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660" r:id="rId2"/>
    <p:sldMasterId id="2147483672" r:id="rId3"/>
  </p:sldMasterIdLst>
  <p:notesMasterIdLst>
    <p:notesMasterId r:id="rId42"/>
  </p:notesMasterIdLst>
  <p:sldIdLst>
    <p:sldId id="256" r:id="rId4"/>
    <p:sldId id="377" r:id="rId5"/>
    <p:sldId id="446" r:id="rId6"/>
    <p:sldId id="439" r:id="rId7"/>
    <p:sldId id="441" r:id="rId8"/>
    <p:sldId id="440" r:id="rId9"/>
    <p:sldId id="443" r:id="rId10"/>
    <p:sldId id="438" r:id="rId11"/>
    <p:sldId id="279" r:id="rId12"/>
    <p:sldId id="280" r:id="rId13"/>
    <p:sldId id="413" r:id="rId14"/>
    <p:sldId id="414" r:id="rId15"/>
    <p:sldId id="415" r:id="rId16"/>
    <p:sldId id="416" r:id="rId17"/>
    <p:sldId id="442" r:id="rId18"/>
    <p:sldId id="947" r:id="rId19"/>
    <p:sldId id="444" r:id="rId20"/>
    <p:sldId id="445" r:id="rId21"/>
    <p:sldId id="267" r:id="rId22"/>
    <p:sldId id="435" r:id="rId23"/>
    <p:sldId id="432" r:id="rId24"/>
    <p:sldId id="431" r:id="rId25"/>
    <p:sldId id="433" r:id="rId26"/>
    <p:sldId id="434" r:id="rId27"/>
    <p:sldId id="436" r:id="rId28"/>
    <p:sldId id="332" r:id="rId29"/>
    <p:sldId id="334" r:id="rId30"/>
    <p:sldId id="339" r:id="rId31"/>
    <p:sldId id="324" r:id="rId32"/>
    <p:sldId id="300" r:id="rId33"/>
    <p:sldId id="287" r:id="rId34"/>
    <p:sldId id="291" r:id="rId35"/>
    <p:sldId id="292" r:id="rId36"/>
    <p:sldId id="293" r:id="rId37"/>
    <p:sldId id="301" r:id="rId38"/>
    <p:sldId id="302" r:id="rId39"/>
    <p:sldId id="303" r:id="rId40"/>
    <p:sldId id="948" r:id="rId41"/>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22" roundtripDataSignature="AMtx7mhWgxYnxIflb6itQbQh8lE5bu+40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D6240CB-62E9-473F-AD78-016873A817D5}">
  <a:tblStyle styleId="{3D6240CB-62E9-473F-AD78-016873A817D5}"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CF4"/>
          </a:solidFill>
        </a:fill>
      </a:tcStyle>
    </a:wholeTbl>
    <a:band1H>
      <a:tcTxStyle b="off" i="off"/>
      <a:tcStyle>
        <a:tcBdr/>
        <a:fill>
          <a:solidFill>
            <a:srgbClr val="CFD7E7"/>
          </a:solidFill>
        </a:fill>
      </a:tcStyle>
    </a:band1H>
    <a:band2H>
      <a:tcTxStyle b="off" i="off"/>
      <a:tcStyle>
        <a:tcBdr/>
      </a:tcStyle>
    </a:band2H>
    <a:band1V>
      <a:tcTxStyle b="off" i="off"/>
      <a:tcStyle>
        <a:tcBdr/>
        <a:fill>
          <a:solidFill>
            <a:srgbClr val="CFD7E7"/>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86" autoAdjust="0"/>
  </p:normalViewPr>
  <p:slideViewPr>
    <p:cSldViewPr snapToGrid="0">
      <p:cViewPr varScale="1">
        <p:scale>
          <a:sx n="68" d="100"/>
          <a:sy n="68" d="100"/>
        </p:scale>
        <p:origin x="1446" y="60"/>
      </p:cViewPr>
      <p:guideLst>
        <p:guide orient="horz" pos="2160"/>
        <p:guide pos="2880"/>
      </p:guideLst>
    </p:cSldViewPr>
  </p:slideViewPr>
  <p:outlineViewPr>
    <p:cViewPr>
      <p:scale>
        <a:sx n="33" d="100"/>
        <a:sy n="33" d="100"/>
      </p:scale>
      <p:origin x="0" y="-89630"/>
    </p:cViewPr>
  </p:outlineViewPr>
  <p:notesTextViewPr>
    <p:cViewPr>
      <p:scale>
        <a:sx n="3" d="2"/>
        <a:sy n="3" d="2"/>
      </p:scale>
      <p:origin x="0" y="0"/>
    </p:cViewPr>
  </p:notesTextViewPr>
  <p:sorterViewPr>
    <p:cViewPr varScale="1">
      <p:scale>
        <a:sx n="100" d="100"/>
        <a:sy n="100" d="100"/>
      </p:scale>
      <p:origin x="0" y="-108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125"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124"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123"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122" Type="http://customschemas.google.com/relationships/presentationmetadata" Target="meta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126"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170837185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1954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1"/>
        <p:cNvGrpSpPr/>
        <p:nvPr/>
      </p:nvGrpSpPr>
      <p:grpSpPr>
        <a:xfrm>
          <a:off x="0" y="0"/>
          <a:ext cx="0" cy="0"/>
          <a:chOff x="0" y="0"/>
          <a:chExt cx="0" cy="0"/>
        </a:xfrm>
      </p:grpSpPr>
      <p:sp>
        <p:nvSpPr>
          <p:cNvPr id="12" name="Google Shape;12;p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4"/>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14" name="Google Shape;14;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it-IT"/>
              <a:t>Fabio Trojani - amministrazione digitale</a:t>
            </a:r>
            <a:endParaRPr/>
          </a:p>
        </p:txBody>
      </p:sp>
      <p:sp>
        <p:nvSpPr>
          <p:cNvPr id="16" name="Google Shape;16;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68"/>
        <p:cNvGrpSpPr/>
        <p:nvPr/>
      </p:nvGrpSpPr>
      <p:grpSpPr>
        <a:xfrm>
          <a:off x="0" y="0"/>
          <a:ext cx="0" cy="0"/>
          <a:chOff x="0" y="0"/>
          <a:chExt cx="0" cy="0"/>
        </a:xfrm>
      </p:grpSpPr>
      <p:sp>
        <p:nvSpPr>
          <p:cNvPr id="69" name="Google Shape;69;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3"/>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1" name="Google Shape;71;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it-IT"/>
              <a:t>Fabio Trojani - amministrazione digitale</a:t>
            </a:r>
            <a:endParaRPr/>
          </a:p>
        </p:txBody>
      </p:sp>
      <p:sp>
        <p:nvSpPr>
          <p:cNvPr id="73" name="Google Shape;73;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VERTICAL_TITLE_AND_VERTICAL_TEXT">
    <p:spTree>
      <p:nvGrpSpPr>
        <p:cNvPr id="1" name="Shape 74"/>
        <p:cNvGrpSpPr/>
        <p:nvPr/>
      </p:nvGrpSpPr>
      <p:grpSpPr>
        <a:xfrm>
          <a:off x="0" y="0"/>
          <a:ext cx="0" cy="0"/>
          <a:chOff x="0" y="0"/>
          <a:chExt cx="0" cy="0"/>
        </a:xfrm>
      </p:grpSpPr>
      <p:sp>
        <p:nvSpPr>
          <p:cNvPr id="75" name="Google Shape;75;p14"/>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4"/>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7" name="Google Shape;77;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it-IT"/>
              <a:t>Fabio Trojani - amministrazione digitale</a:t>
            </a:r>
            <a:endParaRPr/>
          </a:p>
        </p:txBody>
      </p:sp>
      <p:sp>
        <p:nvSpPr>
          <p:cNvPr id="79" name="Google Shape;79;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apositiva titolo" type="title">
  <p:cSld name="Diapositiva titolo">
    <p:spTree>
      <p:nvGrpSpPr>
        <p:cNvPr id="1" name="Shape 11"/>
        <p:cNvGrpSpPr/>
        <p:nvPr/>
      </p:nvGrpSpPr>
      <p:grpSpPr>
        <a:xfrm>
          <a:off x="0" y="0"/>
          <a:ext cx="0" cy="0"/>
          <a:chOff x="0" y="0"/>
          <a:chExt cx="0" cy="0"/>
        </a:xfrm>
      </p:grpSpPr>
      <p:sp>
        <p:nvSpPr>
          <p:cNvPr id="12" name="Google Shape;12;p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4"/>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14" name="Google Shape;14;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2552012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olo e contenuto" type="obj">
  <p:cSld name="Titolo e contenuto">
    <p:spTree>
      <p:nvGrpSpPr>
        <p:cNvPr id="1" name="Shape 17"/>
        <p:cNvGrpSpPr/>
        <p:nvPr/>
      </p:nvGrpSpPr>
      <p:grpSpPr>
        <a:xfrm>
          <a:off x="0" y="0"/>
          <a:ext cx="0" cy="0"/>
          <a:chOff x="0" y="0"/>
          <a:chExt cx="0" cy="0"/>
        </a:xfrm>
      </p:grpSpPr>
      <p:sp>
        <p:nvSpPr>
          <p:cNvPr id="18" name="Google Shape;18;p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0" name="Google Shape;20;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27378793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Intestazione sezione" type="secHead">
  <p:cSld name="Intestazione sezione">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26" name="Google Shape;26;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35474351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Due contenuti" type="twoObj">
  <p:cSld name="Due contenuti">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7"/>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2" name="Google Shape;32;p7"/>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3" name="Google Shape;33;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4435651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fronto" type="twoTxTwoObj">
  <p:cSld name="Confronto">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8"/>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39" name="Google Shape;39;p8"/>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0" name="Google Shape;40;p8"/>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1" name="Google Shape;41;p8"/>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2" name="Google Shape;42;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28509394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olo titolo" type="titleOnly">
  <p:cSld name="Solo titolo">
    <p:spTree>
      <p:nvGrpSpPr>
        <p:cNvPr id="1" name="Shape 45"/>
        <p:cNvGrpSpPr/>
        <p:nvPr/>
      </p:nvGrpSpPr>
      <p:grpSpPr>
        <a:xfrm>
          <a:off x="0" y="0"/>
          <a:ext cx="0" cy="0"/>
          <a:chOff x="0" y="0"/>
          <a:chExt cx="0" cy="0"/>
        </a:xfrm>
      </p:grpSpPr>
      <p:sp>
        <p:nvSpPr>
          <p:cNvPr id="46" name="Google Shape;46;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36999936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Vuota" type="blank">
  <p:cSld name="Vuota">
    <p:spTree>
      <p:nvGrpSpPr>
        <p:cNvPr id="1" name="Shape 50"/>
        <p:cNvGrpSpPr/>
        <p:nvPr/>
      </p:nvGrpSpPr>
      <p:grpSpPr>
        <a:xfrm>
          <a:off x="0" y="0"/>
          <a:ext cx="0" cy="0"/>
          <a:chOff x="0" y="0"/>
          <a:chExt cx="0" cy="0"/>
        </a:xfrm>
      </p:grpSpPr>
      <p:sp>
        <p:nvSpPr>
          <p:cNvPr id="51" name="Google Shape;51;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67230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uto con didascalia" type="objTx">
  <p:cSld name="Contenuto con didascalia">
    <p:spTree>
      <p:nvGrpSpPr>
        <p:cNvPr id="1" name="Shape 54"/>
        <p:cNvGrpSpPr/>
        <p:nvPr/>
      </p:nvGrpSpPr>
      <p:grpSpPr>
        <a:xfrm>
          <a:off x="0" y="0"/>
          <a:ext cx="0" cy="0"/>
          <a:chOff x="0" y="0"/>
          <a:chExt cx="0" cy="0"/>
        </a:xfrm>
      </p:grpSpPr>
      <p:sp>
        <p:nvSpPr>
          <p:cNvPr id="55" name="Google Shape;55;p11"/>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1"/>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57" name="Google Shape;57;p11"/>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58" name="Google Shape;5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3650925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17"/>
        <p:cNvGrpSpPr/>
        <p:nvPr/>
      </p:nvGrpSpPr>
      <p:grpSpPr>
        <a:xfrm>
          <a:off x="0" y="0"/>
          <a:ext cx="0" cy="0"/>
          <a:chOff x="0" y="0"/>
          <a:chExt cx="0" cy="0"/>
        </a:xfrm>
      </p:grpSpPr>
      <p:sp>
        <p:nvSpPr>
          <p:cNvPr id="18" name="Google Shape;18;p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0" name="Google Shape;20;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it-IT"/>
              <a:t>Fabio Trojani - amministrazione digitale</a:t>
            </a:r>
            <a:endParaRPr/>
          </a:p>
        </p:txBody>
      </p:sp>
      <p:sp>
        <p:nvSpPr>
          <p:cNvPr id="22" name="Google Shape;22;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Immagine con didascalia" type="picTx">
  <p:cSld name="Immagine con didascalia">
    <p:spTree>
      <p:nvGrpSpPr>
        <p:cNvPr id="1" name="Shape 61"/>
        <p:cNvGrpSpPr/>
        <p:nvPr/>
      </p:nvGrpSpPr>
      <p:grpSpPr>
        <a:xfrm>
          <a:off x="0" y="0"/>
          <a:ext cx="0" cy="0"/>
          <a:chOff x="0" y="0"/>
          <a:chExt cx="0" cy="0"/>
        </a:xfrm>
      </p:grpSpPr>
      <p:sp>
        <p:nvSpPr>
          <p:cNvPr id="62" name="Google Shape;62;p12"/>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2"/>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2"/>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5" name="Google Shape;65;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7226885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olo e testo verticale" type="vertTx">
  <p:cSld name="Titolo e testo verticale">
    <p:spTree>
      <p:nvGrpSpPr>
        <p:cNvPr id="1" name="Shape 68"/>
        <p:cNvGrpSpPr/>
        <p:nvPr/>
      </p:nvGrpSpPr>
      <p:grpSpPr>
        <a:xfrm>
          <a:off x="0" y="0"/>
          <a:ext cx="0" cy="0"/>
          <a:chOff x="0" y="0"/>
          <a:chExt cx="0" cy="0"/>
        </a:xfrm>
      </p:grpSpPr>
      <p:sp>
        <p:nvSpPr>
          <p:cNvPr id="69" name="Google Shape;69;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3"/>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1" name="Google Shape;71;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9161347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1_Titolo e testo verticale">
    <p:spTree>
      <p:nvGrpSpPr>
        <p:cNvPr id="1" name="Shape 74"/>
        <p:cNvGrpSpPr/>
        <p:nvPr/>
      </p:nvGrpSpPr>
      <p:grpSpPr>
        <a:xfrm>
          <a:off x="0" y="0"/>
          <a:ext cx="0" cy="0"/>
          <a:chOff x="0" y="0"/>
          <a:chExt cx="0" cy="0"/>
        </a:xfrm>
      </p:grpSpPr>
      <p:sp>
        <p:nvSpPr>
          <p:cNvPr id="75" name="Google Shape;75;p14"/>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4"/>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7" name="Google Shape;77;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16365028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2628" y="770467"/>
            <a:ext cx="8086725" cy="3352800"/>
          </a:xfrm>
        </p:spPr>
        <p:txBody>
          <a:bodyPr anchor="b">
            <a:noAutofit/>
          </a:bodyPr>
          <a:lstStyle>
            <a:lvl1pPr algn="l">
              <a:lnSpc>
                <a:spcPct val="80000"/>
              </a:lnSpc>
              <a:defRPr sz="6600" spc="-90" baseline="0">
                <a:solidFill>
                  <a:srgbClr val="FFFFFF"/>
                </a:solidFill>
              </a:defRPr>
            </a:lvl1pPr>
          </a:lstStyle>
          <a:p>
            <a:r>
              <a:rPr lang="it-IT"/>
              <a:t>Fare clic per modificare lo stile del titolo</a:t>
            </a:r>
            <a:endParaRPr lang="en-US" dirty="0"/>
          </a:p>
        </p:txBody>
      </p:sp>
      <p:sp>
        <p:nvSpPr>
          <p:cNvPr id="3" name="Subtitle 2"/>
          <p:cNvSpPr>
            <a:spLocks noGrp="1"/>
          </p:cNvSpPr>
          <p:nvPr>
            <p:ph type="subTitle" idx="1"/>
          </p:nvPr>
        </p:nvSpPr>
        <p:spPr>
          <a:xfrm>
            <a:off x="500634" y="4206876"/>
            <a:ext cx="6921151" cy="1645920"/>
          </a:xfrm>
        </p:spPr>
        <p:txBody>
          <a:bodyPr>
            <a:normAutofit/>
          </a:bodyPr>
          <a:lstStyle>
            <a:lvl1pPr marL="0" indent="0" algn="l">
              <a:buNone/>
              <a:defRPr sz="2400">
                <a:solidFill>
                  <a:schemeClr val="bg1"/>
                </a:solidFill>
                <a:latin typeface="+mj-lt"/>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it-IT"/>
              <a:t>Fare clic per modificare lo stile del sottotitolo dello schema</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8DF25659-D208-4231-B9F7-D76FECC8F0B7}" type="datetime1">
              <a:rPr lang="it-IT" smtClean="0"/>
              <a:t>16/11/2024</a:t>
            </a:fld>
            <a:endParaRPr lang="it-IT"/>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r>
              <a:rPr lang="it-IT"/>
              <a:t>Formazione continua - Laboratorio didattico - avv. Fabio Trojani - Riproduzione per finalità didattiche</a:t>
            </a:r>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5354A37D-6B46-493F-919C-F195969F1F63}" type="slidenum">
              <a:rPr lang="it-IT" smtClean="0"/>
              <a:t>‹N›</a:t>
            </a:fld>
            <a:endParaRPr lang="it-IT"/>
          </a:p>
        </p:txBody>
      </p:sp>
    </p:spTree>
    <p:extLst>
      <p:ext uri="{BB962C8B-B14F-4D97-AF65-F5344CB8AC3E}">
        <p14:creationId xmlns:p14="http://schemas.microsoft.com/office/powerpoint/2010/main" val="20833831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Content Placeholder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54681985-E74D-401F-9AED-73836A82BD59}" type="datetime1">
              <a:rPr lang="it-IT" smtClean="0"/>
              <a:t>16/11/2024</a:t>
            </a:fld>
            <a:endParaRPr lang="it-IT"/>
          </a:p>
        </p:txBody>
      </p:sp>
      <p:sp>
        <p:nvSpPr>
          <p:cNvPr id="5" name="Footer Placeholder 4"/>
          <p:cNvSpPr>
            <a:spLocks noGrp="1"/>
          </p:cNvSpPr>
          <p:nvPr>
            <p:ph type="ftr" sz="quarter" idx="11"/>
          </p:nvPr>
        </p:nvSpPr>
        <p:spPr/>
        <p:txBody>
          <a:bodyPr/>
          <a:lstStyle/>
          <a:p>
            <a:r>
              <a:rPr lang="it-IT"/>
              <a:t>Formazione continua - Laboratorio didattico - avv. Fabio Trojani - Riproduzione per finalità didattiche</a:t>
            </a:r>
          </a:p>
        </p:txBody>
      </p:sp>
      <p:sp>
        <p:nvSpPr>
          <p:cNvPr id="6" name="Slide Number Placeholder 5"/>
          <p:cNvSpPr>
            <a:spLocks noGrp="1"/>
          </p:cNvSpPr>
          <p:nvPr>
            <p:ph type="sldNum" sz="quarter" idx="12"/>
          </p:nvPr>
        </p:nvSpPr>
        <p:spPr/>
        <p:txBody>
          <a:bodyPr/>
          <a:lstStyle/>
          <a:p>
            <a:fld id="{5354A37D-6B46-493F-919C-F195969F1F63}" type="slidenum">
              <a:rPr lang="it-IT" smtClean="0"/>
              <a:t>‹N›</a:t>
            </a:fld>
            <a:endParaRPr lang="it-IT"/>
          </a:p>
        </p:txBody>
      </p:sp>
    </p:spTree>
    <p:extLst>
      <p:ext uri="{BB962C8B-B14F-4D97-AF65-F5344CB8AC3E}">
        <p14:creationId xmlns:p14="http://schemas.microsoft.com/office/powerpoint/2010/main" val="6775970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452628" y="767419"/>
            <a:ext cx="8085582" cy="3355848"/>
          </a:xfrm>
        </p:spPr>
        <p:txBody>
          <a:bodyPr anchor="b">
            <a:normAutofit/>
          </a:bodyPr>
          <a:lstStyle>
            <a:lvl1pPr>
              <a:lnSpc>
                <a:spcPct val="80000"/>
              </a:lnSpc>
              <a:defRPr sz="6600" b="0" baseline="0">
                <a:solidFill>
                  <a:schemeClr val="accent1"/>
                </a:solidFill>
              </a:defRPr>
            </a:lvl1pPr>
          </a:lstStyle>
          <a:p>
            <a:r>
              <a:rPr lang="it-IT"/>
              <a:t>Fare clic per modificare lo stile del titolo</a:t>
            </a:r>
            <a:endParaRPr lang="en-US" dirty="0"/>
          </a:p>
        </p:txBody>
      </p:sp>
      <p:sp>
        <p:nvSpPr>
          <p:cNvPr id="3" name="Text Placeholder 2"/>
          <p:cNvSpPr>
            <a:spLocks noGrp="1"/>
          </p:cNvSpPr>
          <p:nvPr>
            <p:ph type="body" idx="1"/>
          </p:nvPr>
        </p:nvSpPr>
        <p:spPr>
          <a:xfrm>
            <a:off x="500634" y="4204209"/>
            <a:ext cx="6919722" cy="1645920"/>
          </a:xfrm>
        </p:spPr>
        <p:txBody>
          <a:bodyPr anchor="t">
            <a:normAutofit/>
          </a:bodyPr>
          <a:lstStyle>
            <a:lvl1pPr marL="0" indent="0">
              <a:buNone/>
              <a:defRPr sz="2400">
                <a:solidFill>
                  <a:schemeClr val="tx1"/>
                </a:solidFill>
                <a:latin typeface="+mj-lt"/>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it-IT"/>
              <a:t>Fare clic per modificare stili del testo dello schema</a:t>
            </a:r>
          </a:p>
        </p:txBody>
      </p:sp>
      <p:sp>
        <p:nvSpPr>
          <p:cNvPr id="4" name="Date Placeholder 3"/>
          <p:cNvSpPr>
            <a:spLocks noGrp="1"/>
          </p:cNvSpPr>
          <p:nvPr>
            <p:ph type="dt" sz="half" idx="10"/>
          </p:nvPr>
        </p:nvSpPr>
        <p:spPr/>
        <p:txBody>
          <a:bodyPr/>
          <a:lstStyle/>
          <a:p>
            <a:fld id="{B916767D-9F1D-4BC6-8D7C-A8A0A360F80E}" type="datetime1">
              <a:rPr lang="it-IT" smtClean="0"/>
              <a:t>16/11/2024</a:t>
            </a:fld>
            <a:endParaRPr lang="it-IT"/>
          </a:p>
        </p:txBody>
      </p:sp>
      <p:sp>
        <p:nvSpPr>
          <p:cNvPr id="5" name="Footer Placeholder 4"/>
          <p:cNvSpPr>
            <a:spLocks noGrp="1"/>
          </p:cNvSpPr>
          <p:nvPr>
            <p:ph type="ftr" sz="quarter" idx="11"/>
          </p:nvPr>
        </p:nvSpPr>
        <p:spPr/>
        <p:txBody>
          <a:bodyPr/>
          <a:lstStyle/>
          <a:p>
            <a:r>
              <a:rPr lang="it-IT"/>
              <a:t>Formazione continua - Laboratorio didattico - avv. Fabio Trojani - Riproduzione per finalità didattiche</a:t>
            </a:r>
          </a:p>
        </p:txBody>
      </p:sp>
      <p:sp>
        <p:nvSpPr>
          <p:cNvPr id="6" name="Slide Number Placeholder 5"/>
          <p:cNvSpPr>
            <a:spLocks noGrp="1"/>
          </p:cNvSpPr>
          <p:nvPr>
            <p:ph type="sldNum" sz="quarter" idx="12"/>
          </p:nvPr>
        </p:nvSpPr>
        <p:spPr/>
        <p:txBody>
          <a:bodyPr/>
          <a:lstStyle/>
          <a:p>
            <a:fld id="{5354A37D-6B46-493F-919C-F195969F1F63}" type="slidenum">
              <a:rPr lang="it-IT" smtClean="0"/>
              <a:t>‹N›</a:t>
            </a:fld>
            <a:endParaRPr lang="it-IT"/>
          </a:p>
        </p:txBody>
      </p:sp>
    </p:spTree>
    <p:extLst>
      <p:ext uri="{BB962C8B-B14F-4D97-AF65-F5344CB8AC3E}">
        <p14:creationId xmlns:p14="http://schemas.microsoft.com/office/powerpoint/2010/main" val="1249114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Content Placeholder 2"/>
          <p:cNvSpPr>
            <a:spLocks noGrp="1"/>
          </p:cNvSpPr>
          <p:nvPr>
            <p:ph sz="half" idx="1"/>
          </p:nvPr>
        </p:nvSpPr>
        <p:spPr>
          <a:xfrm>
            <a:off x="507492" y="1998134"/>
            <a:ext cx="3497580" cy="376732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508498" y="1998134"/>
            <a:ext cx="3497580" cy="376732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5A53C90C-7AC8-4CA0-AE42-DB2024A2CECA}" type="datetime1">
              <a:rPr lang="it-IT" smtClean="0"/>
              <a:t>16/11/2024</a:t>
            </a:fld>
            <a:endParaRPr lang="it-IT"/>
          </a:p>
        </p:txBody>
      </p:sp>
      <p:sp>
        <p:nvSpPr>
          <p:cNvPr id="6" name="Footer Placeholder 5"/>
          <p:cNvSpPr>
            <a:spLocks noGrp="1"/>
          </p:cNvSpPr>
          <p:nvPr>
            <p:ph type="ftr" sz="quarter" idx="11"/>
          </p:nvPr>
        </p:nvSpPr>
        <p:spPr/>
        <p:txBody>
          <a:bodyPr/>
          <a:lstStyle/>
          <a:p>
            <a:r>
              <a:rPr lang="it-IT"/>
              <a:t>Formazione continua - Laboratorio didattico - avv. Fabio Trojani - Riproduzione per finalità didattiche</a:t>
            </a:r>
          </a:p>
        </p:txBody>
      </p:sp>
      <p:sp>
        <p:nvSpPr>
          <p:cNvPr id="7" name="Slide Number Placeholder 6"/>
          <p:cNvSpPr>
            <a:spLocks noGrp="1"/>
          </p:cNvSpPr>
          <p:nvPr>
            <p:ph type="sldNum" sz="quarter" idx="12"/>
          </p:nvPr>
        </p:nvSpPr>
        <p:spPr/>
        <p:txBody>
          <a:bodyPr/>
          <a:lstStyle/>
          <a:p>
            <a:fld id="{5354A37D-6B46-493F-919C-F195969F1F63}" type="slidenum">
              <a:rPr lang="it-IT" smtClean="0"/>
              <a:t>‹N›</a:t>
            </a:fld>
            <a:endParaRPr lang="it-IT"/>
          </a:p>
        </p:txBody>
      </p:sp>
    </p:spTree>
    <p:extLst>
      <p:ext uri="{BB962C8B-B14F-4D97-AF65-F5344CB8AC3E}">
        <p14:creationId xmlns:p14="http://schemas.microsoft.com/office/powerpoint/2010/main" val="178308883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a:t>
            </a:r>
            <a:endParaRPr lang="en-US" dirty="0"/>
          </a:p>
        </p:txBody>
      </p:sp>
      <p:sp>
        <p:nvSpPr>
          <p:cNvPr id="3" name="Text Placeholder 2"/>
          <p:cNvSpPr>
            <a:spLocks noGrp="1"/>
          </p:cNvSpPr>
          <p:nvPr>
            <p:ph type="body" idx="1"/>
          </p:nvPr>
        </p:nvSpPr>
        <p:spPr>
          <a:xfrm>
            <a:off x="507492" y="2040467"/>
            <a:ext cx="3497580" cy="723400"/>
          </a:xfrm>
        </p:spPr>
        <p:txBody>
          <a:bodyPr anchor="ctr">
            <a:normAutofit/>
          </a:bodyPr>
          <a:lstStyle>
            <a:lvl1pPr marL="0" indent="0">
              <a:buNone/>
              <a:defRPr sz="1650" b="0" cap="all" baseline="0">
                <a:solidFill>
                  <a:schemeClr val="tx1">
                    <a:lumMod val="85000"/>
                    <a:lumOff val="15000"/>
                  </a:schemeClr>
                </a:solidFill>
                <a:latin typeface="+mj-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stili del testo dello schema</a:t>
            </a:r>
          </a:p>
        </p:txBody>
      </p:sp>
      <p:sp>
        <p:nvSpPr>
          <p:cNvPr id="4" name="Content Placeholder 3"/>
          <p:cNvSpPr>
            <a:spLocks noGrp="1"/>
          </p:cNvSpPr>
          <p:nvPr>
            <p:ph sz="half" idx="2"/>
          </p:nvPr>
        </p:nvSpPr>
        <p:spPr>
          <a:xfrm>
            <a:off x="507492" y="2753084"/>
            <a:ext cx="3497580" cy="3200400"/>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505706" y="2038435"/>
            <a:ext cx="3497580" cy="722376"/>
          </a:xfrm>
        </p:spPr>
        <p:txBody>
          <a:bodyPr anchor="ctr">
            <a:normAutofit/>
          </a:bodyPr>
          <a:lstStyle>
            <a:lvl1pPr marL="0" indent="0">
              <a:buNone/>
              <a:defRPr sz="1650" b="0" cap="all" baseline="0">
                <a:solidFill>
                  <a:schemeClr val="tx1">
                    <a:lumMod val="85000"/>
                    <a:lumOff val="15000"/>
                  </a:schemeClr>
                </a:solidFill>
                <a:latin typeface="+mj-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stili del testo dello schema</a:t>
            </a:r>
          </a:p>
        </p:txBody>
      </p:sp>
      <p:sp>
        <p:nvSpPr>
          <p:cNvPr id="6" name="Content Placeholder 5"/>
          <p:cNvSpPr>
            <a:spLocks noGrp="1"/>
          </p:cNvSpPr>
          <p:nvPr>
            <p:ph sz="quarter" idx="4"/>
          </p:nvPr>
        </p:nvSpPr>
        <p:spPr>
          <a:xfrm>
            <a:off x="4505706" y="2750990"/>
            <a:ext cx="3497580" cy="3200400"/>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026613D2-58A6-42C6-ADDF-110471B94286}" type="datetime1">
              <a:rPr lang="it-IT" smtClean="0"/>
              <a:t>16/11/2024</a:t>
            </a:fld>
            <a:endParaRPr lang="it-IT"/>
          </a:p>
        </p:txBody>
      </p:sp>
      <p:sp>
        <p:nvSpPr>
          <p:cNvPr id="8" name="Footer Placeholder 7"/>
          <p:cNvSpPr>
            <a:spLocks noGrp="1"/>
          </p:cNvSpPr>
          <p:nvPr>
            <p:ph type="ftr" sz="quarter" idx="11"/>
          </p:nvPr>
        </p:nvSpPr>
        <p:spPr/>
        <p:txBody>
          <a:bodyPr/>
          <a:lstStyle/>
          <a:p>
            <a:r>
              <a:rPr lang="it-IT"/>
              <a:t>Formazione continua - Laboratorio didattico - avv. Fabio Trojani - Riproduzione per finalità didattiche</a:t>
            </a:r>
          </a:p>
        </p:txBody>
      </p:sp>
      <p:sp>
        <p:nvSpPr>
          <p:cNvPr id="9" name="Slide Number Placeholder 8"/>
          <p:cNvSpPr>
            <a:spLocks noGrp="1"/>
          </p:cNvSpPr>
          <p:nvPr>
            <p:ph type="sldNum" sz="quarter" idx="12"/>
          </p:nvPr>
        </p:nvSpPr>
        <p:spPr/>
        <p:txBody>
          <a:bodyPr/>
          <a:lstStyle/>
          <a:p>
            <a:fld id="{5354A37D-6B46-493F-919C-F195969F1F63}" type="slidenum">
              <a:rPr lang="it-IT" smtClean="0"/>
              <a:t>‹N›</a:t>
            </a:fld>
            <a:endParaRPr lang="it-IT"/>
          </a:p>
        </p:txBody>
      </p:sp>
    </p:spTree>
    <p:extLst>
      <p:ext uri="{BB962C8B-B14F-4D97-AF65-F5344CB8AC3E}">
        <p14:creationId xmlns:p14="http://schemas.microsoft.com/office/powerpoint/2010/main" val="2511767788"/>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t-IT"/>
              <a:t>Fare clic per modificare lo stile del titolo</a:t>
            </a:r>
            <a:endParaRPr lang="en-US" dirty="0"/>
          </a:p>
        </p:txBody>
      </p:sp>
      <p:sp>
        <p:nvSpPr>
          <p:cNvPr id="3" name="Date Placeholder 2"/>
          <p:cNvSpPr>
            <a:spLocks noGrp="1"/>
          </p:cNvSpPr>
          <p:nvPr>
            <p:ph type="dt" sz="half" idx="10"/>
          </p:nvPr>
        </p:nvSpPr>
        <p:spPr/>
        <p:txBody>
          <a:bodyPr/>
          <a:lstStyle/>
          <a:p>
            <a:fld id="{4791D78B-45A0-45BB-B053-D084E2A65C85}" type="datetime1">
              <a:rPr lang="it-IT" smtClean="0"/>
              <a:t>16/11/2024</a:t>
            </a:fld>
            <a:endParaRPr lang="it-IT"/>
          </a:p>
        </p:txBody>
      </p:sp>
      <p:sp>
        <p:nvSpPr>
          <p:cNvPr id="4" name="Footer Placeholder 3"/>
          <p:cNvSpPr>
            <a:spLocks noGrp="1"/>
          </p:cNvSpPr>
          <p:nvPr>
            <p:ph type="ftr" sz="quarter" idx="11"/>
          </p:nvPr>
        </p:nvSpPr>
        <p:spPr/>
        <p:txBody>
          <a:bodyPr/>
          <a:lstStyle/>
          <a:p>
            <a:r>
              <a:rPr lang="it-IT"/>
              <a:t>Formazione continua - Laboratorio didattico - avv. Fabio Trojani - Riproduzione per finalità didattiche</a:t>
            </a:r>
          </a:p>
        </p:txBody>
      </p:sp>
      <p:sp>
        <p:nvSpPr>
          <p:cNvPr id="5" name="Slide Number Placeholder 4"/>
          <p:cNvSpPr>
            <a:spLocks noGrp="1"/>
          </p:cNvSpPr>
          <p:nvPr>
            <p:ph type="sldNum" sz="quarter" idx="12"/>
          </p:nvPr>
        </p:nvSpPr>
        <p:spPr/>
        <p:txBody>
          <a:bodyPr/>
          <a:lstStyle/>
          <a:p>
            <a:fld id="{5354A37D-6B46-493F-919C-F195969F1F63}" type="slidenum">
              <a:rPr lang="it-IT" smtClean="0"/>
              <a:t>‹N›</a:t>
            </a:fld>
            <a:endParaRPr lang="it-IT"/>
          </a:p>
        </p:txBody>
      </p:sp>
    </p:spTree>
    <p:extLst>
      <p:ext uri="{BB962C8B-B14F-4D97-AF65-F5344CB8AC3E}">
        <p14:creationId xmlns:p14="http://schemas.microsoft.com/office/powerpoint/2010/main" val="14271597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21078A-9820-4549-9411-DFE2DF389580}" type="datetime1">
              <a:rPr lang="it-IT" smtClean="0"/>
              <a:t>16/11/2024</a:t>
            </a:fld>
            <a:endParaRPr lang="it-IT"/>
          </a:p>
        </p:txBody>
      </p:sp>
      <p:sp>
        <p:nvSpPr>
          <p:cNvPr id="3" name="Footer Placeholder 2"/>
          <p:cNvSpPr>
            <a:spLocks noGrp="1"/>
          </p:cNvSpPr>
          <p:nvPr>
            <p:ph type="ftr" sz="quarter" idx="11"/>
          </p:nvPr>
        </p:nvSpPr>
        <p:spPr/>
        <p:txBody>
          <a:bodyPr/>
          <a:lstStyle/>
          <a:p>
            <a:r>
              <a:rPr lang="it-IT"/>
              <a:t>Formazione continua - Laboratorio didattico - avv. Fabio Trojani - Riproduzione per finalità didattiche</a:t>
            </a:r>
          </a:p>
        </p:txBody>
      </p:sp>
      <p:sp>
        <p:nvSpPr>
          <p:cNvPr id="4" name="Slide Number Placeholder 3"/>
          <p:cNvSpPr>
            <a:spLocks noGrp="1"/>
          </p:cNvSpPr>
          <p:nvPr>
            <p:ph type="sldNum" sz="quarter" idx="12"/>
          </p:nvPr>
        </p:nvSpPr>
        <p:spPr/>
        <p:txBody>
          <a:bodyPr/>
          <a:lstStyle/>
          <a:p>
            <a:fld id="{5354A37D-6B46-493F-919C-F195969F1F63}" type="slidenum">
              <a:rPr lang="it-IT" smtClean="0"/>
              <a:t>‹N›</a:t>
            </a:fld>
            <a:endParaRPr lang="it-IT"/>
          </a:p>
        </p:txBody>
      </p:sp>
    </p:spTree>
    <p:extLst>
      <p:ext uri="{BB962C8B-B14F-4D97-AF65-F5344CB8AC3E}">
        <p14:creationId xmlns:p14="http://schemas.microsoft.com/office/powerpoint/2010/main" val="773577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26" name="Google Shape;26;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it-IT"/>
              <a:t>Fabio Trojani - amministrazione digitale</a:t>
            </a:r>
            <a:endParaRPr/>
          </a:p>
        </p:txBody>
      </p:sp>
      <p:sp>
        <p:nvSpPr>
          <p:cNvPr id="28" name="Google Shape;28;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Rectangle 1"/>
          <p:cNvSpPr/>
          <p:nvPr/>
        </p:nvSpPr>
        <p:spPr>
          <a:xfrm>
            <a:off x="5715000" y="0"/>
            <a:ext cx="3429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6196053" y="542282"/>
            <a:ext cx="2537460" cy="1920240"/>
          </a:xfrm>
        </p:spPr>
        <p:txBody>
          <a:bodyPr anchor="b">
            <a:noAutofit/>
          </a:bodyPr>
          <a:lstStyle>
            <a:lvl1pPr>
              <a:lnSpc>
                <a:spcPct val="85000"/>
              </a:lnSpc>
              <a:defRPr sz="3000">
                <a:solidFill>
                  <a:srgbClr val="FFFFFF"/>
                </a:solidFill>
              </a:defRPr>
            </a:lvl1pPr>
          </a:lstStyle>
          <a:p>
            <a:r>
              <a:rPr lang="it-IT"/>
              <a:t>Fare clic per modificare lo stile del titolo</a:t>
            </a:r>
            <a:endParaRPr lang="en-US" dirty="0"/>
          </a:p>
        </p:txBody>
      </p:sp>
      <p:sp>
        <p:nvSpPr>
          <p:cNvPr id="3" name="Content Placeholder 2"/>
          <p:cNvSpPr>
            <a:spLocks noGrp="1"/>
          </p:cNvSpPr>
          <p:nvPr>
            <p:ph idx="1"/>
          </p:nvPr>
        </p:nvSpPr>
        <p:spPr>
          <a:xfrm>
            <a:off x="571500" y="762000"/>
            <a:ext cx="4572000" cy="45720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206987" y="2511813"/>
            <a:ext cx="2548890" cy="3126987"/>
          </a:xfrm>
        </p:spPr>
        <p:txBody>
          <a:bodyPr>
            <a:normAutofit/>
          </a:bodyPr>
          <a:lstStyle>
            <a:lvl1pPr marL="0" marR="0" indent="0" algn="l" defTabSz="685800" rtl="0" eaLnBrk="1" fontAlgn="auto" latinLnBrk="0" hangingPunct="1">
              <a:lnSpc>
                <a:spcPct val="100000"/>
              </a:lnSpc>
              <a:spcBef>
                <a:spcPts val="900"/>
              </a:spcBef>
              <a:spcAft>
                <a:spcPts val="0"/>
              </a:spcAft>
              <a:buClrTx/>
              <a:buSzTx/>
              <a:buFontTx/>
              <a:buNone/>
              <a:tabLst/>
              <a:defRPr sz="1350">
                <a:solidFill>
                  <a:srgbClr val="262626"/>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marL="0" marR="0" lvl="0" indent="0" algn="l" defTabSz="685800" rtl="0" eaLnBrk="1" fontAlgn="auto" latinLnBrk="0" hangingPunct="1">
              <a:lnSpc>
                <a:spcPct val="100000"/>
              </a:lnSpc>
              <a:spcBef>
                <a:spcPts val="1050"/>
              </a:spcBef>
              <a:spcAft>
                <a:spcPts val="0"/>
              </a:spcAft>
              <a:buClrTx/>
              <a:buSzTx/>
              <a:buFontTx/>
              <a:buNone/>
              <a:tabLst/>
              <a:defRPr/>
            </a:pPr>
            <a:r>
              <a:rPr lang="it-IT"/>
              <a:t>Fare clic per modificare stili del testo dello schema</a:t>
            </a:r>
          </a:p>
        </p:txBody>
      </p:sp>
      <p:sp>
        <p:nvSpPr>
          <p:cNvPr id="5" name="Date Placeholder 4"/>
          <p:cNvSpPr>
            <a:spLocks noGrp="1"/>
          </p:cNvSpPr>
          <p:nvPr>
            <p:ph type="dt" sz="half" idx="10"/>
          </p:nvPr>
        </p:nvSpPr>
        <p:spPr/>
        <p:txBody>
          <a:bodyPr/>
          <a:lstStyle/>
          <a:p>
            <a:fld id="{9E1FB9A4-0FFA-4448-8888-1A468BB3A5E4}" type="datetime1">
              <a:rPr lang="it-IT" smtClean="0"/>
              <a:t>16/11/2024</a:t>
            </a:fld>
            <a:endParaRPr lang="it-IT"/>
          </a:p>
        </p:txBody>
      </p:sp>
      <p:sp>
        <p:nvSpPr>
          <p:cNvPr id="6" name="Footer Placeholder 5"/>
          <p:cNvSpPr>
            <a:spLocks noGrp="1"/>
          </p:cNvSpPr>
          <p:nvPr>
            <p:ph type="ftr" sz="quarter" idx="11"/>
          </p:nvPr>
        </p:nvSpPr>
        <p:spPr/>
        <p:txBody>
          <a:bodyPr/>
          <a:lstStyle/>
          <a:p>
            <a:r>
              <a:rPr lang="it-IT"/>
              <a:t>Formazione continua - Laboratorio didattico - avv. Fabio Trojani - Riproduzione per finalità didattiche</a:t>
            </a:r>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5354A37D-6B46-493F-919C-F195969F1F63}" type="slidenum">
              <a:rPr lang="it-IT" smtClean="0"/>
              <a:t>‹N›</a:t>
            </a:fld>
            <a:endParaRPr lang="it-IT"/>
          </a:p>
        </p:txBody>
      </p:sp>
    </p:spTree>
    <p:extLst>
      <p:ext uri="{BB962C8B-B14F-4D97-AF65-F5344CB8AC3E}">
        <p14:creationId xmlns:p14="http://schemas.microsoft.com/office/powerpoint/2010/main" val="4138900006"/>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86918" y="5418668"/>
            <a:ext cx="8085582" cy="613283"/>
          </a:xfrm>
        </p:spPr>
        <p:txBody>
          <a:bodyPr anchor="b">
            <a:normAutofit/>
          </a:bodyPr>
          <a:lstStyle>
            <a:lvl1pPr>
              <a:defRPr sz="2400" b="0">
                <a:solidFill>
                  <a:srgbClr val="FFFFFF"/>
                </a:solidFill>
              </a:defRPr>
            </a:lvl1pPr>
          </a:lstStyle>
          <a:p>
            <a:r>
              <a:rPr lang="it-IT"/>
              <a:t>Fare clic per modificare lo stile del titolo</a:t>
            </a:r>
            <a:endParaRPr lang="en-US" dirty="0"/>
          </a:p>
        </p:txBody>
      </p:sp>
      <p:sp>
        <p:nvSpPr>
          <p:cNvPr id="3" name="Picture Placeholder 2"/>
          <p:cNvSpPr>
            <a:spLocks noGrp="1" noChangeAspect="1"/>
          </p:cNvSpPr>
          <p:nvPr>
            <p:ph type="pic" idx="1"/>
          </p:nvPr>
        </p:nvSpPr>
        <p:spPr>
          <a:xfrm>
            <a:off x="0" y="0"/>
            <a:ext cx="9144000" cy="5330952"/>
          </a:xfrm>
          <a:blipFill>
            <a:blip r:embed="rId2"/>
            <a:stretch>
              <a:fillRect/>
            </a:stretch>
          </a:blipFill>
        </p:spPr>
        <p:txBody>
          <a:bodyPr anchor="t"/>
          <a:lstStyle>
            <a:lvl1pPr marL="0" indent="0" algn="ctr">
              <a:spcBef>
                <a:spcPts val="600"/>
              </a:spcBef>
              <a:buNone/>
              <a:defRPr sz="2400">
                <a:solidFill>
                  <a:schemeClr val="tx1">
                    <a:lumMod val="75000"/>
                    <a:lumOff val="25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endParaRPr lang="en-US" dirty="0"/>
          </a:p>
        </p:txBody>
      </p:sp>
      <p:sp>
        <p:nvSpPr>
          <p:cNvPr id="4" name="Text Placeholder 3"/>
          <p:cNvSpPr>
            <a:spLocks noGrp="1"/>
          </p:cNvSpPr>
          <p:nvPr>
            <p:ph type="body" sz="half" idx="2"/>
          </p:nvPr>
        </p:nvSpPr>
        <p:spPr>
          <a:xfrm>
            <a:off x="507492" y="5909735"/>
            <a:ext cx="6922008" cy="533400"/>
          </a:xfrm>
        </p:spPr>
        <p:txBody>
          <a:bodyPr>
            <a:normAutofit/>
          </a:bodyPr>
          <a:lstStyle>
            <a:lvl1pPr marL="0" indent="0">
              <a:lnSpc>
                <a:spcPct val="90000"/>
              </a:lnSpc>
              <a:buNone/>
              <a:defRPr sz="1050">
                <a:solidFill>
                  <a:srgbClr val="262626"/>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it-IT"/>
              <a:t>Fare clic per modificare stili del testo dello schema</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BDB26714-9BBC-4585-A5E8-FBE21A1D6ECD}" type="datetime1">
              <a:rPr lang="it-IT" smtClean="0"/>
              <a:t>16/11/2024</a:t>
            </a:fld>
            <a:endParaRPr lang="it-IT"/>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r>
              <a:rPr lang="it-IT"/>
              <a:t>Formazione continua - Laboratorio didattico - avv. Fabio Trojani - Riproduzione per finalità didattiche</a:t>
            </a:r>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5354A37D-6B46-493F-919C-F195969F1F63}" type="slidenum">
              <a:rPr lang="it-IT" smtClean="0"/>
              <a:t>‹N›</a:t>
            </a:fld>
            <a:endParaRPr lang="it-IT"/>
          </a:p>
        </p:txBody>
      </p:sp>
    </p:spTree>
    <p:extLst>
      <p:ext uri="{BB962C8B-B14F-4D97-AF65-F5344CB8AC3E}">
        <p14:creationId xmlns:p14="http://schemas.microsoft.com/office/powerpoint/2010/main" val="2052987671"/>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5544DE0-21D8-4832-8DE0-780C83B9936D}" type="datetime1">
              <a:rPr lang="it-IT" smtClean="0"/>
              <a:t>16/11/2024</a:t>
            </a:fld>
            <a:endParaRPr lang="it-IT"/>
          </a:p>
        </p:txBody>
      </p:sp>
      <p:sp>
        <p:nvSpPr>
          <p:cNvPr id="5" name="Footer Placeholder 4"/>
          <p:cNvSpPr>
            <a:spLocks noGrp="1"/>
          </p:cNvSpPr>
          <p:nvPr>
            <p:ph type="ftr" sz="quarter" idx="11"/>
          </p:nvPr>
        </p:nvSpPr>
        <p:spPr/>
        <p:txBody>
          <a:bodyPr/>
          <a:lstStyle/>
          <a:p>
            <a:r>
              <a:rPr lang="it-IT"/>
              <a:t>Formazione continua - Laboratorio didattico - avv. Fabio Trojani - Riproduzione per finalità didattiche</a:t>
            </a:r>
          </a:p>
        </p:txBody>
      </p:sp>
      <p:sp>
        <p:nvSpPr>
          <p:cNvPr id="6" name="Slide Number Placeholder 5"/>
          <p:cNvSpPr>
            <a:spLocks noGrp="1"/>
          </p:cNvSpPr>
          <p:nvPr>
            <p:ph type="sldNum" sz="quarter" idx="12"/>
          </p:nvPr>
        </p:nvSpPr>
        <p:spPr/>
        <p:txBody>
          <a:bodyPr/>
          <a:lstStyle/>
          <a:p>
            <a:fld id="{5354A37D-6B46-493F-919C-F195969F1F63}" type="slidenum">
              <a:rPr lang="it-IT" smtClean="0"/>
              <a:t>‹N›</a:t>
            </a:fld>
            <a:endParaRPr lang="it-IT"/>
          </a:p>
        </p:txBody>
      </p:sp>
    </p:spTree>
    <p:extLst>
      <p:ext uri="{BB962C8B-B14F-4D97-AF65-F5344CB8AC3E}">
        <p14:creationId xmlns:p14="http://schemas.microsoft.com/office/powerpoint/2010/main" val="18919733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7963" y="695325"/>
            <a:ext cx="1971675" cy="4800600"/>
          </a:xfrm>
        </p:spPr>
        <p:txBody>
          <a:bodyPr vert="eaVert"/>
          <a:lstStyle/>
          <a:p>
            <a:r>
              <a:rPr lang="it-IT"/>
              <a:t>Fare clic per modificare lo stile del titolo</a:t>
            </a:r>
            <a:endParaRPr lang="en-US" dirty="0"/>
          </a:p>
        </p:txBody>
      </p:sp>
      <p:sp>
        <p:nvSpPr>
          <p:cNvPr id="3" name="Vertical Text Placeholder 2"/>
          <p:cNvSpPr>
            <a:spLocks noGrp="1"/>
          </p:cNvSpPr>
          <p:nvPr>
            <p:ph type="body" orient="vert" idx="1"/>
          </p:nvPr>
        </p:nvSpPr>
        <p:spPr>
          <a:xfrm>
            <a:off x="578644" y="714376"/>
            <a:ext cx="5800725" cy="540067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CC915C3-C593-4ECF-9BB5-951B2F91E056}" type="datetime1">
              <a:rPr lang="it-IT" smtClean="0"/>
              <a:t>16/11/2024</a:t>
            </a:fld>
            <a:endParaRPr lang="it-IT"/>
          </a:p>
        </p:txBody>
      </p:sp>
      <p:sp>
        <p:nvSpPr>
          <p:cNvPr id="5" name="Footer Placeholder 4"/>
          <p:cNvSpPr>
            <a:spLocks noGrp="1"/>
          </p:cNvSpPr>
          <p:nvPr>
            <p:ph type="ftr" sz="quarter" idx="11"/>
          </p:nvPr>
        </p:nvSpPr>
        <p:spPr/>
        <p:txBody>
          <a:bodyPr/>
          <a:lstStyle/>
          <a:p>
            <a:r>
              <a:rPr lang="it-IT"/>
              <a:t>Formazione continua - Laboratorio didattico - avv. Fabio Trojani - Riproduzione per finalità didattiche</a:t>
            </a:r>
          </a:p>
        </p:txBody>
      </p:sp>
      <p:sp>
        <p:nvSpPr>
          <p:cNvPr id="6" name="Slide Number Placeholder 5"/>
          <p:cNvSpPr>
            <a:spLocks noGrp="1"/>
          </p:cNvSpPr>
          <p:nvPr>
            <p:ph type="sldNum" sz="quarter" idx="12"/>
          </p:nvPr>
        </p:nvSpPr>
        <p:spPr/>
        <p:txBody>
          <a:bodyPr/>
          <a:lstStyle/>
          <a:p>
            <a:fld id="{5354A37D-6B46-493F-919C-F195969F1F63}" type="slidenum">
              <a:rPr lang="it-IT" smtClean="0"/>
              <a:t>‹N›</a:t>
            </a:fld>
            <a:endParaRPr lang="it-IT"/>
          </a:p>
        </p:txBody>
      </p:sp>
    </p:spTree>
    <p:extLst>
      <p:ext uri="{BB962C8B-B14F-4D97-AF65-F5344CB8AC3E}">
        <p14:creationId xmlns:p14="http://schemas.microsoft.com/office/powerpoint/2010/main" val="696432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7"/>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2" name="Google Shape;32;p7"/>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3" name="Google Shape;33;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it-IT"/>
              <a:t>Fabio Trojani - amministrazione digitale</a:t>
            </a:r>
            <a:endParaRPr/>
          </a:p>
        </p:txBody>
      </p:sp>
      <p:sp>
        <p:nvSpPr>
          <p:cNvPr id="35" name="Google Shape;35;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8"/>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39" name="Google Shape;39;p8"/>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0" name="Google Shape;40;p8"/>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1" name="Google Shape;41;p8"/>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2" name="Google Shape;42;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it-IT"/>
              <a:t>Fabio Trojani - amministrazione digitale</a:t>
            </a:r>
            <a:endParaRPr/>
          </a:p>
        </p:txBody>
      </p:sp>
      <p:sp>
        <p:nvSpPr>
          <p:cNvPr id="44" name="Google Shape;44;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5"/>
        <p:cNvGrpSpPr/>
        <p:nvPr/>
      </p:nvGrpSpPr>
      <p:grpSpPr>
        <a:xfrm>
          <a:off x="0" y="0"/>
          <a:ext cx="0" cy="0"/>
          <a:chOff x="0" y="0"/>
          <a:chExt cx="0" cy="0"/>
        </a:xfrm>
      </p:grpSpPr>
      <p:sp>
        <p:nvSpPr>
          <p:cNvPr id="46" name="Google Shape;46;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it-IT"/>
              <a:t>Fabio Trojani - amministrazione digitale</a:t>
            </a:r>
            <a:endParaRPr/>
          </a:p>
        </p:txBody>
      </p:sp>
      <p:sp>
        <p:nvSpPr>
          <p:cNvPr id="49" name="Google Shape;49;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0"/>
        <p:cNvGrpSpPr/>
        <p:nvPr/>
      </p:nvGrpSpPr>
      <p:grpSpPr>
        <a:xfrm>
          <a:off x="0" y="0"/>
          <a:ext cx="0" cy="0"/>
          <a:chOff x="0" y="0"/>
          <a:chExt cx="0" cy="0"/>
        </a:xfrm>
      </p:grpSpPr>
      <p:sp>
        <p:nvSpPr>
          <p:cNvPr id="51" name="Google Shape;51;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it-IT"/>
              <a:t>Fabio Trojani - amministrazione digitale</a:t>
            </a:r>
            <a:endParaRPr/>
          </a:p>
        </p:txBody>
      </p:sp>
      <p:sp>
        <p:nvSpPr>
          <p:cNvPr id="53" name="Google Shape;53;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4"/>
        <p:cNvGrpSpPr/>
        <p:nvPr/>
      </p:nvGrpSpPr>
      <p:grpSpPr>
        <a:xfrm>
          <a:off x="0" y="0"/>
          <a:ext cx="0" cy="0"/>
          <a:chOff x="0" y="0"/>
          <a:chExt cx="0" cy="0"/>
        </a:xfrm>
      </p:grpSpPr>
      <p:sp>
        <p:nvSpPr>
          <p:cNvPr id="55" name="Google Shape;55;p11"/>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1"/>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57" name="Google Shape;57;p11"/>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58" name="Google Shape;5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it-IT"/>
              <a:t>Fabio Trojani - amministrazione digitale</a:t>
            </a:r>
            <a:endParaRPr/>
          </a:p>
        </p:txBody>
      </p:sp>
      <p:sp>
        <p:nvSpPr>
          <p:cNvPr id="60" name="Google Shape;6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1"/>
        <p:cNvGrpSpPr/>
        <p:nvPr/>
      </p:nvGrpSpPr>
      <p:grpSpPr>
        <a:xfrm>
          <a:off x="0" y="0"/>
          <a:ext cx="0" cy="0"/>
          <a:chOff x="0" y="0"/>
          <a:chExt cx="0" cy="0"/>
        </a:xfrm>
      </p:grpSpPr>
      <p:sp>
        <p:nvSpPr>
          <p:cNvPr id="62" name="Google Shape;62;p12"/>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2"/>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2"/>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5" name="Google Shape;65;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it-IT"/>
              <a:t>Fabio Trojani - amministrazione digitale</a:t>
            </a:r>
            <a:endParaRPr/>
          </a:p>
        </p:txBody>
      </p:sp>
      <p:sp>
        <p:nvSpPr>
          <p:cNvPr id="67" name="Google Shape;67;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it-IT"/>
              <a:t>Fabio Trojani - amministrazione digitale</a:t>
            </a:r>
            <a:endParaRPr/>
          </a:p>
        </p:txBody>
      </p:sp>
      <p:sp>
        <p:nvSpPr>
          <p:cNvPr id="10" name="Google Shape;10;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3484123514"/>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2919" y="499533"/>
            <a:ext cx="8079581" cy="1658198"/>
          </a:xfrm>
          <a:prstGeom prst="rect">
            <a:avLst/>
          </a:prstGeom>
        </p:spPr>
        <p:txBody>
          <a:bodyPr vert="horz" lIns="91440" tIns="45720" rIns="91440" bIns="45720" rtlCol="0" anchor="ctr">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507492" y="2011680"/>
            <a:ext cx="8065294" cy="3766185"/>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514350" y="6412447"/>
            <a:ext cx="3086100" cy="228600"/>
          </a:xfrm>
          <a:prstGeom prst="rect">
            <a:avLst/>
          </a:prstGeom>
        </p:spPr>
        <p:txBody>
          <a:bodyPr vert="horz" lIns="91440" tIns="45720" rIns="91440" bIns="45720" rtlCol="0" anchor="ctr"/>
          <a:lstStyle>
            <a:lvl1pPr algn="l">
              <a:defRPr sz="713">
                <a:solidFill>
                  <a:schemeClr val="tx1">
                    <a:alpha val="80000"/>
                  </a:schemeClr>
                </a:solidFill>
              </a:defRPr>
            </a:lvl1pPr>
          </a:lstStyle>
          <a:p>
            <a:fld id="{3A1E6008-5C16-4CDD-8C04-ECE674B8679C}" type="datetime1">
              <a:rPr lang="it-IT" smtClean="0"/>
              <a:t>16/11/2024</a:t>
            </a:fld>
            <a:endParaRPr lang="it-IT"/>
          </a:p>
        </p:txBody>
      </p:sp>
      <p:sp>
        <p:nvSpPr>
          <p:cNvPr id="5" name="Footer Placeholder 4"/>
          <p:cNvSpPr>
            <a:spLocks noGrp="1"/>
          </p:cNvSpPr>
          <p:nvPr>
            <p:ph type="ftr" sz="quarter" idx="3"/>
          </p:nvPr>
        </p:nvSpPr>
        <p:spPr>
          <a:xfrm>
            <a:off x="514350" y="6554697"/>
            <a:ext cx="3771900" cy="228600"/>
          </a:xfrm>
          <a:prstGeom prst="rect">
            <a:avLst/>
          </a:prstGeom>
        </p:spPr>
        <p:txBody>
          <a:bodyPr vert="horz" lIns="91440" tIns="45720" rIns="91440" bIns="45720" rtlCol="0" anchor="ctr"/>
          <a:lstStyle>
            <a:lvl1pPr algn="l">
              <a:defRPr sz="713" cap="all" baseline="0">
                <a:solidFill>
                  <a:schemeClr val="tx1">
                    <a:alpha val="80000"/>
                  </a:schemeClr>
                </a:solidFill>
              </a:defRPr>
            </a:lvl1pPr>
          </a:lstStyle>
          <a:p>
            <a:r>
              <a:rPr lang="it-IT"/>
              <a:t>Formazione continua - Laboratorio didattico - avv. Fabio Trojani - Riproduzione per finalità didattiche</a:t>
            </a:r>
          </a:p>
        </p:txBody>
      </p:sp>
      <p:sp>
        <p:nvSpPr>
          <p:cNvPr id="6" name="Slide Number Placeholder 5"/>
          <p:cNvSpPr>
            <a:spLocks noGrp="1"/>
          </p:cNvSpPr>
          <p:nvPr>
            <p:ph type="sldNum" sz="quarter" idx="4"/>
          </p:nvPr>
        </p:nvSpPr>
        <p:spPr>
          <a:xfrm>
            <a:off x="6572945" y="5876413"/>
            <a:ext cx="2194560" cy="1397039"/>
          </a:xfrm>
          <a:prstGeom prst="rect">
            <a:avLst/>
          </a:prstGeom>
        </p:spPr>
        <p:txBody>
          <a:bodyPr vert="horz" lIns="91440" tIns="45720" rIns="91440" bIns="45720" rtlCol="0" anchor="b"/>
          <a:lstStyle>
            <a:lvl1pPr algn="r">
              <a:defRPr sz="7725" b="0">
                <a:ln>
                  <a:noFill/>
                </a:ln>
                <a:solidFill>
                  <a:schemeClr val="accent1">
                    <a:alpha val="25000"/>
                  </a:schemeClr>
                </a:solidFill>
                <a:latin typeface="+mj-lt"/>
              </a:defRPr>
            </a:lvl1pPr>
          </a:lstStyle>
          <a:p>
            <a:fld id="{5354A37D-6B46-493F-919C-F195969F1F63}" type="slidenum">
              <a:rPr lang="it-IT" smtClean="0"/>
              <a:t>‹N›</a:t>
            </a:fld>
            <a:endParaRPr lang="it-IT"/>
          </a:p>
        </p:txBody>
      </p:sp>
    </p:spTree>
    <p:extLst>
      <p:ext uri="{BB962C8B-B14F-4D97-AF65-F5344CB8AC3E}">
        <p14:creationId xmlns:p14="http://schemas.microsoft.com/office/powerpoint/2010/main" val="22385597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685800" rtl="0" eaLnBrk="1" latinLnBrk="0" hangingPunct="1">
        <a:lnSpc>
          <a:spcPct val="85000"/>
        </a:lnSpc>
        <a:spcBef>
          <a:spcPct val="0"/>
        </a:spcBef>
        <a:buNone/>
        <a:defRPr sz="4050" kern="1200" spc="-90" baseline="0">
          <a:solidFill>
            <a:schemeClr val="accent1"/>
          </a:solidFill>
          <a:latin typeface="+mj-lt"/>
          <a:ea typeface="+mj-ea"/>
          <a:cs typeface="+mj-cs"/>
        </a:defRPr>
      </a:lvl1pPr>
    </p:titleStyle>
    <p:bodyStyle>
      <a:lvl1pPr marL="68580" indent="-68580" algn="l" defTabSz="685800" rtl="0" eaLnBrk="1" latinLnBrk="0" hangingPunct="1">
        <a:lnSpc>
          <a:spcPct val="85000"/>
        </a:lnSpc>
        <a:spcBef>
          <a:spcPts val="975"/>
        </a:spcBef>
        <a:buFont typeface="Arial" pitchFamily="34" charset="0"/>
        <a:buChar char=" "/>
        <a:defRPr sz="1800" kern="1200">
          <a:solidFill>
            <a:schemeClr val="tx1">
              <a:lumMod val="85000"/>
              <a:lumOff val="15000"/>
            </a:schemeClr>
          </a:solidFill>
          <a:latin typeface="+mn-lt"/>
          <a:ea typeface="+mn-ea"/>
          <a:cs typeface="+mn-cs"/>
        </a:defRPr>
      </a:lvl1pPr>
      <a:lvl2pPr marL="260604" indent="-257175" algn="l" defTabSz="685800" rtl="0" eaLnBrk="1" latinLnBrk="0" hangingPunct="1">
        <a:lnSpc>
          <a:spcPct val="85000"/>
        </a:lnSpc>
        <a:spcBef>
          <a:spcPts val="450"/>
        </a:spcBef>
        <a:buFont typeface="Arial" pitchFamily="34" charset="0"/>
        <a:buChar char=" "/>
        <a:defRPr sz="1800" kern="1200">
          <a:solidFill>
            <a:schemeClr val="tx1">
              <a:lumMod val="85000"/>
              <a:lumOff val="15000"/>
            </a:schemeClr>
          </a:solidFill>
          <a:latin typeface="+mn-lt"/>
          <a:ea typeface="+mn-ea"/>
          <a:cs typeface="+mn-cs"/>
        </a:defRPr>
      </a:lvl2pPr>
      <a:lvl3pPr marL="411480" indent="-411480" algn="l" defTabSz="685800" rtl="0" eaLnBrk="1" latinLnBrk="0" hangingPunct="1">
        <a:lnSpc>
          <a:spcPct val="85000"/>
        </a:lnSpc>
        <a:spcBef>
          <a:spcPts val="450"/>
        </a:spcBef>
        <a:buFont typeface="Arial" pitchFamily="34" charset="0"/>
        <a:buChar char=" "/>
        <a:defRPr sz="1500" i="1" kern="1200">
          <a:solidFill>
            <a:schemeClr val="tx1">
              <a:lumMod val="85000"/>
              <a:lumOff val="15000"/>
            </a:schemeClr>
          </a:solidFill>
          <a:latin typeface="+mn-lt"/>
          <a:ea typeface="+mn-ea"/>
          <a:cs typeface="+mn-cs"/>
        </a:defRPr>
      </a:lvl3pPr>
      <a:lvl4pPr marL="617220" indent="-61722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4pPr>
      <a:lvl5pPr marL="822960" indent="-82296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5pPr>
      <a:lvl6pPr marL="9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6pPr>
      <a:lvl7pPr marL="10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7pPr>
      <a:lvl8pPr marL="120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8pPr>
      <a:lvl9pPr marL="1350000" indent="-171450" algn="l" defTabSz="685800" rtl="0" eaLnBrk="1" latinLnBrk="0" hangingPunct="1">
        <a:lnSpc>
          <a:spcPct val="85000"/>
        </a:lnSpc>
        <a:spcBef>
          <a:spcPts val="450"/>
        </a:spcBef>
        <a:buFont typeface="Arial" pitchFamily="34" charset="0"/>
        <a:buChar char=" "/>
        <a:defRPr sz="1350" kern="1200">
          <a:solidFill>
            <a:schemeClr val="tx1">
              <a:lumMod val="85000"/>
              <a:lumOff val="1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www.retedigitale.gov.it/"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www.dati.gov.it/base-dati-informazioni"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www.pagopa.it/it/"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cloud.italia.it/" TargetMode="Externa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graphicFrame>
        <p:nvGraphicFramePr>
          <p:cNvPr id="84" name="Google Shape;84;p1"/>
          <p:cNvGraphicFramePr/>
          <p:nvPr>
            <p:extLst>
              <p:ext uri="{D42A27DB-BD31-4B8C-83A1-F6EECF244321}">
                <p14:modId xmlns:p14="http://schemas.microsoft.com/office/powerpoint/2010/main" val="1454669463"/>
              </p:ext>
            </p:extLst>
          </p:nvPr>
        </p:nvGraphicFramePr>
        <p:xfrm>
          <a:off x="217943" y="2123753"/>
          <a:ext cx="8727011" cy="5771201"/>
        </p:xfrm>
        <a:graphic>
          <a:graphicData uri="http://schemas.openxmlformats.org/drawingml/2006/table">
            <a:tbl>
              <a:tblPr firstRow="1" firstCol="1" bandRow="1">
                <a:noFill/>
                <a:tableStyleId>{3D6240CB-62E9-473F-AD78-016873A817D5}</a:tableStyleId>
              </a:tblPr>
              <a:tblGrid>
                <a:gridCol w="8727011">
                  <a:extLst>
                    <a:ext uri="{9D8B030D-6E8A-4147-A177-3AD203B41FA5}">
                      <a16:colId xmlns:a16="http://schemas.microsoft.com/office/drawing/2014/main" val="20000"/>
                    </a:ext>
                  </a:extLst>
                </a:gridCol>
              </a:tblGrid>
              <a:tr h="235997">
                <a:tc>
                  <a:txBody>
                    <a:bodyPr/>
                    <a:lstStyle/>
                    <a:p>
                      <a:pPr marL="0" marR="0" lvl="0" indent="0" algn="ctr" rtl="0">
                        <a:lnSpc>
                          <a:spcPct val="115000"/>
                        </a:lnSpc>
                        <a:spcBef>
                          <a:spcPts val="0"/>
                        </a:spcBef>
                        <a:spcAft>
                          <a:spcPts val="0"/>
                        </a:spcAft>
                        <a:buClr>
                          <a:srgbClr val="000000"/>
                        </a:buClr>
                        <a:buSzPts val="1600"/>
                        <a:buFont typeface="Arial"/>
                        <a:buNone/>
                      </a:pPr>
                      <a:endParaRPr sz="1600" u="none" strike="noStrike" cap="none" dirty="0">
                        <a:solidFill>
                          <a:srgbClr val="366092"/>
                        </a:solidFill>
                      </a:endParaRPr>
                    </a:p>
                  </a:txBody>
                  <a:tcPr marL="38875" marR="38875" marT="0" marB="0" anchor="ctr">
                    <a:solidFill>
                      <a:srgbClr val="FFFFFF"/>
                    </a:solidFill>
                  </a:tcPr>
                </a:tc>
                <a:extLst>
                  <a:ext uri="{0D108BD9-81ED-4DB2-BD59-A6C34878D82A}">
                    <a16:rowId xmlns:a16="http://schemas.microsoft.com/office/drawing/2014/main" val="10000"/>
                  </a:ext>
                </a:extLst>
              </a:tr>
              <a:tr h="1827273">
                <a:tc>
                  <a:txBody>
                    <a:bodyPr/>
                    <a:lstStyle/>
                    <a:p>
                      <a:pPr marL="0" marR="0" lvl="0" indent="0" algn="ctr" rtl="0">
                        <a:lnSpc>
                          <a:spcPct val="115000"/>
                        </a:lnSpc>
                        <a:spcBef>
                          <a:spcPts val="0"/>
                        </a:spcBef>
                        <a:spcAft>
                          <a:spcPts val="0"/>
                        </a:spcAft>
                        <a:buClr>
                          <a:srgbClr val="000000"/>
                        </a:buClr>
                        <a:buSzPts val="1400"/>
                        <a:buFont typeface="Arial"/>
                        <a:buNone/>
                      </a:pPr>
                      <a:endParaRPr sz="1400" u="none" strike="noStrike" cap="none" dirty="0"/>
                    </a:p>
                    <a:p>
                      <a:pPr marL="0" marR="0" lvl="0" indent="0" algn="ctr" rtl="0">
                        <a:lnSpc>
                          <a:spcPct val="115000"/>
                        </a:lnSpc>
                        <a:spcBef>
                          <a:spcPts val="0"/>
                        </a:spcBef>
                        <a:spcAft>
                          <a:spcPts val="0"/>
                        </a:spcAft>
                        <a:buClr>
                          <a:srgbClr val="000000"/>
                        </a:buClr>
                        <a:buSzPts val="1200"/>
                        <a:buFont typeface="Arial"/>
                        <a:buNone/>
                      </a:pPr>
                      <a:endParaRPr lang="it-IT" sz="1600" u="none" strike="noStrike" cap="none" dirty="0">
                        <a:solidFill>
                          <a:srgbClr val="366092"/>
                        </a:solidFill>
                      </a:endParaRPr>
                    </a:p>
                    <a:p>
                      <a:pPr marL="0" marR="0" lvl="0" indent="0" algn="ctr" rtl="0">
                        <a:lnSpc>
                          <a:spcPct val="115000"/>
                        </a:lnSpc>
                        <a:spcBef>
                          <a:spcPts val="0"/>
                        </a:spcBef>
                        <a:spcAft>
                          <a:spcPts val="0"/>
                        </a:spcAft>
                        <a:buClr>
                          <a:srgbClr val="000000"/>
                        </a:buClr>
                        <a:buSzPts val="1200"/>
                        <a:buFont typeface="Arial"/>
                        <a:buNone/>
                      </a:pPr>
                      <a:r>
                        <a:rPr lang="it-IT" sz="3200" u="none" strike="noStrike" cap="none" dirty="0">
                          <a:solidFill>
                            <a:srgbClr val="366092"/>
                          </a:solidFill>
                        </a:rPr>
                        <a:t>Formazione continua</a:t>
                      </a:r>
                    </a:p>
                    <a:p>
                      <a:pPr marL="0" marR="0" lvl="0" indent="0" algn="ctr" rtl="0">
                        <a:lnSpc>
                          <a:spcPct val="115000"/>
                        </a:lnSpc>
                        <a:spcBef>
                          <a:spcPts val="0"/>
                        </a:spcBef>
                        <a:spcAft>
                          <a:spcPts val="0"/>
                        </a:spcAft>
                        <a:buClr>
                          <a:srgbClr val="000000"/>
                        </a:buClr>
                        <a:buSzPts val="1200"/>
                        <a:buFont typeface="Arial"/>
                        <a:buNone/>
                      </a:pPr>
                      <a:r>
                        <a:rPr lang="it-IT" sz="3200" u="none" strike="noStrike" cap="none" dirty="0">
                          <a:solidFill>
                            <a:srgbClr val="366092"/>
                          </a:solidFill>
                        </a:rPr>
                        <a:t>Prefettura di Ancona</a:t>
                      </a:r>
                    </a:p>
                    <a:p>
                      <a:pPr marL="0" marR="0" lvl="0" indent="0" algn="ctr" rtl="0">
                        <a:lnSpc>
                          <a:spcPct val="115000"/>
                        </a:lnSpc>
                        <a:spcBef>
                          <a:spcPts val="0"/>
                        </a:spcBef>
                        <a:spcAft>
                          <a:spcPts val="0"/>
                        </a:spcAft>
                        <a:buClr>
                          <a:srgbClr val="000000"/>
                        </a:buClr>
                        <a:buSzPts val="1200"/>
                        <a:buFont typeface="Arial"/>
                        <a:buNone/>
                      </a:pPr>
                      <a:r>
                        <a:rPr lang="it-IT" sz="3200" u="none" strike="noStrike" cap="none" dirty="0">
                          <a:solidFill>
                            <a:srgbClr val="366092"/>
                          </a:solidFill>
                        </a:rPr>
                        <a:t>13 novembre 2024</a:t>
                      </a:r>
                    </a:p>
                    <a:p>
                      <a:pPr marL="0" marR="0" lvl="0" indent="0" algn="ctr" rtl="0">
                        <a:lnSpc>
                          <a:spcPct val="115000"/>
                        </a:lnSpc>
                        <a:spcBef>
                          <a:spcPts val="0"/>
                        </a:spcBef>
                        <a:spcAft>
                          <a:spcPts val="0"/>
                        </a:spcAft>
                        <a:buClr>
                          <a:srgbClr val="000000"/>
                        </a:buClr>
                        <a:buSzPts val="1200"/>
                        <a:buFont typeface="Arial"/>
                        <a:buNone/>
                      </a:pPr>
                      <a:endParaRPr sz="2400" b="0" u="none" strike="noStrike" cap="none" dirty="0">
                        <a:solidFill>
                          <a:srgbClr val="366092"/>
                        </a:solidFill>
                      </a:endParaRPr>
                    </a:p>
                  </a:txBody>
                  <a:tcPr marL="38875" marR="38875" marT="0" marB="0" anchor="ctr">
                    <a:solidFill>
                      <a:srgbClr val="FFFFFF"/>
                    </a:solidFill>
                  </a:tcPr>
                </a:tc>
                <a:extLst>
                  <a:ext uri="{0D108BD9-81ED-4DB2-BD59-A6C34878D82A}">
                    <a16:rowId xmlns:a16="http://schemas.microsoft.com/office/drawing/2014/main" val="10001"/>
                  </a:ext>
                </a:extLst>
              </a:tr>
              <a:tr h="1428721">
                <a:tc>
                  <a:txBody>
                    <a:bodyPr/>
                    <a:lstStyle/>
                    <a:p>
                      <a:pPr marL="0" marR="0" lvl="0" indent="0" algn="ctr" rtl="0">
                        <a:lnSpc>
                          <a:spcPct val="115000"/>
                        </a:lnSpc>
                        <a:spcBef>
                          <a:spcPts val="0"/>
                        </a:spcBef>
                        <a:spcAft>
                          <a:spcPts val="0"/>
                        </a:spcAft>
                        <a:buClr>
                          <a:srgbClr val="000000"/>
                        </a:buClr>
                        <a:buSzPts val="2400"/>
                        <a:buFont typeface="Arial"/>
                        <a:buNone/>
                      </a:pPr>
                      <a:r>
                        <a:rPr lang="it-IT" sz="2800" b="1" u="none" strike="noStrike" cap="none" dirty="0">
                          <a:solidFill>
                            <a:srgbClr val="366092"/>
                          </a:solidFill>
                          <a:latin typeface="Calibri"/>
                          <a:ea typeface="Calibri"/>
                          <a:cs typeface="Calibri"/>
                          <a:sym typeface="Calibri"/>
                        </a:rPr>
                        <a:t>La transizione digitale tra innovazione amministrativa </a:t>
                      </a:r>
                    </a:p>
                    <a:p>
                      <a:pPr marL="0" marR="0" lvl="0" indent="0" algn="ctr" rtl="0">
                        <a:lnSpc>
                          <a:spcPct val="115000"/>
                        </a:lnSpc>
                        <a:spcBef>
                          <a:spcPts val="0"/>
                        </a:spcBef>
                        <a:spcAft>
                          <a:spcPts val="0"/>
                        </a:spcAft>
                        <a:buClr>
                          <a:srgbClr val="000000"/>
                        </a:buClr>
                        <a:buSzPts val="2400"/>
                        <a:buFont typeface="Arial"/>
                        <a:buNone/>
                      </a:pPr>
                      <a:r>
                        <a:rPr lang="it-IT" sz="2800" b="1" u="none" strike="noStrike" cap="none" dirty="0">
                          <a:solidFill>
                            <a:srgbClr val="366092"/>
                          </a:solidFill>
                          <a:latin typeface="Calibri"/>
                          <a:ea typeface="Calibri"/>
                          <a:cs typeface="Calibri"/>
                          <a:sym typeface="Calibri"/>
                        </a:rPr>
                        <a:t>e operatività vincolata</a:t>
                      </a:r>
                      <a:endParaRPr sz="2800" b="1" u="none" strike="noStrike" cap="none" dirty="0">
                        <a:solidFill>
                          <a:srgbClr val="366092"/>
                        </a:solidFill>
                        <a:latin typeface="Calibri"/>
                        <a:ea typeface="Calibri"/>
                        <a:cs typeface="Calibri"/>
                        <a:sym typeface="Calibri"/>
                      </a:endParaRPr>
                    </a:p>
                  </a:txBody>
                  <a:tcPr marL="38875" marR="38875" marT="0" marB="0" anchor="ctr">
                    <a:solidFill>
                      <a:srgbClr val="FFFFFF"/>
                    </a:solidFill>
                  </a:tcPr>
                </a:tc>
                <a:extLst>
                  <a:ext uri="{0D108BD9-81ED-4DB2-BD59-A6C34878D82A}">
                    <a16:rowId xmlns:a16="http://schemas.microsoft.com/office/drawing/2014/main" val="10002"/>
                  </a:ext>
                </a:extLst>
              </a:tr>
              <a:tr h="1141653">
                <a:tc>
                  <a:txBody>
                    <a:bodyPr/>
                    <a:lstStyle/>
                    <a:p>
                      <a:pPr marL="0" marR="0" lvl="0" indent="0" algn="ctr" rtl="0">
                        <a:lnSpc>
                          <a:spcPct val="115000"/>
                        </a:lnSpc>
                        <a:spcBef>
                          <a:spcPts val="0"/>
                        </a:spcBef>
                        <a:spcAft>
                          <a:spcPts val="0"/>
                        </a:spcAft>
                        <a:buClr>
                          <a:srgbClr val="000000"/>
                        </a:buClr>
                        <a:buSzPts val="1600"/>
                        <a:buFont typeface="Arial"/>
                        <a:buNone/>
                      </a:pPr>
                      <a:r>
                        <a:rPr lang="it-IT" sz="1600" b="0" i="1" u="none" strike="noStrike" cap="none" dirty="0">
                          <a:solidFill>
                            <a:srgbClr val="366092"/>
                          </a:solidFill>
                          <a:latin typeface="Calibri"/>
                          <a:ea typeface="Calibri"/>
                          <a:cs typeface="Calibri"/>
                          <a:sym typeface="Calibri"/>
                        </a:rPr>
                        <a:t>Fabio </a:t>
                      </a:r>
                      <a:r>
                        <a:rPr lang="it-IT" sz="1600" b="0" i="1" u="none" strike="noStrike" cap="none" dirty="0" err="1">
                          <a:solidFill>
                            <a:srgbClr val="366092"/>
                          </a:solidFill>
                          <a:latin typeface="Calibri"/>
                          <a:ea typeface="Calibri"/>
                          <a:cs typeface="Calibri"/>
                          <a:sym typeface="Calibri"/>
                        </a:rPr>
                        <a:t>Trojani</a:t>
                      </a:r>
                      <a:endParaRPr sz="1600" b="0" i="1" u="none" strike="noStrike" cap="none" dirty="0">
                        <a:solidFill>
                          <a:srgbClr val="366092"/>
                        </a:solidFill>
                        <a:latin typeface="Calibri"/>
                        <a:ea typeface="Calibri"/>
                        <a:cs typeface="Calibri"/>
                        <a:sym typeface="Calibri"/>
                      </a:endParaRPr>
                    </a:p>
                  </a:txBody>
                  <a:tcPr marL="38875" marR="38875" marT="0" marB="0">
                    <a:solidFill>
                      <a:srgbClr val="FFFFFF"/>
                    </a:solidFill>
                  </a:tcPr>
                </a:tc>
                <a:extLst>
                  <a:ext uri="{0D108BD9-81ED-4DB2-BD59-A6C34878D82A}">
                    <a16:rowId xmlns:a16="http://schemas.microsoft.com/office/drawing/2014/main" val="10003"/>
                  </a:ext>
                </a:extLst>
              </a:tr>
              <a:tr h="332722">
                <a:tc>
                  <a:txBody>
                    <a:bodyPr/>
                    <a:lstStyle/>
                    <a:p>
                      <a:pPr marL="0" marR="0" lvl="0" indent="0" algn="ctr" rtl="0">
                        <a:lnSpc>
                          <a:spcPct val="115000"/>
                        </a:lnSpc>
                        <a:spcBef>
                          <a:spcPts val="0"/>
                        </a:spcBef>
                        <a:spcAft>
                          <a:spcPts val="0"/>
                        </a:spcAft>
                        <a:buClr>
                          <a:srgbClr val="000000"/>
                        </a:buClr>
                        <a:buSzPts val="1200"/>
                        <a:buFont typeface="Arial"/>
                        <a:buNone/>
                      </a:pPr>
                      <a:r>
                        <a:rPr lang="it-IT" sz="1200" b="0" u="none" strike="noStrike" cap="none" dirty="0">
                          <a:solidFill>
                            <a:srgbClr val="366092"/>
                          </a:solidFill>
                          <a:latin typeface="Calibri"/>
                          <a:ea typeface="Calibri"/>
                          <a:cs typeface="Calibri"/>
                          <a:sym typeface="Calibri"/>
                        </a:rPr>
                        <a:t>13 </a:t>
                      </a:r>
                      <a:r>
                        <a:rPr lang="it-IT" sz="1200" b="0" dirty="0">
                          <a:solidFill>
                            <a:srgbClr val="366092"/>
                          </a:solidFill>
                        </a:rPr>
                        <a:t>novembre </a:t>
                      </a:r>
                      <a:r>
                        <a:rPr lang="it-IT" sz="1200" b="0" u="none" strike="noStrike" cap="none" dirty="0">
                          <a:solidFill>
                            <a:srgbClr val="366092"/>
                          </a:solidFill>
                          <a:latin typeface="Calibri"/>
                          <a:ea typeface="Calibri"/>
                          <a:cs typeface="Calibri"/>
                          <a:sym typeface="Calibri"/>
                        </a:rPr>
                        <a:t>20</a:t>
                      </a:r>
                      <a:r>
                        <a:rPr lang="it-IT" sz="1200" b="0" u="none" strike="noStrike" cap="none" dirty="0">
                          <a:solidFill>
                            <a:srgbClr val="366092"/>
                          </a:solidFill>
                        </a:rPr>
                        <a:t>2</a:t>
                      </a:r>
                      <a:r>
                        <a:rPr lang="it-IT" sz="1200" b="0" dirty="0">
                          <a:solidFill>
                            <a:srgbClr val="366092"/>
                          </a:solidFill>
                        </a:rPr>
                        <a:t>4</a:t>
                      </a:r>
                      <a:endParaRPr sz="1200" b="0" u="none" strike="noStrike" cap="none" dirty="0">
                        <a:solidFill>
                          <a:srgbClr val="366092"/>
                        </a:solidFill>
                        <a:latin typeface="Calibri"/>
                        <a:ea typeface="Calibri"/>
                        <a:cs typeface="Calibri"/>
                        <a:sym typeface="Calibri"/>
                      </a:endParaRPr>
                    </a:p>
                  </a:txBody>
                  <a:tcPr marL="38875" marR="38875" marT="0" marB="0" anchor="ctr">
                    <a:solidFill>
                      <a:srgbClr val="FFFFFF"/>
                    </a:solidFill>
                  </a:tcPr>
                </a:tc>
                <a:extLst>
                  <a:ext uri="{0D108BD9-81ED-4DB2-BD59-A6C34878D82A}">
                    <a16:rowId xmlns:a16="http://schemas.microsoft.com/office/drawing/2014/main" val="10004"/>
                  </a:ext>
                </a:extLst>
              </a:tr>
            </a:tbl>
          </a:graphicData>
        </a:graphic>
      </p:graphicFrame>
      <p:pic>
        <p:nvPicPr>
          <p:cNvPr id="85" name="Google Shape;85;p1"/>
          <p:cNvPicPr preferRelativeResize="0"/>
          <p:nvPr/>
        </p:nvPicPr>
        <p:blipFill>
          <a:blip r:embed="rId3">
            <a:alphaModFix/>
          </a:blip>
          <a:stretch>
            <a:fillRect/>
          </a:stretch>
        </p:blipFill>
        <p:spPr>
          <a:xfrm>
            <a:off x="2798737" y="135147"/>
            <a:ext cx="3565424" cy="932400"/>
          </a:xfrm>
          <a:prstGeom prst="rect">
            <a:avLst/>
          </a:prstGeom>
          <a:noFill/>
          <a:ln>
            <a:noFill/>
          </a:ln>
        </p:spPr>
      </p:pic>
      <p:sp>
        <p:nvSpPr>
          <p:cNvPr id="86" name="Google Shape;86;p1"/>
          <p:cNvSpPr txBox="1"/>
          <p:nvPr/>
        </p:nvSpPr>
        <p:spPr>
          <a:xfrm>
            <a:off x="1892838" y="1015788"/>
            <a:ext cx="5239200" cy="1107965"/>
          </a:xfrm>
          <a:prstGeom prst="rect">
            <a:avLst/>
          </a:prstGeom>
          <a:noFill/>
          <a:ln>
            <a:noFill/>
          </a:ln>
        </p:spPr>
        <p:txBody>
          <a:bodyPr spcFirstLastPara="1" wrap="square" lIns="91425" tIns="91425" rIns="91425" bIns="91425" anchor="t" anchorCtr="0">
            <a:spAutoFit/>
          </a:bodyPr>
          <a:lstStyle/>
          <a:p>
            <a:endParaRPr lang="it-IT" sz="1200" dirty="0"/>
          </a:p>
          <a:p>
            <a:pPr algn="ctr"/>
            <a:r>
              <a:rPr lang="it-IT" sz="1200" dirty="0"/>
              <a:t>DIPARTIMENTO PER GLI AFFARI INTERNI E TERRITORIALI</a:t>
            </a:r>
          </a:p>
          <a:p>
            <a:pPr algn="ctr"/>
            <a:r>
              <a:rPr lang="it-IT" sz="1200" dirty="0"/>
              <a:t>DIREZIONE CENTRALE PER LE AUTONOMIE</a:t>
            </a:r>
          </a:p>
          <a:p>
            <a:pPr algn="ctr"/>
            <a:r>
              <a:rPr lang="it-IT" sz="1200" i="1" dirty="0"/>
              <a:t> Albo nazionale dei Segretari Comunali e Provinciali</a:t>
            </a:r>
            <a:endParaRPr lang="it-IT" sz="1200" dirty="0"/>
          </a:p>
          <a:p>
            <a:pPr marL="0" lvl="0" indent="0" algn="ctr" rtl="0">
              <a:spcBef>
                <a:spcPts val="0"/>
              </a:spcBef>
              <a:spcAft>
                <a:spcPts val="0"/>
              </a:spcAft>
              <a:buNone/>
            </a:pPr>
            <a:endParaRPr sz="1200" dirty="0">
              <a:solidFill>
                <a:schemeClr val="dk1"/>
              </a:solidFill>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I servizi fiduciari e gli strumenti </a:t>
            </a:r>
            <a:br>
              <a:rPr lang="it-IT" dirty="0"/>
            </a:br>
            <a:r>
              <a:rPr lang="it-IT" dirty="0"/>
              <a:t>per la digitalizzazione</a:t>
            </a:r>
          </a:p>
        </p:txBody>
      </p:sp>
      <p:sp>
        <p:nvSpPr>
          <p:cNvPr id="3" name="Segnaposto contenuto 2"/>
          <p:cNvSpPr>
            <a:spLocks noGrp="1"/>
          </p:cNvSpPr>
          <p:nvPr>
            <p:ph type="body" idx="1"/>
          </p:nvPr>
        </p:nvSpPr>
        <p:spPr/>
        <p:txBody>
          <a:bodyPr>
            <a:normAutofit fontScale="85000" lnSpcReduction="10000"/>
          </a:bodyPr>
          <a:lstStyle/>
          <a:p>
            <a:pPr marL="0" indent="0">
              <a:buNone/>
            </a:pPr>
            <a:r>
              <a:rPr lang="it-IT" dirty="0"/>
              <a:t>«</a:t>
            </a:r>
            <a:r>
              <a:rPr lang="it-IT" b="1" dirty="0"/>
              <a:t>servizio fiduciario</a:t>
            </a:r>
            <a:r>
              <a:rPr lang="it-IT" dirty="0"/>
              <a:t>», un servizio elettronico fornito normalmente dietro remunerazione e consistente nei seguenti elementi:</a:t>
            </a:r>
          </a:p>
          <a:p>
            <a:pPr marL="0" indent="0">
              <a:buNone/>
            </a:pPr>
            <a:r>
              <a:rPr lang="it-IT" dirty="0"/>
              <a:t>a) creazione, verifica e convalida di firme elettroniche, sigilli elettronici o validazioni temporali elettroniche, servizi elettronici di recapito certificato e certificati relativi a tali servizi; oppure</a:t>
            </a:r>
          </a:p>
          <a:p>
            <a:pPr marL="0" indent="0">
              <a:buNone/>
            </a:pPr>
            <a:r>
              <a:rPr lang="it-IT" dirty="0"/>
              <a:t>b) creazione, verifica e convalida di certificati di autenticazione di siti web; o</a:t>
            </a:r>
          </a:p>
          <a:p>
            <a:pPr marL="0" indent="0">
              <a:buNone/>
            </a:pPr>
            <a:r>
              <a:rPr lang="it-IT" dirty="0"/>
              <a:t>c) conservazione di firme, sigilli o certificati elettronici relativi a tali servizi;</a:t>
            </a:r>
          </a:p>
        </p:txBody>
      </p:sp>
      <p:sp>
        <p:nvSpPr>
          <p:cNvPr id="4" name="Segnaposto piè di pagina 3"/>
          <p:cNvSpPr>
            <a:spLocks noGrp="1"/>
          </p:cNvSpPr>
          <p:nvPr>
            <p:ph type="ftr" idx="11"/>
          </p:nvPr>
        </p:nvSpPr>
        <p:spPr/>
        <p:txBody>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it-IT" sz="1200" b="0" i="0" u="none" strike="noStrike" kern="0" cap="none" spc="0" normalizeH="0" baseline="0" noProof="0">
                <a:ln>
                  <a:noFill/>
                </a:ln>
                <a:solidFill>
                  <a:prstClr val="black"/>
                </a:solidFill>
                <a:effectLst/>
                <a:uLnTx/>
                <a:uFillTx/>
                <a:latin typeface="Calibri"/>
                <a:cs typeface="Calibri"/>
                <a:sym typeface="Calibri"/>
              </a:rPr>
              <a:t>Fabio Trojani - amministrazione digitale</a:t>
            </a:r>
          </a:p>
        </p:txBody>
      </p:sp>
      <p:sp>
        <p:nvSpPr>
          <p:cNvPr id="5" name="Segnaposto numero diapositiva 4"/>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7F1A5265-F445-452A-9DF7-A7DA6E579A03}" type="slidenum">
              <a:rPr kumimoji="0" lang="it-IT" sz="1200" b="0" i="0" u="none" strike="noStrike" kern="0" cap="none" spc="0" normalizeH="0" baseline="0" noProof="0" smtClean="0">
                <a:ln>
                  <a:noFill/>
                </a:ln>
                <a:solidFill>
                  <a:prstClr val="black"/>
                </a:solidFill>
                <a:effectLst/>
                <a:uLnTx/>
                <a:uFillTx/>
                <a:latin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10</a:t>
            </a:fld>
            <a:endParaRPr kumimoji="0" lang="it-IT" sz="1200" b="0" i="0" u="none" strike="noStrike" kern="0" cap="none" spc="0" normalizeH="0" baseline="0" noProof="0">
              <a:ln>
                <a:noFill/>
              </a:ln>
              <a:solidFill>
                <a:prstClr val="black"/>
              </a:solidFill>
              <a:effectLst/>
              <a:uLnTx/>
              <a:uFillTx/>
              <a:latin typeface="Calibri"/>
              <a:cs typeface="Calibri"/>
              <a:sym typeface="Calibri"/>
            </a:endParaRPr>
          </a:p>
        </p:txBody>
      </p:sp>
    </p:spTree>
    <p:extLst>
      <p:ext uri="{BB962C8B-B14F-4D97-AF65-F5344CB8AC3E}">
        <p14:creationId xmlns:p14="http://schemas.microsoft.com/office/powerpoint/2010/main" val="3925610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1C6882-6457-4889-956F-5E03A1CEEF7A}"/>
              </a:ext>
            </a:extLst>
          </p:cNvPr>
          <p:cNvSpPr>
            <a:spLocks noGrp="1"/>
          </p:cNvSpPr>
          <p:nvPr>
            <p:ph type="title"/>
          </p:nvPr>
        </p:nvSpPr>
        <p:spPr/>
        <p:txBody>
          <a:bodyPr/>
          <a:lstStyle/>
          <a:p>
            <a:r>
              <a:rPr lang="it-IT" dirty="0"/>
              <a:t>Art. 1 – Principio del risultato</a:t>
            </a:r>
          </a:p>
        </p:txBody>
      </p:sp>
      <p:sp>
        <p:nvSpPr>
          <p:cNvPr id="3" name="Segnaposto testo 2">
            <a:extLst>
              <a:ext uri="{FF2B5EF4-FFF2-40B4-BE49-F238E27FC236}">
                <a16:creationId xmlns:a16="http://schemas.microsoft.com/office/drawing/2014/main" id="{D72C085E-1C90-400D-982B-E3D41BC17E80}"/>
              </a:ext>
            </a:extLst>
          </p:cNvPr>
          <p:cNvSpPr>
            <a:spLocks noGrp="1"/>
          </p:cNvSpPr>
          <p:nvPr>
            <p:ph type="body" idx="1"/>
          </p:nvPr>
        </p:nvSpPr>
        <p:spPr/>
        <p:txBody>
          <a:bodyPr>
            <a:normAutofit lnSpcReduction="10000"/>
          </a:bodyPr>
          <a:lstStyle/>
          <a:p>
            <a:pPr marL="114300" indent="0">
              <a:buNone/>
            </a:pPr>
            <a:r>
              <a:rPr lang="it-IT" dirty="0"/>
              <a:t>Vengono previste </a:t>
            </a:r>
            <a:r>
              <a:rPr lang="it-IT" b="1" dirty="0"/>
              <a:t>tre diverse declinazioni</a:t>
            </a:r>
          </a:p>
          <a:p>
            <a:pPr marL="114300" indent="0">
              <a:buNone/>
            </a:pPr>
            <a:endParaRPr lang="it-IT" dirty="0"/>
          </a:p>
          <a:p>
            <a:pPr>
              <a:buFontTx/>
              <a:buChar char="-"/>
            </a:pPr>
            <a:r>
              <a:rPr lang="it-IT" dirty="0"/>
              <a:t>rispetto dei tempi: termine massimo di durata (silenzio inadempimento) – combinato tra l’art. 1 e 17</a:t>
            </a:r>
          </a:p>
          <a:p>
            <a:pPr>
              <a:buFontTx/>
              <a:buChar char="-"/>
            </a:pPr>
            <a:r>
              <a:rPr lang="it-IT" dirty="0"/>
              <a:t>contemperare qualità e costi: preferire OEV rispetto al prezzo più basso (tre criteri di aggiudicazione)</a:t>
            </a:r>
          </a:p>
          <a:p>
            <a:pPr>
              <a:buFontTx/>
              <a:buChar char="-"/>
            </a:pPr>
            <a:r>
              <a:rPr lang="it-IT" dirty="0"/>
              <a:t>art. 1, ultimo comma - lettura</a:t>
            </a:r>
          </a:p>
        </p:txBody>
      </p:sp>
      <p:sp>
        <p:nvSpPr>
          <p:cNvPr id="4" name="Segnaposto piè di pagina 3">
            <a:extLst>
              <a:ext uri="{FF2B5EF4-FFF2-40B4-BE49-F238E27FC236}">
                <a16:creationId xmlns:a16="http://schemas.microsoft.com/office/drawing/2014/main" id="{E052317A-5F21-460E-8CC3-9355C9A64FF5}"/>
              </a:ext>
            </a:extLst>
          </p:cNvPr>
          <p:cNvSpPr>
            <a:spLocks noGrp="1"/>
          </p:cNvSpPr>
          <p:nvPr>
            <p:ph type="ftr" idx="11"/>
          </p:nvPr>
        </p:nvSpPr>
        <p:spPr/>
        <p:txBody>
          <a:bodyPr/>
          <a:lstStyle/>
          <a:p>
            <a:r>
              <a:rPr lang="it-IT"/>
              <a:t>Fabio Trojani - amministrazione digitale</a:t>
            </a:r>
          </a:p>
        </p:txBody>
      </p:sp>
      <p:sp>
        <p:nvSpPr>
          <p:cNvPr id="5" name="Segnaposto numero diapositiva 4">
            <a:extLst>
              <a:ext uri="{FF2B5EF4-FFF2-40B4-BE49-F238E27FC236}">
                <a16:creationId xmlns:a16="http://schemas.microsoft.com/office/drawing/2014/main" id="{51207A8B-F615-4EE5-B33C-7E235BDAAED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11</a:t>
            </a:fld>
            <a:endParaRPr lang="it-IT"/>
          </a:p>
        </p:txBody>
      </p:sp>
    </p:spTree>
    <p:extLst>
      <p:ext uri="{BB962C8B-B14F-4D97-AF65-F5344CB8AC3E}">
        <p14:creationId xmlns:p14="http://schemas.microsoft.com/office/powerpoint/2010/main" val="87992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2936E3-DDF2-4807-8573-65C91C2BF00B}"/>
              </a:ext>
            </a:extLst>
          </p:cNvPr>
          <p:cNvSpPr>
            <a:spLocks noGrp="1"/>
          </p:cNvSpPr>
          <p:nvPr>
            <p:ph type="title"/>
          </p:nvPr>
        </p:nvSpPr>
        <p:spPr/>
        <p:txBody>
          <a:bodyPr>
            <a:normAutofit fontScale="90000"/>
          </a:bodyPr>
          <a:lstStyle/>
          <a:p>
            <a:r>
              <a:rPr lang="it-IT" dirty="0"/>
              <a:t>Segue – discrezionalità amministrativa</a:t>
            </a:r>
            <a:br>
              <a:rPr lang="it-IT" dirty="0"/>
            </a:br>
            <a:r>
              <a:rPr lang="it-IT" dirty="0"/>
              <a:t>teorica di M. S. Giannini</a:t>
            </a:r>
          </a:p>
        </p:txBody>
      </p:sp>
      <p:sp>
        <p:nvSpPr>
          <p:cNvPr id="3" name="Segnaposto testo 2">
            <a:extLst>
              <a:ext uri="{FF2B5EF4-FFF2-40B4-BE49-F238E27FC236}">
                <a16:creationId xmlns:a16="http://schemas.microsoft.com/office/drawing/2014/main" id="{C3693320-C144-47DD-AD2F-1DFA6356876A}"/>
              </a:ext>
            </a:extLst>
          </p:cNvPr>
          <p:cNvSpPr>
            <a:spLocks noGrp="1"/>
          </p:cNvSpPr>
          <p:nvPr>
            <p:ph type="body" idx="1"/>
          </p:nvPr>
        </p:nvSpPr>
        <p:spPr/>
        <p:txBody>
          <a:bodyPr/>
          <a:lstStyle/>
          <a:p>
            <a:r>
              <a:rPr lang="it-IT" dirty="0"/>
              <a:t>Discrezionalità amministrativa</a:t>
            </a:r>
          </a:p>
          <a:p>
            <a:r>
              <a:rPr lang="it-IT" dirty="0"/>
              <a:t>Si mette a regime positivo la teorica di Massimo Severo Giannini</a:t>
            </a:r>
          </a:p>
          <a:p>
            <a:endParaRPr lang="it-IT" dirty="0"/>
          </a:p>
          <a:p>
            <a:r>
              <a:rPr lang="it-IT" dirty="0"/>
              <a:t>Adeguare la scelta rispetto al caso concreto</a:t>
            </a:r>
          </a:p>
        </p:txBody>
      </p:sp>
      <p:sp>
        <p:nvSpPr>
          <p:cNvPr id="4" name="Segnaposto piè di pagina 3">
            <a:extLst>
              <a:ext uri="{FF2B5EF4-FFF2-40B4-BE49-F238E27FC236}">
                <a16:creationId xmlns:a16="http://schemas.microsoft.com/office/drawing/2014/main" id="{9CE9E269-C072-4EF6-8769-513C8F24CB36}"/>
              </a:ext>
            </a:extLst>
          </p:cNvPr>
          <p:cNvSpPr>
            <a:spLocks noGrp="1"/>
          </p:cNvSpPr>
          <p:nvPr>
            <p:ph type="ftr" idx="11"/>
          </p:nvPr>
        </p:nvSpPr>
        <p:spPr/>
        <p:txBody>
          <a:bodyPr/>
          <a:lstStyle/>
          <a:p>
            <a:r>
              <a:rPr lang="it-IT"/>
              <a:t>Fabio Trojani - amministrazione digitale</a:t>
            </a:r>
          </a:p>
        </p:txBody>
      </p:sp>
      <p:sp>
        <p:nvSpPr>
          <p:cNvPr id="5" name="Segnaposto numero diapositiva 4">
            <a:extLst>
              <a:ext uri="{FF2B5EF4-FFF2-40B4-BE49-F238E27FC236}">
                <a16:creationId xmlns:a16="http://schemas.microsoft.com/office/drawing/2014/main" id="{973C89AC-89AC-4AD5-BFC3-FE2E2C54A86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12</a:t>
            </a:fld>
            <a:endParaRPr lang="it-IT"/>
          </a:p>
        </p:txBody>
      </p:sp>
    </p:spTree>
    <p:extLst>
      <p:ext uri="{BB962C8B-B14F-4D97-AF65-F5344CB8AC3E}">
        <p14:creationId xmlns:p14="http://schemas.microsoft.com/office/powerpoint/2010/main" val="3524659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8A36D98-3A2E-468E-9C2D-D7B154501167}"/>
              </a:ext>
            </a:extLst>
          </p:cNvPr>
          <p:cNvSpPr>
            <a:spLocks noGrp="1"/>
          </p:cNvSpPr>
          <p:nvPr>
            <p:ph type="title"/>
          </p:nvPr>
        </p:nvSpPr>
        <p:spPr/>
        <p:txBody>
          <a:bodyPr/>
          <a:lstStyle/>
          <a:p>
            <a:r>
              <a:rPr lang="it-IT" dirty="0"/>
              <a:t>Principio della fiducia</a:t>
            </a:r>
          </a:p>
        </p:txBody>
      </p:sp>
      <p:sp>
        <p:nvSpPr>
          <p:cNvPr id="3" name="Segnaposto testo 2">
            <a:extLst>
              <a:ext uri="{FF2B5EF4-FFF2-40B4-BE49-F238E27FC236}">
                <a16:creationId xmlns:a16="http://schemas.microsoft.com/office/drawing/2014/main" id="{DC21DEBE-95A8-4895-B008-5A0027A39BEA}"/>
              </a:ext>
            </a:extLst>
          </p:cNvPr>
          <p:cNvSpPr>
            <a:spLocks noGrp="1"/>
          </p:cNvSpPr>
          <p:nvPr>
            <p:ph type="body" idx="1"/>
          </p:nvPr>
        </p:nvSpPr>
        <p:spPr/>
        <p:txBody>
          <a:bodyPr/>
          <a:lstStyle/>
          <a:p>
            <a:pPr marL="114300" indent="0">
              <a:buNone/>
            </a:pPr>
            <a:r>
              <a:rPr lang="it-IT" dirty="0"/>
              <a:t>Art. 2 del D. Lgs. 36/2023</a:t>
            </a:r>
          </a:p>
          <a:p>
            <a:pPr marL="114300" indent="0">
              <a:buNone/>
            </a:pPr>
            <a:endParaRPr lang="it-IT" dirty="0"/>
          </a:p>
          <a:p>
            <a:pPr marL="114300" indent="0">
              <a:buNone/>
            </a:pPr>
            <a:r>
              <a:rPr lang="it-IT" dirty="0"/>
              <a:t>L'attribuzione e l'esercizio del potere nel settore dei contratti pubblici si fonda sul principio della reciproca fiducia nell'azione legittima, trasparente e corretta dell'amministrazione, dei suoi funzionari e degli operatori economici</a:t>
            </a:r>
          </a:p>
        </p:txBody>
      </p:sp>
      <p:sp>
        <p:nvSpPr>
          <p:cNvPr id="4" name="Segnaposto piè di pagina 3">
            <a:extLst>
              <a:ext uri="{FF2B5EF4-FFF2-40B4-BE49-F238E27FC236}">
                <a16:creationId xmlns:a16="http://schemas.microsoft.com/office/drawing/2014/main" id="{07951D22-C7B4-4D2B-883C-5BDE51C8043C}"/>
              </a:ext>
            </a:extLst>
          </p:cNvPr>
          <p:cNvSpPr>
            <a:spLocks noGrp="1"/>
          </p:cNvSpPr>
          <p:nvPr>
            <p:ph type="ftr" idx="11"/>
          </p:nvPr>
        </p:nvSpPr>
        <p:spPr/>
        <p:txBody>
          <a:bodyPr/>
          <a:lstStyle/>
          <a:p>
            <a:r>
              <a:rPr lang="it-IT"/>
              <a:t>Fabio Trojani - amministrazione digitale</a:t>
            </a:r>
          </a:p>
        </p:txBody>
      </p:sp>
      <p:sp>
        <p:nvSpPr>
          <p:cNvPr id="5" name="Segnaposto numero diapositiva 4">
            <a:extLst>
              <a:ext uri="{FF2B5EF4-FFF2-40B4-BE49-F238E27FC236}">
                <a16:creationId xmlns:a16="http://schemas.microsoft.com/office/drawing/2014/main" id="{C56FB1FA-BE6C-4470-89B4-6B444C57AD6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13</a:t>
            </a:fld>
            <a:endParaRPr lang="it-IT"/>
          </a:p>
        </p:txBody>
      </p:sp>
    </p:spTree>
    <p:extLst>
      <p:ext uri="{BB962C8B-B14F-4D97-AF65-F5344CB8AC3E}">
        <p14:creationId xmlns:p14="http://schemas.microsoft.com/office/powerpoint/2010/main" val="7312478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593E3C-36B5-4AF4-ACF8-397F040F4AC1}"/>
              </a:ext>
            </a:extLst>
          </p:cNvPr>
          <p:cNvSpPr>
            <a:spLocks noGrp="1"/>
          </p:cNvSpPr>
          <p:nvPr>
            <p:ph type="title"/>
          </p:nvPr>
        </p:nvSpPr>
        <p:spPr/>
        <p:txBody>
          <a:bodyPr/>
          <a:lstStyle/>
          <a:p>
            <a:r>
              <a:rPr lang="it-IT" dirty="0"/>
              <a:t>Segno di svolta</a:t>
            </a:r>
          </a:p>
        </p:txBody>
      </p:sp>
      <p:sp>
        <p:nvSpPr>
          <p:cNvPr id="3" name="Segnaposto testo 2">
            <a:extLst>
              <a:ext uri="{FF2B5EF4-FFF2-40B4-BE49-F238E27FC236}">
                <a16:creationId xmlns:a16="http://schemas.microsoft.com/office/drawing/2014/main" id="{3C4B4870-E9BD-4075-9C05-806DA2FBDA81}"/>
              </a:ext>
            </a:extLst>
          </p:cNvPr>
          <p:cNvSpPr>
            <a:spLocks noGrp="1"/>
          </p:cNvSpPr>
          <p:nvPr>
            <p:ph type="body" idx="1"/>
          </p:nvPr>
        </p:nvSpPr>
        <p:spPr/>
        <p:txBody>
          <a:bodyPr>
            <a:normAutofit fontScale="92500" lnSpcReduction="10000"/>
          </a:bodyPr>
          <a:lstStyle/>
          <a:p>
            <a:pPr marL="114300" indent="0">
              <a:buNone/>
            </a:pPr>
            <a:r>
              <a:rPr lang="it-IT" dirty="0"/>
              <a:t>Art. 2, comma 2 del nuovo codice</a:t>
            </a:r>
          </a:p>
          <a:p>
            <a:pPr marL="114300" indent="0">
              <a:buNone/>
            </a:pPr>
            <a:endParaRPr lang="it-IT" dirty="0"/>
          </a:p>
          <a:p>
            <a:pPr marL="114300" indent="0">
              <a:buNone/>
            </a:pPr>
            <a:r>
              <a:rPr lang="it-IT" dirty="0"/>
              <a:t>Il principio della fiducia favorisce e valorizza l'iniziativa e l'autonomia decisionale dei funzionari pubblici, con particolare riferimento alle valutazioni e alle scelte per l'acquisizione e l'esecuzione delle prestazioni secondo il principio del risultato.</a:t>
            </a:r>
          </a:p>
          <a:p>
            <a:pPr marL="114300" indent="0">
              <a:buNone/>
            </a:pPr>
            <a:endParaRPr lang="it-IT" dirty="0"/>
          </a:p>
          <a:p>
            <a:pPr marL="114300" indent="0">
              <a:buNone/>
            </a:pPr>
            <a:r>
              <a:rPr lang="it-IT" dirty="0"/>
              <a:t>Vedi relazione illustrativa (pag. 13)</a:t>
            </a:r>
          </a:p>
        </p:txBody>
      </p:sp>
      <p:sp>
        <p:nvSpPr>
          <p:cNvPr id="4" name="Segnaposto piè di pagina 3">
            <a:extLst>
              <a:ext uri="{FF2B5EF4-FFF2-40B4-BE49-F238E27FC236}">
                <a16:creationId xmlns:a16="http://schemas.microsoft.com/office/drawing/2014/main" id="{02C419A4-76D6-4DB0-8476-547F2AF8DA08}"/>
              </a:ext>
            </a:extLst>
          </p:cNvPr>
          <p:cNvSpPr>
            <a:spLocks noGrp="1"/>
          </p:cNvSpPr>
          <p:nvPr>
            <p:ph type="ftr" idx="11"/>
          </p:nvPr>
        </p:nvSpPr>
        <p:spPr/>
        <p:txBody>
          <a:bodyPr/>
          <a:lstStyle/>
          <a:p>
            <a:r>
              <a:rPr lang="it-IT"/>
              <a:t>Fabio Trojani - amministrazione digitale</a:t>
            </a:r>
          </a:p>
        </p:txBody>
      </p:sp>
      <p:sp>
        <p:nvSpPr>
          <p:cNvPr id="5" name="Segnaposto numero diapositiva 4">
            <a:extLst>
              <a:ext uri="{FF2B5EF4-FFF2-40B4-BE49-F238E27FC236}">
                <a16:creationId xmlns:a16="http://schemas.microsoft.com/office/drawing/2014/main" id="{7004C9B1-533A-4837-9F99-DAC14A8A16E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14</a:t>
            </a:fld>
            <a:endParaRPr lang="it-IT"/>
          </a:p>
        </p:txBody>
      </p:sp>
    </p:spTree>
    <p:extLst>
      <p:ext uri="{BB962C8B-B14F-4D97-AF65-F5344CB8AC3E}">
        <p14:creationId xmlns:p14="http://schemas.microsoft.com/office/powerpoint/2010/main" val="8413017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B5E76EF-CE21-465A-95ED-F6EA06116A62}"/>
              </a:ext>
            </a:extLst>
          </p:cNvPr>
          <p:cNvSpPr>
            <a:spLocks noGrp="1"/>
          </p:cNvSpPr>
          <p:nvPr>
            <p:ph type="title"/>
          </p:nvPr>
        </p:nvSpPr>
        <p:spPr/>
        <p:txBody>
          <a:bodyPr>
            <a:normAutofit fontScale="90000"/>
          </a:bodyPr>
          <a:lstStyle/>
          <a:p>
            <a:r>
              <a:rPr lang="it-IT" dirty="0"/>
              <a:t>Principi della trasformazione digitale</a:t>
            </a:r>
          </a:p>
        </p:txBody>
      </p:sp>
      <p:sp>
        <p:nvSpPr>
          <p:cNvPr id="3" name="Segnaposto testo 2">
            <a:extLst>
              <a:ext uri="{FF2B5EF4-FFF2-40B4-BE49-F238E27FC236}">
                <a16:creationId xmlns:a16="http://schemas.microsoft.com/office/drawing/2014/main" id="{1BE3F132-E7CA-447A-97AB-FF3ABFFE969C}"/>
              </a:ext>
            </a:extLst>
          </p:cNvPr>
          <p:cNvSpPr>
            <a:spLocks noGrp="1"/>
          </p:cNvSpPr>
          <p:nvPr>
            <p:ph type="body" idx="1"/>
          </p:nvPr>
        </p:nvSpPr>
        <p:spPr/>
        <p:txBody>
          <a:bodyPr>
            <a:normAutofit fontScale="92500"/>
          </a:bodyPr>
          <a:lstStyle/>
          <a:p>
            <a:pPr marL="628650" indent="-514350">
              <a:buAutoNum type="arabicParenR"/>
            </a:pPr>
            <a:r>
              <a:rPr lang="it-IT" dirty="0"/>
              <a:t>Digital e mobile first</a:t>
            </a:r>
          </a:p>
          <a:p>
            <a:pPr marL="628650" indent="-514350">
              <a:buAutoNum type="arabicParenR"/>
            </a:pPr>
            <a:r>
              <a:rPr lang="it-IT" dirty="0"/>
              <a:t>Cloud first</a:t>
            </a:r>
          </a:p>
          <a:p>
            <a:pPr marL="628650" indent="-514350">
              <a:buAutoNum type="arabicParenR"/>
            </a:pPr>
            <a:r>
              <a:rPr lang="en-US" dirty="0" err="1"/>
              <a:t>Interoperabile</a:t>
            </a:r>
            <a:r>
              <a:rPr lang="en-US" dirty="0"/>
              <a:t> by design e by default (API-first)</a:t>
            </a:r>
          </a:p>
          <a:p>
            <a:pPr marL="628650" indent="-514350">
              <a:buAutoNum type="arabicParenR"/>
            </a:pPr>
            <a:r>
              <a:rPr lang="it-IT" dirty="0"/>
              <a:t>Accesso esclusivo mediante identità digitale (digital </a:t>
            </a:r>
            <a:r>
              <a:rPr lang="it-IT" dirty="0" err="1"/>
              <a:t>identity</a:t>
            </a:r>
            <a:r>
              <a:rPr lang="it-IT" dirty="0"/>
              <a:t> </a:t>
            </a:r>
            <a:r>
              <a:rPr lang="it-IT" dirty="0" err="1"/>
              <a:t>only</a:t>
            </a:r>
            <a:r>
              <a:rPr lang="it-IT" dirty="0"/>
              <a:t>)</a:t>
            </a:r>
          </a:p>
          <a:p>
            <a:pPr marL="628650" indent="-514350">
              <a:buAutoNum type="arabicParenR"/>
            </a:pPr>
            <a:r>
              <a:rPr lang="it-IT" dirty="0"/>
              <a:t>Servizi inclusivi, accessibili e centrati sull’utente (user-</a:t>
            </a:r>
            <a:r>
              <a:rPr lang="it-IT" dirty="0" err="1"/>
              <a:t>centric</a:t>
            </a:r>
            <a:r>
              <a:rPr lang="it-IT" dirty="0"/>
              <a:t>)</a:t>
            </a:r>
          </a:p>
          <a:p>
            <a:pPr marL="628650" indent="-514350">
              <a:buAutoNum type="arabicParenR"/>
            </a:pPr>
            <a:r>
              <a:rPr lang="it-IT" dirty="0"/>
              <a:t>Dati pubblici un bene comune (open data by design e by default)</a:t>
            </a:r>
          </a:p>
        </p:txBody>
      </p:sp>
      <p:sp>
        <p:nvSpPr>
          <p:cNvPr id="4" name="Segnaposto piè di pagina 3">
            <a:extLst>
              <a:ext uri="{FF2B5EF4-FFF2-40B4-BE49-F238E27FC236}">
                <a16:creationId xmlns:a16="http://schemas.microsoft.com/office/drawing/2014/main" id="{53CB16BE-9B86-41F2-9FDD-70B01581FF88}"/>
              </a:ext>
            </a:extLst>
          </p:cNvPr>
          <p:cNvSpPr>
            <a:spLocks noGrp="1"/>
          </p:cNvSpPr>
          <p:nvPr>
            <p:ph type="ftr" idx="11"/>
          </p:nvPr>
        </p:nvSpPr>
        <p:spPr/>
        <p:txBody>
          <a:bodyPr/>
          <a:lstStyle/>
          <a:p>
            <a:r>
              <a:rPr lang="it-IT"/>
              <a:t>Fabio Trojani - amministrazione digitale</a:t>
            </a:r>
          </a:p>
        </p:txBody>
      </p:sp>
      <p:sp>
        <p:nvSpPr>
          <p:cNvPr id="5" name="Segnaposto numero diapositiva 4">
            <a:extLst>
              <a:ext uri="{FF2B5EF4-FFF2-40B4-BE49-F238E27FC236}">
                <a16:creationId xmlns:a16="http://schemas.microsoft.com/office/drawing/2014/main" id="{BBB60BA3-9066-4C4D-AEAB-8D1C3689A1B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15</a:t>
            </a:fld>
            <a:endParaRPr lang="it-IT"/>
          </a:p>
        </p:txBody>
      </p:sp>
    </p:spTree>
    <p:extLst>
      <p:ext uri="{BB962C8B-B14F-4D97-AF65-F5344CB8AC3E}">
        <p14:creationId xmlns:p14="http://schemas.microsoft.com/office/powerpoint/2010/main" val="3627633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8884F83-7F59-4E4A-B4DC-66AF7C3D720D}"/>
              </a:ext>
            </a:extLst>
          </p:cNvPr>
          <p:cNvSpPr>
            <a:spLocks noGrp="1"/>
          </p:cNvSpPr>
          <p:nvPr>
            <p:ph type="title"/>
          </p:nvPr>
        </p:nvSpPr>
        <p:spPr/>
        <p:txBody>
          <a:bodyPr/>
          <a:lstStyle/>
          <a:p>
            <a:r>
              <a:rPr lang="it-IT" dirty="0"/>
              <a:t>Segue – principi trasformazione</a:t>
            </a:r>
          </a:p>
        </p:txBody>
      </p:sp>
      <p:sp>
        <p:nvSpPr>
          <p:cNvPr id="3" name="Segnaposto testo 2">
            <a:extLst>
              <a:ext uri="{FF2B5EF4-FFF2-40B4-BE49-F238E27FC236}">
                <a16:creationId xmlns:a16="http://schemas.microsoft.com/office/drawing/2014/main" id="{AB1BDD66-3886-4BFA-9C5B-3D95B4E9C7A9}"/>
              </a:ext>
            </a:extLst>
          </p:cNvPr>
          <p:cNvSpPr>
            <a:spLocks noGrp="1"/>
          </p:cNvSpPr>
          <p:nvPr>
            <p:ph type="body" idx="1"/>
          </p:nvPr>
        </p:nvSpPr>
        <p:spPr/>
        <p:txBody>
          <a:bodyPr/>
          <a:lstStyle/>
          <a:p>
            <a:pPr marL="114300" indent="0">
              <a:buNone/>
            </a:pPr>
            <a:r>
              <a:rPr lang="it-IT" dirty="0"/>
              <a:t>7) Concepito per la sicurezza e la protezione dei dati personali (data </a:t>
            </a:r>
            <a:r>
              <a:rPr lang="it-IT" dirty="0" err="1"/>
              <a:t>protection</a:t>
            </a:r>
            <a:r>
              <a:rPr lang="it-IT" dirty="0"/>
              <a:t> by design e by default)</a:t>
            </a:r>
          </a:p>
          <a:p>
            <a:pPr marL="114300" indent="0">
              <a:buNone/>
            </a:pPr>
            <a:r>
              <a:rPr lang="it-IT" dirty="0"/>
              <a:t>8) Once </a:t>
            </a:r>
            <a:r>
              <a:rPr lang="it-IT" dirty="0" err="1"/>
              <a:t>only</a:t>
            </a:r>
            <a:r>
              <a:rPr lang="it-IT" dirty="0"/>
              <a:t> e concepito come transfrontaliero</a:t>
            </a:r>
          </a:p>
          <a:p>
            <a:pPr marL="114300" indent="0">
              <a:buNone/>
            </a:pPr>
            <a:r>
              <a:rPr lang="it-IT" dirty="0"/>
              <a:t>9) Apertura come prima opzione (</a:t>
            </a:r>
            <a:r>
              <a:rPr lang="it-IT" dirty="0" err="1"/>
              <a:t>openness</a:t>
            </a:r>
            <a:r>
              <a:rPr lang="it-IT" dirty="0"/>
              <a:t>)</a:t>
            </a:r>
          </a:p>
          <a:p>
            <a:pPr marL="114300" indent="0">
              <a:buNone/>
            </a:pPr>
            <a:r>
              <a:rPr lang="it-IT" dirty="0"/>
              <a:t>10) Sostenibilità digitale</a:t>
            </a:r>
          </a:p>
          <a:p>
            <a:pPr marL="114300" indent="0">
              <a:buNone/>
            </a:pPr>
            <a:r>
              <a:rPr lang="it-IT" dirty="0"/>
              <a:t>11) Sussidiarietà, proporzionalità e appropriatezza della digitalizzazione</a:t>
            </a:r>
          </a:p>
        </p:txBody>
      </p:sp>
      <p:sp>
        <p:nvSpPr>
          <p:cNvPr id="4" name="Segnaposto piè di pagina 3">
            <a:extLst>
              <a:ext uri="{FF2B5EF4-FFF2-40B4-BE49-F238E27FC236}">
                <a16:creationId xmlns:a16="http://schemas.microsoft.com/office/drawing/2014/main" id="{3F9D1E5D-3628-4E2A-850B-AB0CEEB09E63}"/>
              </a:ext>
            </a:extLst>
          </p:cNvPr>
          <p:cNvSpPr>
            <a:spLocks noGrp="1"/>
          </p:cNvSpPr>
          <p:nvPr>
            <p:ph type="ftr" idx="11"/>
          </p:nvPr>
        </p:nvSpPr>
        <p:spPr/>
        <p:txBody>
          <a:bodyPr/>
          <a:lstStyle/>
          <a:p>
            <a:r>
              <a:rPr lang="it-IT"/>
              <a:t>Fabio Trojani - amministrazione digitale</a:t>
            </a:r>
          </a:p>
        </p:txBody>
      </p:sp>
      <p:sp>
        <p:nvSpPr>
          <p:cNvPr id="5" name="Segnaposto numero diapositiva 4">
            <a:extLst>
              <a:ext uri="{FF2B5EF4-FFF2-40B4-BE49-F238E27FC236}">
                <a16:creationId xmlns:a16="http://schemas.microsoft.com/office/drawing/2014/main" id="{D0C879F5-1236-4ED2-894E-8BBDC6255EC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16</a:t>
            </a:fld>
            <a:endParaRPr lang="it-IT"/>
          </a:p>
        </p:txBody>
      </p:sp>
    </p:spTree>
    <p:extLst>
      <p:ext uri="{BB962C8B-B14F-4D97-AF65-F5344CB8AC3E}">
        <p14:creationId xmlns:p14="http://schemas.microsoft.com/office/powerpoint/2010/main" val="30694217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6AF4CE2-E149-43EA-8425-492787CC766B}"/>
              </a:ext>
            </a:extLst>
          </p:cNvPr>
          <p:cNvSpPr>
            <a:spLocks noGrp="1"/>
          </p:cNvSpPr>
          <p:nvPr>
            <p:ph type="title"/>
          </p:nvPr>
        </p:nvSpPr>
        <p:spPr/>
        <p:txBody>
          <a:bodyPr/>
          <a:lstStyle/>
          <a:p>
            <a:r>
              <a:rPr lang="it-IT" dirty="0"/>
              <a:t>Azioni fondamentali</a:t>
            </a:r>
          </a:p>
        </p:txBody>
      </p:sp>
      <p:sp>
        <p:nvSpPr>
          <p:cNvPr id="3" name="Segnaposto testo 2">
            <a:extLst>
              <a:ext uri="{FF2B5EF4-FFF2-40B4-BE49-F238E27FC236}">
                <a16:creationId xmlns:a16="http://schemas.microsoft.com/office/drawing/2014/main" id="{56D3E640-8F28-4A3E-8766-192999AECF9B}"/>
              </a:ext>
            </a:extLst>
          </p:cNvPr>
          <p:cNvSpPr>
            <a:spLocks noGrp="1"/>
          </p:cNvSpPr>
          <p:nvPr>
            <p:ph type="body" idx="1"/>
          </p:nvPr>
        </p:nvSpPr>
        <p:spPr/>
        <p:txBody>
          <a:bodyPr>
            <a:normAutofit fontScale="77500" lnSpcReduction="20000"/>
          </a:bodyPr>
          <a:lstStyle/>
          <a:p>
            <a:pPr marL="114300" indent="0">
              <a:buNone/>
            </a:pPr>
            <a:r>
              <a:rPr lang="it-IT" b="1" dirty="0"/>
              <a:t>Mappatura dei processi dell’ente e loro revisione in chiave digitale: </a:t>
            </a:r>
            <a:r>
              <a:rPr lang="it-IT" dirty="0"/>
              <a:t>prendere le mosse da quanto già fatto nell’ente per la valutazione del rischio corruttivo, integrando opportunamente la mappatura già realizzata con altre informazioni presenti nell'ente come, ad esempio, il Catalogo dei procedimenti dell’ente e il Catalogo dei servizi erogati dall’ente;</a:t>
            </a:r>
          </a:p>
          <a:p>
            <a:pPr marL="114300" indent="0">
              <a:buNone/>
            </a:pPr>
            <a:endParaRPr lang="it-IT" dirty="0"/>
          </a:p>
          <a:p>
            <a:pPr marL="114300" indent="0">
              <a:buNone/>
            </a:pPr>
            <a:r>
              <a:rPr lang="it-IT" dirty="0"/>
              <a:t>All’interno del PIAO occorre ricomprendere gli obiettivi specifici di digitalizzazione, semplificazione e reingegnerizzazione, a partire dalla mappatura di cui sopra</a:t>
            </a:r>
          </a:p>
          <a:p>
            <a:pPr marL="114300" indent="0">
              <a:buNone/>
            </a:pPr>
            <a:r>
              <a:rPr lang="it-IT" dirty="0"/>
              <a:t>e dalle priorità del singolo ente</a:t>
            </a:r>
          </a:p>
        </p:txBody>
      </p:sp>
      <p:sp>
        <p:nvSpPr>
          <p:cNvPr id="4" name="Segnaposto piè di pagina 3">
            <a:extLst>
              <a:ext uri="{FF2B5EF4-FFF2-40B4-BE49-F238E27FC236}">
                <a16:creationId xmlns:a16="http://schemas.microsoft.com/office/drawing/2014/main" id="{A262AE31-4B47-4BA4-A499-4DF47890B32D}"/>
              </a:ext>
            </a:extLst>
          </p:cNvPr>
          <p:cNvSpPr>
            <a:spLocks noGrp="1"/>
          </p:cNvSpPr>
          <p:nvPr>
            <p:ph type="ftr" idx="11"/>
          </p:nvPr>
        </p:nvSpPr>
        <p:spPr/>
        <p:txBody>
          <a:bodyPr/>
          <a:lstStyle/>
          <a:p>
            <a:r>
              <a:rPr lang="it-IT"/>
              <a:t>Fabio Trojani - amministrazione digitale</a:t>
            </a:r>
          </a:p>
        </p:txBody>
      </p:sp>
      <p:sp>
        <p:nvSpPr>
          <p:cNvPr id="5" name="Segnaposto numero diapositiva 4">
            <a:extLst>
              <a:ext uri="{FF2B5EF4-FFF2-40B4-BE49-F238E27FC236}">
                <a16:creationId xmlns:a16="http://schemas.microsoft.com/office/drawing/2014/main" id="{4DCA07DE-1A34-4154-872F-DDD08626453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17</a:t>
            </a:fld>
            <a:endParaRPr lang="it-IT"/>
          </a:p>
        </p:txBody>
      </p:sp>
    </p:spTree>
    <p:extLst>
      <p:ext uri="{BB962C8B-B14F-4D97-AF65-F5344CB8AC3E}">
        <p14:creationId xmlns:p14="http://schemas.microsoft.com/office/powerpoint/2010/main" val="1366002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FF9A0E-D444-4EFE-A9E2-0BF1AD44FD29}"/>
              </a:ext>
            </a:extLst>
          </p:cNvPr>
          <p:cNvSpPr>
            <a:spLocks noGrp="1"/>
          </p:cNvSpPr>
          <p:nvPr>
            <p:ph type="title"/>
          </p:nvPr>
        </p:nvSpPr>
        <p:spPr/>
        <p:txBody>
          <a:bodyPr/>
          <a:lstStyle/>
          <a:p>
            <a:r>
              <a:rPr lang="it-IT" dirty="0"/>
              <a:t>Piattaforma per i RTD</a:t>
            </a:r>
          </a:p>
        </p:txBody>
      </p:sp>
      <p:sp>
        <p:nvSpPr>
          <p:cNvPr id="3" name="Segnaposto testo 2">
            <a:extLst>
              <a:ext uri="{FF2B5EF4-FFF2-40B4-BE49-F238E27FC236}">
                <a16:creationId xmlns:a16="http://schemas.microsoft.com/office/drawing/2014/main" id="{F653B8B6-B531-4A7D-A33D-D5DB160AE77E}"/>
              </a:ext>
            </a:extLst>
          </p:cNvPr>
          <p:cNvSpPr>
            <a:spLocks noGrp="1"/>
          </p:cNvSpPr>
          <p:nvPr>
            <p:ph type="body" idx="1"/>
          </p:nvPr>
        </p:nvSpPr>
        <p:spPr/>
        <p:txBody>
          <a:bodyPr/>
          <a:lstStyle/>
          <a:p>
            <a:pPr marL="114300" indent="0">
              <a:buNone/>
            </a:pPr>
            <a:r>
              <a:rPr lang="it-IT" dirty="0">
                <a:hlinkClick r:id="rId2"/>
              </a:rPr>
              <a:t>https://www.retedigitale.gov.it/</a:t>
            </a:r>
            <a:r>
              <a:rPr lang="it-IT" dirty="0"/>
              <a:t> </a:t>
            </a:r>
          </a:p>
          <a:p>
            <a:pPr marL="114300" indent="0">
              <a:buNone/>
            </a:pPr>
            <a:endParaRPr lang="it-IT" dirty="0"/>
          </a:p>
          <a:p>
            <a:pPr marL="114300" indent="0">
              <a:buNone/>
            </a:pPr>
            <a:r>
              <a:rPr lang="it-IT" dirty="0"/>
              <a:t>Piattaforma di community </a:t>
            </a:r>
            <a:r>
              <a:rPr lang="it-IT" dirty="0" err="1"/>
              <a:t>ReTeDigitale</a:t>
            </a:r>
            <a:r>
              <a:rPr lang="it-IT" dirty="0"/>
              <a:t> dedicata ai RTD e al personale degli UTD, le comunità digitali tematiche/ territoriali al suo interno e le iniziative laboratoriali</a:t>
            </a:r>
          </a:p>
        </p:txBody>
      </p:sp>
      <p:sp>
        <p:nvSpPr>
          <p:cNvPr id="4" name="Segnaposto piè di pagina 3">
            <a:extLst>
              <a:ext uri="{FF2B5EF4-FFF2-40B4-BE49-F238E27FC236}">
                <a16:creationId xmlns:a16="http://schemas.microsoft.com/office/drawing/2014/main" id="{A7960BB0-F3D8-46AC-A81E-0E7960F3D551}"/>
              </a:ext>
            </a:extLst>
          </p:cNvPr>
          <p:cNvSpPr>
            <a:spLocks noGrp="1"/>
          </p:cNvSpPr>
          <p:nvPr>
            <p:ph type="ftr" idx="11"/>
          </p:nvPr>
        </p:nvSpPr>
        <p:spPr/>
        <p:txBody>
          <a:bodyPr/>
          <a:lstStyle/>
          <a:p>
            <a:r>
              <a:rPr lang="it-IT"/>
              <a:t>Fabio Trojani - amministrazione digitale</a:t>
            </a:r>
          </a:p>
        </p:txBody>
      </p:sp>
      <p:sp>
        <p:nvSpPr>
          <p:cNvPr id="5" name="Segnaposto numero diapositiva 4">
            <a:extLst>
              <a:ext uri="{FF2B5EF4-FFF2-40B4-BE49-F238E27FC236}">
                <a16:creationId xmlns:a16="http://schemas.microsoft.com/office/drawing/2014/main" id="{1A0A3997-68A8-43AE-B807-D0BF01769B7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18</a:t>
            </a:fld>
            <a:endParaRPr lang="it-IT"/>
          </a:p>
        </p:txBody>
      </p:sp>
    </p:spTree>
    <p:extLst>
      <p:ext uri="{BB962C8B-B14F-4D97-AF65-F5344CB8AC3E}">
        <p14:creationId xmlns:p14="http://schemas.microsoft.com/office/powerpoint/2010/main" val="8365058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Impatti sull’organizzazione dell’ente</a:t>
            </a:r>
          </a:p>
        </p:txBody>
      </p:sp>
      <p:sp>
        <p:nvSpPr>
          <p:cNvPr id="3" name="Segnaposto contenuto 2"/>
          <p:cNvSpPr>
            <a:spLocks noGrp="1"/>
          </p:cNvSpPr>
          <p:nvPr>
            <p:ph type="body" idx="1"/>
          </p:nvPr>
        </p:nvSpPr>
        <p:spPr/>
        <p:txBody>
          <a:bodyPr>
            <a:normAutofit fontScale="77500" lnSpcReduction="20000"/>
          </a:bodyPr>
          <a:lstStyle/>
          <a:p>
            <a:pPr marL="114300" indent="0">
              <a:buNone/>
            </a:pPr>
            <a:r>
              <a:rPr lang="it-IT" dirty="0"/>
              <a:t>Art. 12, comma 1-ter del CAD</a:t>
            </a:r>
          </a:p>
          <a:p>
            <a:pPr marL="114300" indent="0">
              <a:buNone/>
            </a:pPr>
            <a:endParaRPr lang="it-IT" dirty="0"/>
          </a:p>
          <a:p>
            <a:pPr>
              <a:buFont typeface="Wingdings" panose="05000000000000000000" pitchFamily="2" charset="2"/>
              <a:buChar char="Ø"/>
            </a:pPr>
            <a:r>
              <a:rPr lang="it-IT" dirty="0"/>
              <a:t>I dirigenti rispondono dell'osservanza ed attuazione delle disposizioni di cui al presente Codice ai sensi e nei limiti degli </a:t>
            </a:r>
            <a:r>
              <a:rPr lang="it-IT" i="1" dirty="0"/>
              <a:t>articoli 21</a:t>
            </a:r>
            <a:r>
              <a:rPr lang="it-IT" dirty="0"/>
              <a:t> e </a:t>
            </a:r>
            <a:r>
              <a:rPr lang="it-IT" i="1" dirty="0"/>
              <a:t>55 del decreto legislativo 30 marzo 2001, n. 165</a:t>
            </a:r>
            <a:r>
              <a:rPr lang="it-IT" dirty="0"/>
              <a:t>, ferme restando le eventuali responsabilità penali, civili e contabili previste dalle norme vigenti. </a:t>
            </a:r>
          </a:p>
          <a:p>
            <a:pPr>
              <a:buFont typeface="Wingdings" panose="05000000000000000000" pitchFamily="2" charset="2"/>
              <a:buChar char="Ø"/>
            </a:pPr>
            <a:endParaRPr lang="it-IT" dirty="0"/>
          </a:p>
          <a:p>
            <a:pPr>
              <a:buFont typeface="Wingdings" panose="05000000000000000000" pitchFamily="2" charset="2"/>
              <a:buChar char="Ø"/>
            </a:pPr>
            <a:r>
              <a:rPr lang="it-IT" dirty="0"/>
              <a:t>L'attuazione delle disposizioni del presente Codice è comunque rilevante ai fini della misurazione e valutazione della performance organizzativa ed individuale dei dirigenti</a:t>
            </a:r>
          </a:p>
        </p:txBody>
      </p:sp>
      <p:sp>
        <p:nvSpPr>
          <p:cNvPr id="4" name="Segnaposto piè di pagina 3"/>
          <p:cNvSpPr>
            <a:spLocks noGrp="1"/>
          </p:cNvSpPr>
          <p:nvPr>
            <p:ph type="ftr" idx="11"/>
          </p:nvPr>
        </p:nvSpPr>
        <p:spPr/>
        <p:txBody>
          <a:bodyPr/>
          <a:lstStyle/>
          <a:p>
            <a:r>
              <a:rPr lang="it-IT">
                <a:solidFill>
                  <a:prstClr val="black"/>
                </a:solidFill>
              </a:rPr>
              <a:t>Fabio Trojani - amministrazione digitale</a:t>
            </a:r>
          </a:p>
        </p:txBody>
      </p:sp>
      <p:sp>
        <p:nvSpPr>
          <p:cNvPr id="5" name="Segnaposto numero diapositiva 4"/>
          <p:cNvSpPr>
            <a:spLocks noGrp="1"/>
          </p:cNvSpPr>
          <p:nvPr>
            <p:ph type="sldNum" idx="12"/>
          </p:nvPr>
        </p:nvSpPr>
        <p:spPr/>
        <p:txBody>
          <a:bodyPr/>
          <a:lstStyle/>
          <a:p>
            <a:fld id="{7F1A5265-F445-452A-9DF7-A7DA6E579A03}" type="slidenum">
              <a:rPr lang="it-IT" smtClean="0">
                <a:solidFill>
                  <a:prstClr val="black"/>
                </a:solidFill>
              </a:rPr>
              <a:pPr/>
              <a:t>19</a:t>
            </a:fld>
            <a:endParaRPr lang="it-IT">
              <a:solidFill>
                <a:prstClr val="black"/>
              </a:solidFill>
            </a:endParaRPr>
          </a:p>
        </p:txBody>
      </p:sp>
    </p:spTree>
    <p:extLst>
      <p:ext uri="{BB962C8B-B14F-4D97-AF65-F5344CB8AC3E}">
        <p14:creationId xmlns:p14="http://schemas.microsoft.com/office/powerpoint/2010/main" val="363903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Agenda intervento</a:t>
            </a:r>
          </a:p>
        </p:txBody>
      </p:sp>
      <p:sp>
        <p:nvSpPr>
          <p:cNvPr id="3" name="Segnaposto testo 2"/>
          <p:cNvSpPr>
            <a:spLocks noGrp="1"/>
          </p:cNvSpPr>
          <p:nvPr>
            <p:ph type="body" idx="1"/>
          </p:nvPr>
        </p:nvSpPr>
        <p:spPr/>
        <p:txBody>
          <a:bodyPr>
            <a:normAutofit lnSpcReduction="10000"/>
          </a:bodyPr>
          <a:lstStyle/>
          <a:p>
            <a:pPr marL="342900" lvl="0" indent="-342900" algn="just">
              <a:lnSpc>
                <a:spcPct val="107000"/>
              </a:lnSpc>
              <a:buFont typeface="Calibri" panose="020F0502020204030204" pitchFamily="34" charset="0"/>
              <a:buChar char="-"/>
            </a:pPr>
            <a:r>
              <a:rPr lang="it-IT" dirty="0">
                <a:effectLst/>
                <a:latin typeface="Calibri" panose="020F0502020204030204" pitchFamily="34" charset="0"/>
                <a:ea typeface="Calibri" panose="020F0502020204030204" pitchFamily="34" charset="0"/>
                <a:cs typeface="Times New Roman" panose="02020603050405020304" pitchFamily="18" charset="0"/>
              </a:rPr>
              <a:t>Transizione digitale, discrezionalità amministrativa e operatività vincolata</a:t>
            </a:r>
          </a:p>
          <a:p>
            <a:pPr marL="342900" lvl="0" indent="-342900" algn="just">
              <a:lnSpc>
                <a:spcPct val="107000"/>
              </a:lnSpc>
              <a:buFont typeface="Calibri" panose="020F0502020204030204" pitchFamily="34" charset="0"/>
              <a:buChar char="-"/>
            </a:pPr>
            <a:endParaRPr lang="it-IT"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it-IT" dirty="0">
                <a:effectLst/>
                <a:latin typeface="Calibri" panose="020F0502020204030204" pitchFamily="34" charset="0"/>
                <a:ea typeface="Calibri" panose="020F0502020204030204" pitchFamily="34" charset="0"/>
                <a:cs typeface="Times New Roman" panose="02020603050405020304" pitchFamily="18" charset="0"/>
              </a:rPr>
              <a:t>Le principali novità del Regolamento </a:t>
            </a:r>
            <a:r>
              <a:rPr lang="it-IT" dirty="0" err="1">
                <a:effectLst/>
                <a:latin typeface="Calibri" panose="020F0502020204030204" pitchFamily="34" charset="0"/>
                <a:ea typeface="Calibri" panose="020F0502020204030204" pitchFamily="34" charset="0"/>
                <a:cs typeface="Times New Roman" panose="02020603050405020304" pitchFamily="18" charset="0"/>
              </a:rPr>
              <a:t>eIDAS</a:t>
            </a:r>
            <a:r>
              <a:rPr lang="it-IT" dirty="0">
                <a:effectLst/>
                <a:latin typeface="Calibri" panose="020F0502020204030204" pitchFamily="34" charset="0"/>
                <a:ea typeface="Calibri" panose="020F0502020204030204" pitchFamily="34" charset="0"/>
                <a:cs typeface="Times New Roman" panose="02020603050405020304" pitchFamily="18" charset="0"/>
              </a:rPr>
              <a:t> 2.0 e gli impatti per gli enti comunali</a:t>
            </a:r>
          </a:p>
          <a:p>
            <a:pPr marL="342900" lvl="0" indent="-342900" algn="just">
              <a:lnSpc>
                <a:spcPct val="107000"/>
              </a:lnSpc>
              <a:spcAft>
                <a:spcPts val="800"/>
              </a:spcAft>
              <a:buFont typeface="Calibri" panose="020F0502020204030204" pitchFamily="34" charset="0"/>
              <a:buChar char="-"/>
            </a:pPr>
            <a:endParaRPr lang="it-IT"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it-IT" dirty="0">
                <a:effectLst/>
                <a:latin typeface="Calibri" panose="020F0502020204030204" pitchFamily="34" charset="0"/>
                <a:ea typeface="Calibri" panose="020F0502020204030204" pitchFamily="34" charset="0"/>
                <a:cs typeface="Times New Roman" panose="02020603050405020304" pitchFamily="18" charset="0"/>
              </a:rPr>
              <a:t>Gli obiettivi del Piano Triennale ICT 2024/2026: un’agenda di intervento</a:t>
            </a:r>
            <a:endParaRPr lang="it-IT" dirty="0"/>
          </a:p>
        </p:txBody>
      </p:sp>
      <p:sp>
        <p:nvSpPr>
          <p:cNvPr id="4" name="Segnaposto piè di pagina 3"/>
          <p:cNvSpPr>
            <a:spLocks noGrp="1"/>
          </p:cNvSpPr>
          <p:nvPr>
            <p:ph type="ftr" idx="11"/>
          </p:nvPr>
        </p:nvSpPr>
        <p:spPr/>
        <p:txBody>
          <a:bodyPr/>
          <a:lstStyle/>
          <a:p>
            <a:r>
              <a:rPr lang="it-IT"/>
              <a:t>Fabio Trojani - amministrazione digitale</a:t>
            </a:r>
          </a:p>
        </p:txBody>
      </p:sp>
      <p:sp>
        <p:nvSpPr>
          <p:cNvPr id="5" name="Segnaposto numero diapositiva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2</a:t>
            </a:fld>
            <a:endParaRPr lang="it-IT"/>
          </a:p>
        </p:txBody>
      </p:sp>
    </p:spTree>
    <p:extLst>
      <p:ext uri="{BB962C8B-B14F-4D97-AF65-F5344CB8AC3E}">
        <p14:creationId xmlns:p14="http://schemas.microsoft.com/office/powerpoint/2010/main" val="1239295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230EF9-F008-4512-BA2F-6F0CEF88DF8F}"/>
              </a:ext>
            </a:extLst>
          </p:cNvPr>
          <p:cNvSpPr>
            <a:spLocks noGrp="1"/>
          </p:cNvSpPr>
          <p:nvPr>
            <p:ph type="title"/>
          </p:nvPr>
        </p:nvSpPr>
        <p:spPr/>
        <p:txBody>
          <a:bodyPr>
            <a:normAutofit fontScale="90000"/>
          </a:bodyPr>
          <a:lstStyle/>
          <a:p>
            <a:r>
              <a:rPr lang="it-IT" dirty="0"/>
              <a:t>Violazione obblighi transizione digitale – art. 18-bis del CAD</a:t>
            </a:r>
          </a:p>
        </p:txBody>
      </p:sp>
      <p:sp>
        <p:nvSpPr>
          <p:cNvPr id="3" name="Segnaposto testo 2">
            <a:extLst>
              <a:ext uri="{FF2B5EF4-FFF2-40B4-BE49-F238E27FC236}">
                <a16:creationId xmlns:a16="http://schemas.microsoft.com/office/drawing/2014/main" id="{432C2DA6-90DE-4B19-99DB-39B49E9AF6BD}"/>
              </a:ext>
            </a:extLst>
          </p:cNvPr>
          <p:cNvSpPr>
            <a:spLocks noGrp="1"/>
          </p:cNvSpPr>
          <p:nvPr>
            <p:ph type="body" idx="1"/>
          </p:nvPr>
        </p:nvSpPr>
        <p:spPr/>
        <p:txBody>
          <a:bodyPr>
            <a:normAutofit fontScale="92500" lnSpcReduction="10000"/>
          </a:bodyPr>
          <a:lstStyle/>
          <a:p>
            <a:pPr marL="114300" indent="0">
              <a:buNone/>
            </a:pPr>
            <a:r>
              <a:rPr lang="it-IT" dirty="0"/>
              <a:t>L'</a:t>
            </a:r>
            <a:r>
              <a:rPr lang="it-IT" dirty="0" err="1"/>
              <a:t>AgID</a:t>
            </a:r>
            <a:r>
              <a:rPr lang="it-IT" dirty="0"/>
              <a:t> esercita poteri di vigilanza, verifica, controllo e monitoraggio sul rispetto delle disposizioni del presente Codice e di ogni altra norma in materia di innovazione tecnologica e digitalizzazione della pubblica amministrazione</a:t>
            </a:r>
          </a:p>
          <a:p>
            <a:pPr marL="114300" indent="0">
              <a:buNone/>
            </a:pPr>
            <a:endParaRPr lang="it-IT" dirty="0"/>
          </a:p>
          <a:p>
            <a:pPr marL="114300" indent="0">
              <a:buNone/>
            </a:pPr>
            <a:r>
              <a:rPr lang="it-IT" dirty="0"/>
              <a:t>Determinazione n. 270/2022 del 18 ottobre 2022 - Regolamenti esercizio potere sanzionatorio Rettifica per adeguamento a disposizioni normative successivamente intervenute</a:t>
            </a:r>
          </a:p>
        </p:txBody>
      </p:sp>
      <p:sp>
        <p:nvSpPr>
          <p:cNvPr id="4" name="Segnaposto piè di pagina 3">
            <a:extLst>
              <a:ext uri="{FF2B5EF4-FFF2-40B4-BE49-F238E27FC236}">
                <a16:creationId xmlns:a16="http://schemas.microsoft.com/office/drawing/2014/main" id="{B5E0985A-C21D-43D3-ADD3-C8C88B292A8E}"/>
              </a:ext>
            </a:extLst>
          </p:cNvPr>
          <p:cNvSpPr>
            <a:spLocks noGrp="1"/>
          </p:cNvSpPr>
          <p:nvPr>
            <p:ph type="ftr" idx="11"/>
          </p:nvPr>
        </p:nvSpPr>
        <p:spPr/>
        <p:txBody>
          <a:bodyPr/>
          <a:lstStyle/>
          <a:p>
            <a:r>
              <a:rPr lang="it-IT"/>
              <a:t>Fabio Trojani - amministrazione digitale</a:t>
            </a:r>
          </a:p>
        </p:txBody>
      </p:sp>
      <p:sp>
        <p:nvSpPr>
          <p:cNvPr id="5" name="Segnaposto numero diapositiva 4">
            <a:extLst>
              <a:ext uri="{FF2B5EF4-FFF2-40B4-BE49-F238E27FC236}">
                <a16:creationId xmlns:a16="http://schemas.microsoft.com/office/drawing/2014/main" id="{1992912C-3FA6-470F-A671-D6D20BDB206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20</a:t>
            </a:fld>
            <a:endParaRPr lang="it-IT"/>
          </a:p>
        </p:txBody>
      </p:sp>
    </p:spTree>
    <p:extLst>
      <p:ext uri="{BB962C8B-B14F-4D97-AF65-F5344CB8AC3E}">
        <p14:creationId xmlns:p14="http://schemas.microsoft.com/office/powerpoint/2010/main" val="35271919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2D0D843-69F8-4709-9D06-2A62D3760659}"/>
              </a:ext>
            </a:extLst>
          </p:cNvPr>
          <p:cNvSpPr>
            <a:spLocks noGrp="1"/>
          </p:cNvSpPr>
          <p:nvPr>
            <p:ph type="title"/>
          </p:nvPr>
        </p:nvSpPr>
        <p:spPr/>
        <p:txBody>
          <a:bodyPr/>
          <a:lstStyle/>
          <a:p>
            <a:r>
              <a:rPr lang="it-IT" dirty="0"/>
              <a:t>Basi dati di interesse nazionale</a:t>
            </a:r>
          </a:p>
        </p:txBody>
      </p:sp>
      <p:sp>
        <p:nvSpPr>
          <p:cNvPr id="3" name="Segnaposto testo 2">
            <a:extLst>
              <a:ext uri="{FF2B5EF4-FFF2-40B4-BE49-F238E27FC236}">
                <a16:creationId xmlns:a16="http://schemas.microsoft.com/office/drawing/2014/main" id="{D137A862-52EE-4DEF-A16D-CEBF0C33A200}"/>
              </a:ext>
            </a:extLst>
          </p:cNvPr>
          <p:cNvSpPr>
            <a:spLocks noGrp="1"/>
          </p:cNvSpPr>
          <p:nvPr>
            <p:ph type="body" idx="1"/>
          </p:nvPr>
        </p:nvSpPr>
        <p:spPr/>
        <p:txBody>
          <a:bodyPr>
            <a:normAutofit fontScale="85000" lnSpcReduction="10000"/>
          </a:bodyPr>
          <a:lstStyle/>
          <a:p>
            <a:pPr marL="114300" indent="0">
              <a:buNone/>
            </a:pPr>
            <a:r>
              <a:rPr lang="it-IT" dirty="0"/>
              <a:t>Definizione:</a:t>
            </a:r>
          </a:p>
          <a:p>
            <a:pPr marL="114300" indent="0">
              <a:buNone/>
            </a:pPr>
            <a:endParaRPr lang="it-IT" dirty="0"/>
          </a:p>
          <a:p>
            <a:pPr marL="114300" indent="0">
              <a:buNone/>
            </a:pPr>
            <a:r>
              <a:rPr lang="it-IT" dirty="0"/>
              <a:t>basi di dati affidabili, omogenee per tipologia e contenuto, rilevanti per lo svolgimento delle funzioni istituzionali delle Pubbliche amministrazioni e per fini di analisi. </a:t>
            </a:r>
          </a:p>
          <a:p>
            <a:pPr marL="114300" indent="0">
              <a:buNone/>
            </a:pPr>
            <a:endParaRPr lang="it-IT" dirty="0"/>
          </a:p>
          <a:p>
            <a:pPr marL="114300" indent="0">
              <a:buNone/>
            </a:pPr>
            <a:r>
              <a:rPr lang="it-IT" dirty="0"/>
              <a:t>Esse costituiscono l’ossatura del patrimonio informativo pubblico, da rendere disponibile a tutte le PA, facilitando lo scambio di dati ed evitando di chiedere più volte la stessa informazione al cittadino o all’impresa</a:t>
            </a:r>
          </a:p>
        </p:txBody>
      </p:sp>
      <p:sp>
        <p:nvSpPr>
          <p:cNvPr id="4" name="Segnaposto piè di pagina 3">
            <a:extLst>
              <a:ext uri="{FF2B5EF4-FFF2-40B4-BE49-F238E27FC236}">
                <a16:creationId xmlns:a16="http://schemas.microsoft.com/office/drawing/2014/main" id="{53884D95-1396-4BE3-863F-4A8E7D1928DF}"/>
              </a:ext>
            </a:extLst>
          </p:cNvPr>
          <p:cNvSpPr>
            <a:spLocks noGrp="1"/>
          </p:cNvSpPr>
          <p:nvPr>
            <p:ph type="ftr" idx="11"/>
          </p:nvPr>
        </p:nvSpPr>
        <p:spPr/>
        <p:txBody>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it-IT" sz="1200" b="0" i="0" u="none" strike="noStrike" kern="0" cap="none" spc="0" normalizeH="0" baseline="0" noProof="0">
                <a:ln>
                  <a:noFill/>
                </a:ln>
                <a:solidFill>
                  <a:srgbClr val="888888"/>
                </a:solidFill>
                <a:effectLst/>
                <a:uLnTx/>
                <a:uFillTx/>
                <a:latin typeface="Calibri"/>
                <a:cs typeface="Calibri"/>
                <a:sym typeface="Calibri"/>
              </a:rPr>
              <a:t>Fabio Trojani - amministrazione digitale</a:t>
            </a:r>
          </a:p>
        </p:txBody>
      </p:sp>
      <p:sp>
        <p:nvSpPr>
          <p:cNvPr id="5" name="Segnaposto numero diapositiva 4">
            <a:extLst>
              <a:ext uri="{FF2B5EF4-FFF2-40B4-BE49-F238E27FC236}">
                <a16:creationId xmlns:a16="http://schemas.microsoft.com/office/drawing/2014/main" id="{52E08062-FBB1-4639-84AC-17FB36581DFA}"/>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it-IT" sz="1200" b="0" i="0" u="none" strike="noStrike" kern="0" cap="none" spc="0" normalizeH="0" baseline="0" noProof="0" smtClean="0">
                <a:ln>
                  <a:noFill/>
                </a:ln>
                <a:solidFill>
                  <a:srgbClr val="888888"/>
                </a:solidFill>
                <a:effectLst/>
                <a:uLnTx/>
                <a:uFillTx/>
                <a:latin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21</a:t>
            </a:fld>
            <a:endParaRPr kumimoji="0" lang="it-IT" sz="1200" b="0" i="0" u="none" strike="noStrike" kern="0" cap="none" spc="0" normalizeH="0" baseline="0" noProof="0">
              <a:ln>
                <a:noFill/>
              </a:ln>
              <a:solidFill>
                <a:srgbClr val="888888"/>
              </a:solidFill>
              <a:effectLst/>
              <a:uLnTx/>
              <a:uFillTx/>
              <a:latin typeface="Calibri"/>
              <a:cs typeface="Calibri"/>
              <a:sym typeface="Calibri"/>
            </a:endParaRPr>
          </a:p>
        </p:txBody>
      </p:sp>
    </p:spTree>
    <p:extLst>
      <p:ext uri="{BB962C8B-B14F-4D97-AF65-F5344CB8AC3E}">
        <p14:creationId xmlns:p14="http://schemas.microsoft.com/office/powerpoint/2010/main" val="21621208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BCCCB51-0996-427D-9A32-118B73BC8703}"/>
              </a:ext>
            </a:extLst>
          </p:cNvPr>
          <p:cNvSpPr>
            <a:spLocks noGrp="1"/>
          </p:cNvSpPr>
          <p:nvPr>
            <p:ph type="title"/>
          </p:nvPr>
        </p:nvSpPr>
        <p:spPr/>
        <p:txBody>
          <a:bodyPr/>
          <a:lstStyle/>
          <a:p>
            <a:r>
              <a:rPr lang="it-IT" dirty="0"/>
              <a:t>Strumenti per l’interoperabilità</a:t>
            </a:r>
          </a:p>
        </p:txBody>
      </p:sp>
      <p:sp>
        <p:nvSpPr>
          <p:cNvPr id="3" name="Segnaposto testo 2">
            <a:extLst>
              <a:ext uri="{FF2B5EF4-FFF2-40B4-BE49-F238E27FC236}">
                <a16:creationId xmlns:a16="http://schemas.microsoft.com/office/drawing/2014/main" id="{481AD2F4-9D51-4D7C-BE2A-F8DAF653F39F}"/>
              </a:ext>
            </a:extLst>
          </p:cNvPr>
          <p:cNvSpPr>
            <a:spLocks noGrp="1"/>
          </p:cNvSpPr>
          <p:nvPr>
            <p:ph type="body" idx="1"/>
          </p:nvPr>
        </p:nvSpPr>
        <p:spPr/>
        <p:txBody>
          <a:bodyPr/>
          <a:lstStyle/>
          <a:p>
            <a:r>
              <a:rPr lang="it-IT" dirty="0"/>
              <a:t>Piattaforma Digitale Nazionale Dati (PDND) – art. 50-ter del CAD</a:t>
            </a:r>
          </a:p>
          <a:p>
            <a:r>
              <a:rPr lang="it-IT" dirty="0"/>
              <a:t>Base di dati di interesse nazionale – art. 60 del CAD</a:t>
            </a:r>
          </a:p>
          <a:p>
            <a:r>
              <a:rPr lang="it-IT" dirty="0"/>
              <a:t>Individuazione delle basi di dati (art. 60, comma 3-bis del CAD)</a:t>
            </a:r>
          </a:p>
          <a:p>
            <a:r>
              <a:rPr lang="it-IT" dirty="0" err="1"/>
              <a:t>AgID</a:t>
            </a:r>
            <a:r>
              <a:rPr lang="it-IT" dirty="0"/>
              <a:t> ha il compito di individuare ulteriori basi dati</a:t>
            </a:r>
          </a:p>
          <a:p>
            <a:endParaRPr lang="it-IT" dirty="0"/>
          </a:p>
        </p:txBody>
      </p:sp>
      <p:sp>
        <p:nvSpPr>
          <p:cNvPr id="4" name="Segnaposto piè di pagina 3">
            <a:extLst>
              <a:ext uri="{FF2B5EF4-FFF2-40B4-BE49-F238E27FC236}">
                <a16:creationId xmlns:a16="http://schemas.microsoft.com/office/drawing/2014/main" id="{C479A788-11FA-4049-BF65-6EDD2222DE97}"/>
              </a:ext>
            </a:extLst>
          </p:cNvPr>
          <p:cNvSpPr>
            <a:spLocks noGrp="1"/>
          </p:cNvSpPr>
          <p:nvPr>
            <p:ph type="ftr" idx="11"/>
          </p:nvPr>
        </p:nvSpPr>
        <p:spPr/>
        <p:txBody>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it-IT" sz="1200" b="0" i="0" u="none" strike="noStrike" kern="0" cap="none" spc="0" normalizeH="0" baseline="0" noProof="0">
                <a:ln>
                  <a:noFill/>
                </a:ln>
                <a:solidFill>
                  <a:srgbClr val="888888"/>
                </a:solidFill>
                <a:effectLst/>
                <a:uLnTx/>
                <a:uFillTx/>
                <a:latin typeface="Calibri"/>
                <a:cs typeface="Calibri"/>
                <a:sym typeface="Calibri"/>
              </a:rPr>
              <a:t>Fabio Trojani - amministrazione digitale</a:t>
            </a:r>
          </a:p>
        </p:txBody>
      </p:sp>
      <p:sp>
        <p:nvSpPr>
          <p:cNvPr id="5" name="Segnaposto numero diapositiva 4">
            <a:extLst>
              <a:ext uri="{FF2B5EF4-FFF2-40B4-BE49-F238E27FC236}">
                <a16:creationId xmlns:a16="http://schemas.microsoft.com/office/drawing/2014/main" id="{25ADCDD6-1EA3-4D98-8FC2-58F57003F8C2}"/>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it-IT" sz="1200" b="0" i="0" u="none" strike="noStrike" kern="0" cap="none" spc="0" normalizeH="0" baseline="0" noProof="0" smtClean="0">
                <a:ln>
                  <a:noFill/>
                </a:ln>
                <a:solidFill>
                  <a:srgbClr val="888888"/>
                </a:solidFill>
                <a:effectLst/>
                <a:uLnTx/>
                <a:uFillTx/>
                <a:latin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22</a:t>
            </a:fld>
            <a:endParaRPr kumimoji="0" lang="it-IT" sz="1200" b="0" i="0" u="none" strike="noStrike" kern="0" cap="none" spc="0" normalizeH="0" baseline="0" noProof="0">
              <a:ln>
                <a:noFill/>
              </a:ln>
              <a:solidFill>
                <a:srgbClr val="888888"/>
              </a:solidFill>
              <a:effectLst/>
              <a:uLnTx/>
              <a:uFillTx/>
              <a:latin typeface="Calibri"/>
              <a:cs typeface="Calibri"/>
              <a:sym typeface="Calibri"/>
            </a:endParaRPr>
          </a:p>
        </p:txBody>
      </p:sp>
    </p:spTree>
    <p:extLst>
      <p:ext uri="{BB962C8B-B14F-4D97-AF65-F5344CB8AC3E}">
        <p14:creationId xmlns:p14="http://schemas.microsoft.com/office/powerpoint/2010/main" val="14663080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FB0BC0B-D4F4-4D7F-A3A8-C73AF6EF3F16}"/>
              </a:ext>
            </a:extLst>
          </p:cNvPr>
          <p:cNvSpPr>
            <a:spLocks noGrp="1"/>
          </p:cNvSpPr>
          <p:nvPr>
            <p:ph type="title"/>
          </p:nvPr>
        </p:nvSpPr>
        <p:spPr/>
        <p:txBody>
          <a:bodyPr>
            <a:normAutofit fontScale="90000"/>
          </a:bodyPr>
          <a:lstStyle/>
          <a:p>
            <a:r>
              <a:rPr lang="it-IT" dirty="0"/>
              <a:t>Segue – basi dati individuate da </a:t>
            </a:r>
            <a:r>
              <a:rPr lang="it-IT" dirty="0" err="1"/>
              <a:t>AgID</a:t>
            </a:r>
            <a:endParaRPr lang="it-IT" dirty="0"/>
          </a:p>
        </p:txBody>
      </p:sp>
      <p:sp>
        <p:nvSpPr>
          <p:cNvPr id="3" name="Segnaposto testo 2">
            <a:extLst>
              <a:ext uri="{FF2B5EF4-FFF2-40B4-BE49-F238E27FC236}">
                <a16:creationId xmlns:a16="http://schemas.microsoft.com/office/drawing/2014/main" id="{4B78D147-0E64-4AA5-904D-7A8AD406B993}"/>
              </a:ext>
            </a:extLst>
          </p:cNvPr>
          <p:cNvSpPr>
            <a:spLocks noGrp="1"/>
          </p:cNvSpPr>
          <p:nvPr>
            <p:ph type="body" idx="1"/>
          </p:nvPr>
        </p:nvSpPr>
        <p:spPr/>
        <p:txBody>
          <a:bodyPr>
            <a:normAutofit fontScale="70000" lnSpcReduction="20000"/>
          </a:bodyPr>
          <a:lstStyle/>
          <a:p>
            <a:pPr marL="114300" indent="0">
              <a:buNone/>
            </a:pPr>
            <a:r>
              <a:rPr lang="it-IT" dirty="0"/>
              <a:t>- Base dati catastale - Titolare: Agenzia delle Entrate;</a:t>
            </a:r>
          </a:p>
          <a:p>
            <a:pPr marL="114300" indent="0">
              <a:buNone/>
            </a:pPr>
            <a:r>
              <a:rPr lang="it-IT" dirty="0"/>
              <a:t>- Indice dei domicili digitali delle pubbliche amministrazioni e dei gestori di pubblici servizi (IPA) – art. 6-ter - Titolare: </a:t>
            </a:r>
            <a:r>
              <a:rPr lang="it-IT" dirty="0" err="1"/>
              <a:t>AgID</a:t>
            </a:r>
            <a:r>
              <a:rPr lang="it-IT" dirty="0"/>
              <a:t>;</a:t>
            </a:r>
          </a:p>
          <a:p>
            <a:pPr marL="114300" indent="0">
              <a:buNone/>
            </a:pPr>
            <a:r>
              <a:rPr lang="it-IT" dirty="0"/>
              <a:t>- Indice nazionale dei domicili digitali delle imprese e dei professionisti (INI-PEC) – art. 6-bis - Titolare: Ministero dello Sviluppo Economico;</a:t>
            </a:r>
          </a:p>
          <a:p>
            <a:pPr marL="114300" indent="0">
              <a:buNone/>
            </a:pPr>
            <a:r>
              <a:rPr lang="it-IT" dirty="0"/>
              <a:t>- Anagrafe nazionale dell'istruzione superiore (ANIS) – art. 62-quinqies -Titolare: Ministero dell’università e della ricerca;</a:t>
            </a:r>
          </a:p>
          <a:p>
            <a:pPr marL="114300" indent="0">
              <a:buNone/>
            </a:pPr>
            <a:r>
              <a:rPr lang="it-IT" dirty="0"/>
              <a:t>- Pubblico registro automobilistico (PRA) - Titolare: ACI;</a:t>
            </a:r>
          </a:p>
          <a:p>
            <a:pPr marL="114300" indent="0">
              <a:buNone/>
            </a:pPr>
            <a:r>
              <a:rPr lang="it-IT" dirty="0"/>
              <a:t>- Anagrafe tributaria - Titolare: Agenzia delle Entrate;</a:t>
            </a:r>
          </a:p>
          <a:p>
            <a:pPr marL="114300" indent="0">
              <a:buNone/>
            </a:pPr>
            <a:r>
              <a:rPr lang="it-IT" dirty="0"/>
              <a:t>- Catalogo dei dati delle Pubbliche amministrazioni - Titolare: </a:t>
            </a:r>
            <a:r>
              <a:rPr lang="it-IT" dirty="0" err="1"/>
              <a:t>AgID</a:t>
            </a:r>
            <a:r>
              <a:rPr lang="it-IT" dirty="0"/>
              <a:t>;</a:t>
            </a:r>
          </a:p>
          <a:p>
            <a:pPr marL="114300" indent="0">
              <a:buNone/>
            </a:pPr>
            <a:r>
              <a:rPr lang="it-IT" dirty="0"/>
              <a:t>- Catalogo dei servizi a cittadini e imprese - Titolare: </a:t>
            </a:r>
            <a:r>
              <a:rPr lang="it-IT" dirty="0" err="1"/>
              <a:t>AgID</a:t>
            </a:r>
            <a:r>
              <a:rPr lang="it-IT" dirty="0"/>
              <a:t>;</a:t>
            </a:r>
          </a:p>
          <a:p>
            <a:pPr marL="114300" indent="0">
              <a:buNone/>
            </a:pPr>
            <a:r>
              <a:rPr lang="it-IT" dirty="0"/>
              <a:t>- Sistema informativo nazionale federato delle infrastrutture (SINFI) - Titolare: Ministero dello Sviluppo Economico.</a:t>
            </a:r>
          </a:p>
        </p:txBody>
      </p:sp>
      <p:sp>
        <p:nvSpPr>
          <p:cNvPr id="4" name="Segnaposto piè di pagina 3">
            <a:extLst>
              <a:ext uri="{FF2B5EF4-FFF2-40B4-BE49-F238E27FC236}">
                <a16:creationId xmlns:a16="http://schemas.microsoft.com/office/drawing/2014/main" id="{117355C5-7745-4020-A654-C9A1F97D61A3}"/>
              </a:ext>
            </a:extLst>
          </p:cNvPr>
          <p:cNvSpPr>
            <a:spLocks noGrp="1"/>
          </p:cNvSpPr>
          <p:nvPr>
            <p:ph type="ftr" idx="11"/>
          </p:nvPr>
        </p:nvSpPr>
        <p:spPr/>
        <p:txBody>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it-IT" sz="1200" b="0" i="0" u="none" strike="noStrike" kern="0" cap="none" spc="0" normalizeH="0" baseline="0" noProof="0">
                <a:ln>
                  <a:noFill/>
                </a:ln>
                <a:solidFill>
                  <a:srgbClr val="888888"/>
                </a:solidFill>
                <a:effectLst/>
                <a:uLnTx/>
                <a:uFillTx/>
                <a:latin typeface="Calibri"/>
                <a:cs typeface="Calibri"/>
                <a:sym typeface="Calibri"/>
              </a:rPr>
              <a:t>Fabio Trojani - amministrazione digitale</a:t>
            </a:r>
          </a:p>
        </p:txBody>
      </p:sp>
      <p:sp>
        <p:nvSpPr>
          <p:cNvPr id="5" name="Segnaposto numero diapositiva 4">
            <a:extLst>
              <a:ext uri="{FF2B5EF4-FFF2-40B4-BE49-F238E27FC236}">
                <a16:creationId xmlns:a16="http://schemas.microsoft.com/office/drawing/2014/main" id="{D2E4164C-8A7F-4A9E-A8DF-FFD307EEA57D}"/>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it-IT" sz="1200" b="0" i="0" u="none" strike="noStrike" kern="0" cap="none" spc="0" normalizeH="0" baseline="0" noProof="0" smtClean="0">
                <a:ln>
                  <a:noFill/>
                </a:ln>
                <a:solidFill>
                  <a:srgbClr val="888888"/>
                </a:solidFill>
                <a:effectLst/>
                <a:uLnTx/>
                <a:uFillTx/>
                <a:latin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23</a:t>
            </a:fld>
            <a:endParaRPr kumimoji="0" lang="it-IT" sz="1200" b="0" i="0" u="none" strike="noStrike" kern="0" cap="none" spc="0" normalizeH="0" baseline="0" noProof="0">
              <a:ln>
                <a:noFill/>
              </a:ln>
              <a:solidFill>
                <a:srgbClr val="888888"/>
              </a:solidFill>
              <a:effectLst/>
              <a:uLnTx/>
              <a:uFillTx/>
              <a:latin typeface="Calibri"/>
              <a:cs typeface="Calibri"/>
              <a:sym typeface="Calibri"/>
            </a:endParaRPr>
          </a:p>
        </p:txBody>
      </p:sp>
    </p:spTree>
    <p:extLst>
      <p:ext uri="{BB962C8B-B14F-4D97-AF65-F5344CB8AC3E}">
        <p14:creationId xmlns:p14="http://schemas.microsoft.com/office/powerpoint/2010/main" val="30522415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686A1F-41BD-457C-B6CE-471BFC46CEE1}"/>
              </a:ext>
            </a:extLst>
          </p:cNvPr>
          <p:cNvSpPr>
            <a:spLocks noGrp="1"/>
          </p:cNvSpPr>
          <p:nvPr>
            <p:ph type="title"/>
          </p:nvPr>
        </p:nvSpPr>
        <p:spPr/>
        <p:txBody>
          <a:bodyPr>
            <a:normAutofit/>
          </a:bodyPr>
          <a:lstStyle/>
          <a:p>
            <a:r>
              <a:rPr lang="it-IT" dirty="0"/>
              <a:t>Segue – catalogo basi dati della PA</a:t>
            </a:r>
          </a:p>
        </p:txBody>
      </p:sp>
      <p:sp>
        <p:nvSpPr>
          <p:cNvPr id="3" name="Segnaposto testo 2">
            <a:extLst>
              <a:ext uri="{FF2B5EF4-FFF2-40B4-BE49-F238E27FC236}">
                <a16:creationId xmlns:a16="http://schemas.microsoft.com/office/drawing/2014/main" id="{B75ABAAC-6379-499A-9847-475E73B817BB}"/>
              </a:ext>
            </a:extLst>
          </p:cNvPr>
          <p:cNvSpPr>
            <a:spLocks noGrp="1"/>
          </p:cNvSpPr>
          <p:nvPr>
            <p:ph type="body" idx="1"/>
          </p:nvPr>
        </p:nvSpPr>
        <p:spPr/>
        <p:txBody>
          <a:bodyPr>
            <a:normAutofit fontScale="62500" lnSpcReduction="20000"/>
          </a:bodyPr>
          <a:lstStyle/>
          <a:p>
            <a:pPr marL="114300" indent="0">
              <a:buNone/>
            </a:pPr>
            <a:r>
              <a:rPr lang="it-IT" dirty="0"/>
              <a:t>Il Catalogo delle Basi di Dati della Pubblica Amministrazione è stato implementato attraverso il processo di raccolta previsto dall'art. 24-quater, comma 2, del D.L. n. 90/2014, convertito in Legge 11 agosto 2014, n. 114.</a:t>
            </a:r>
          </a:p>
          <a:p>
            <a:pPr marL="114300" indent="0">
              <a:buNone/>
            </a:pPr>
            <a:endParaRPr lang="it-IT" dirty="0"/>
          </a:p>
          <a:p>
            <a:pPr marL="114300" indent="0">
              <a:buNone/>
            </a:pPr>
            <a:r>
              <a:rPr lang="it-IT" dirty="0"/>
              <a:t>Per sua natura, il catalogo è uno strumento volto a facilitare la diffusione e la conoscenza dei dati della P.A., anche nell’ottica di favorire la condivisione tra pubbliche amministrazioni in attuazione di quanto previsto dall'articolo 50 del CAD, principio peraltro ribadito con il Decreto Semplificazioni (D.L. n. 76/2020). </a:t>
            </a:r>
          </a:p>
          <a:p>
            <a:pPr marL="114300" indent="0">
              <a:buNone/>
            </a:pPr>
            <a:endParaRPr lang="it-IT" dirty="0"/>
          </a:p>
          <a:p>
            <a:pPr marL="114300" indent="0">
              <a:buNone/>
            </a:pPr>
            <a:r>
              <a:rPr lang="it-IT" dirty="0"/>
              <a:t>Al fine di consentire l’aggiornamento delle informazioni presenti nel Catalogo, è stato predisposto un apposito web </a:t>
            </a:r>
            <a:r>
              <a:rPr lang="it-IT" dirty="0" err="1"/>
              <a:t>form</a:t>
            </a:r>
            <a:r>
              <a:rPr lang="it-IT" dirty="0"/>
              <a:t> (in versione beta) utilizzabile dalle amministrazioni previa registrazione al portale.</a:t>
            </a:r>
          </a:p>
          <a:p>
            <a:pPr marL="114300" indent="0">
              <a:buNone/>
            </a:pPr>
            <a:endParaRPr lang="it-IT" dirty="0">
              <a:hlinkClick r:id="rId2"/>
            </a:endParaRPr>
          </a:p>
          <a:p>
            <a:pPr marL="114300" indent="0">
              <a:buNone/>
            </a:pPr>
            <a:r>
              <a:rPr lang="it-IT" dirty="0">
                <a:hlinkClick r:id="rId2"/>
              </a:rPr>
              <a:t>https://www.dati.gov.it/base-dati-informazioni</a:t>
            </a:r>
            <a:r>
              <a:rPr lang="it-IT" dirty="0"/>
              <a:t> </a:t>
            </a:r>
          </a:p>
        </p:txBody>
      </p:sp>
      <p:sp>
        <p:nvSpPr>
          <p:cNvPr id="4" name="Segnaposto piè di pagina 3">
            <a:extLst>
              <a:ext uri="{FF2B5EF4-FFF2-40B4-BE49-F238E27FC236}">
                <a16:creationId xmlns:a16="http://schemas.microsoft.com/office/drawing/2014/main" id="{939B9A93-557B-45B0-81CB-BA26CB59E1B0}"/>
              </a:ext>
            </a:extLst>
          </p:cNvPr>
          <p:cNvSpPr>
            <a:spLocks noGrp="1"/>
          </p:cNvSpPr>
          <p:nvPr>
            <p:ph type="ftr" idx="11"/>
          </p:nvPr>
        </p:nvSpPr>
        <p:spPr/>
        <p:txBody>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it-IT" sz="1200" b="0" i="0" u="none" strike="noStrike" kern="0" cap="none" spc="0" normalizeH="0" baseline="0" noProof="0">
                <a:ln>
                  <a:noFill/>
                </a:ln>
                <a:solidFill>
                  <a:srgbClr val="888888"/>
                </a:solidFill>
                <a:effectLst/>
                <a:uLnTx/>
                <a:uFillTx/>
                <a:latin typeface="Calibri"/>
                <a:cs typeface="Calibri"/>
                <a:sym typeface="Calibri"/>
              </a:rPr>
              <a:t>Fabio Trojani - amministrazione digitale</a:t>
            </a:r>
          </a:p>
        </p:txBody>
      </p:sp>
      <p:sp>
        <p:nvSpPr>
          <p:cNvPr id="5" name="Segnaposto numero diapositiva 4">
            <a:extLst>
              <a:ext uri="{FF2B5EF4-FFF2-40B4-BE49-F238E27FC236}">
                <a16:creationId xmlns:a16="http://schemas.microsoft.com/office/drawing/2014/main" id="{1E8D854B-8CB3-48C7-87EB-B0E7C7683496}"/>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it-IT" sz="1200" b="0" i="0" u="none" strike="noStrike" kern="0" cap="none" spc="0" normalizeH="0" baseline="0" noProof="0" smtClean="0">
                <a:ln>
                  <a:noFill/>
                </a:ln>
                <a:solidFill>
                  <a:srgbClr val="888888"/>
                </a:solidFill>
                <a:effectLst/>
                <a:uLnTx/>
                <a:uFillTx/>
                <a:latin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24</a:t>
            </a:fld>
            <a:endParaRPr kumimoji="0" lang="it-IT" sz="1200" b="0" i="0" u="none" strike="noStrike" kern="0" cap="none" spc="0" normalizeH="0" baseline="0" noProof="0">
              <a:ln>
                <a:noFill/>
              </a:ln>
              <a:solidFill>
                <a:srgbClr val="888888"/>
              </a:solidFill>
              <a:effectLst/>
              <a:uLnTx/>
              <a:uFillTx/>
              <a:latin typeface="Calibri"/>
              <a:cs typeface="Calibri"/>
              <a:sym typeface="Calibri"/>
            </a:endParaRPr>
          </a:p>
        </p:txBody>
      </p:sp>
    </p:spTree>
    <p:extLst>
      <p:ext uri="{BB962C8B-B14F-4D97-AF65-F5344CB8AC3E}">
        <p14:creationId xmlns:p14="http://schemas.microsoft.com/office/powerpoint/2010/main" val="1214902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0B1D865-E96A-4802-9C17-174C4088DD36}"/>
              </a:ext>
            </a:extLst>
          </p:cNvPr>
          <p:cNvSpPr>
            <a:spLocks noGrp="1"/>
          </p:cNvSpPr>
          <p:nvPr>
            <p:ph type="title"/>
          </p:nvPr>
        </p:nvSpPr>
        <p:spPr/>
        <p:txBody>
          <a:bodyPr/>
          <a:lstStyle/>
          <a:p>
            <a:r>
              <a:rPr lang="it-IT" dirty="0"/>
              <a:t>Prodotti e servizi </a:t>
            </a:r>
            <a:r>
              <a:rPr lang="it-IT" dirty="0" err="1"/>
              <a:t>PagoPA</a:t>
            </a:r>
            <a:endParaRPr lang="it-IT" dirty="0"/>
          </a:p>
        </p:txBody>
      </p:sp>
      <p:sp>
        <p:nvSpPr>
          <p:cNvPr id="3" name="Segnaposto testo 2">
            <a:extLst>
              <a:ext uri="{FF2B5EF4-FFF2-40B4-BE49-F238E27FC236}">
                <a16:creationId xmlns:a16="http://schemas.microsoft.com/office/drawing/2014/main" id="{A633A634-BF1B-4850-8D3C-AB24019C3C96}"/>
              </a:ext>
            </a:extLst>
          </p:cNvPr>
          <p:cNvSpPr>
            <a:spLocks noGrp="1"/>
          </p:cNvSpPr>
          <p:nvPr>
            <p:ph type="body" idx="1"/>
          </p:nvPr>
        </p:nvSpPr>
        <p:spPr/>
        <p:txBody>
          <a:bodyPr/>
          <a:lstStyle/>
          <a:p>
            <a:pPr marL="114300" indent="0">
              <a:buNone/>
            </a:pPr>
            <a:r>
              <a:rPr lang="it-IT" dirty="0"/>
              <a:t>Tutti i progetti gestiti da </a:t>
            </a:r>
            <a:r>
              <a:rPr lang="it-IT" dirty="0" err="1"/>
              <a:t>PagoPA</a:t>
            </a:r>
            <a:r>
              <a:rPr lang="it-IT" dirty="0"/>
              <a:t> puntano a incentivare lo sviluppo di un ecosistema digitale con il cittadino al centro, al fine di semplificare la relazione tra Stato, cittadini e imprese e creare nuove opportunità di crescita</a:t>
            </a:r>
          </a:p>
          <a:p>
            <a:pPr marL="114300" indent="0">
              <a:buNone/>
            </a:pPr>
            <a:endParaRPr lang="it-IT" dirty="0"/>
          </a:p>
          <a:p>
            <a:pPr marL="114300" indent="0">
              <a:buNone/>
            </a:pPr>
            <a:r>
              <a:rPr lang="it-IT" dirty="0">
                <a:hlinkClick r:id="rId2"/>
              </a:rPr>
              <a:t>https://www.pagopa.it/it/</a:t>
            </a:r>
            <a:r>
              <a:rPr lang="it-IT" dirty="0"/>
              <a:t> </a:t>
            </a:r>
          </a:p>
        </p:txBody>
      </p:sp>
      <p:sp>
        <p:nvSpPr>
          <p:cNvPr id="4" name="Segnaposto piè di pagina 3">
            <a:extLst>
              <a:ext uri="{FF2B5EF4-FFF2-40B4-BE49-F238E27FC236}">
                <a16:creationId xmlns:a16="http://schemas.microsoft.com/office/drawing/2014/main" id="{2D58DBFC-9FE5-430D-B766-9B20EF583BEC}"/>
              </a:ext>
            </a:extLst>
          </p:cNvPr>
          <p:cNvSpPr>
            <a:spLocks noGrp="1"/>
          </p:cNvSpPr>
          <p:nvPr>
            <p:ph type="ftr" idx="11"/>
          </p:nvPr>
        </p:nvSpPr>
        <p:spPr/>
        <p:txBody>
          <a:bodyPr/>
          <a:lstStyle/>
          <a:p>
            <a:r>
              <a:rPr lang="it-IT"/>
              <a:t>Fabio Trojani - amministrazione digitale</a:t>
            </a:r>
          </a:p>
        </p:txBody>
      </p:sp>
      <p:sp>
        <p:nvSpPr>
          <p:cNvPr id="5" name="Segnaposto numero diapositiva 4">
            <a:extLst>
              <a:ext uri="{FF2B5EF4-FFF2-40B4-BE49-F238E27FC236}">
                <a16:creationId xmlns:a16="http://schemas.microsoft.com/office/drawing/2014/main" id="{807637A5-B85C-44A3-AB23-458A885AB49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25</a:t>
            </a:fld>
            <a:endParaRPr lang="it-IT"/>
          </a:p>
        </p:txBody>
      </p:sp>
    </p:spTree>
    <p:extLst>
      <p:ext uri="{BB962C8B-B14F-4D97-AF65-F5344CB8AC3E}">
        <p14:creationId xmlns:p14="http://schemas.microsoft.com/office/powerpoint/2010/main" val="6857017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rtlCol="0">
            <a:normAutofit fontScale="90000"/>
          </a:bodyPr>
          <a:lstStyle/>
          <a:p>
            <a:pPr>
              <a:defRPr/>
            </a:pPr>
            <a:r>
              <a:rPr lang="it-IT" altLang="it-IT"/>
              <a:t>Digitalizzazione dell’attività amministrativa</a:t>
            </a:r>
          </a:p>
        </p:txBody>
      </p:sp>
      <p:sp>
        <p:nvSpPr>
          <p:cNvPr id="9219" name="Rectangle 3"/>
          <p:cNvSpPr>
            <a:spLocks noGrp="1" noChangeArrowheads="1"/>
          </p:cNvSpPr>
          <p:nvPr>
            <p:ph idx="1"/>
          </p:nvPr>
        </p:nvSpPr>
        <p:spPr/>
        <p:txBody>
          <a:bodyPr/>
          <a:lstStyle/>
          <a:p>
            <a:pPr eaLnBrk="1" hangingPunct="1">
              <a:lnSpc>
                <a:spcPct val="80000"/>
              </a:lnSpc>
            </a:pPr>
            <a:r>
              <a:rPr lang="it-IT" altLang="it-IT"/>
              <a:t>Utilizzo delle tecnologie dell’informazione e della comunicazione nei rapporti tra le PA e tra ente e cittadini / imprese</a:t>
            </a:r>
          </a:p>
          <a:p>
            <a:pPr eaLnBrk="1" hangingPunct="1">
              <a:lnSpc>
                <a:spcPct val="80000"/>
              </a:lnSpc>
            </a:pPr>
            <a:endParaRPr lang="it-IT" altLang="it-IT"/>
          </a:p>
          <a:p>
            <a:pPr eaLnBrk="1" hangingPunct="1">
              <a:lnSpc>
                <a:spcPct val="80000"/>
              </a:lnSpc>
            </a:pPr>
            <a:r>
              <a:rPr lang="it-IT" altLang="it-IT"/>
              <a:t>Riorganizzazione amministrativa</a:t>
            </a:r>
          </a:p>
          <a:p>
            <a:pPr eaLnBrk="1" hangingPunct="1">
              <a:lnSpc>
                <a:spcPct val="80000"/>
              </a:lnSpc>
            </a:pPr>
            <a:endParaRPr lang="it-IT" altLang="it-IT"/>
          </a:p>
          <a:p>
            <a:pPr eaLnBrk="1" hangingPunct="1">
              <a:lnSpc>
                <a:spcPct val="80000"/>
              </a:lnSpc>
            </a:pPr>
            <a:r>
              <a:rPr lang="it-IT" altLang="it-IT"/>
              <a:t>Reingegnerizzazione dei processi</a:t>
            </a:r>
          </a:p>
          <a:p>
            <a:pPr eaLnBrk="1" hangingPunct="1">
              <a:lnSpc>
                <a:spcPct val="80000"/>
              </a:lnSpc>
            </a:pPr>
            <a:endParaRPr lang="it-IT" altLang="it-IT"/>
          </a:p>
          <a:p>
            <a:pPr eaLnBrk="1" hangingPunct="1">
              <a:lnSpc>
                <a:spcPct val="80000"/>
              </a:lnSpc>
            </a:pPr>
            <a:r>
              <a:rPr lang="it-IT" altLang="it-IT"/>
              <a:t>Servizi in rete di natura informativa e dispositiva </a:t>
            </a:r>
          </a:p>
        </p:txBody>
      </p:sp>
      <p:sp>
        <p:nvSpPr>
          <p:cNvPr id="9221" name="Segnaposto numero diapositiva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1pPr>
            <a:lvl2pPr marL="557213" indent="-214313" eaLnBrk="0" hangingPunct="0">
              <a:spcBef>
                <a:spcPct val="20000"/>
              </a:spcBef>
              <a:buFont typeface="Arial" panose="020B0604020202020204" pitchFamily="34" charset="0"/>
              <a:buChar char="–"/>
              <a:defRPr sz="2100">
                <a:solidFill>
                  <a:schemeClr val="tx1"/>
                </a:solidFill>
                <a:latin typeface="Calibri" panose="020F0502020204030204" pitchFamily="34" charset="0"/>
              </a:defRPr>
            </a:lvl2pPr>
            <a:lvl3pPr marL="857250" indent="-171450" eaLnBrk="0" hangingPunct="0">
              <a:spcBef>
                <a:spcPct val="20000"/>
              </a:spcBef>
              <a:buFont typeface="Arial" panose="020B0604020202020204" pitchFamily="34" charset="0"/>
              <a:buChar char="•"/>
              <a:defRPr sz="1800">
                <a:solidFill>
                  <a:schemeClr val="tx1"/>
                </a:solidFill>
                <a:latin typeface="Calibri" panose="020F0502020204030204" pitchFamily="34" charset="0"/>
              </a:defRPr>
            </a:lvl3pPr>
            <a:lvl4pPr marL="1200150" indent="-171450" eaLnBrk="0" hangingPunct="0">
              <a:spcBef>
                <a:spcPct val="20000"/>
              </a:spcBef>
              <a:buFont typeface="Arial" panose="020B0604020202020204" pitchFamily="34" charset="0"/>
              <a:buChar char="–"/>
              <a:defRPr sz="1500">
                <a:solidFill>
                  <a:schemeClr val="tx1"/>
                </a:solidFill>
                <a:latin typeface="Calibri" panose="020F0502020204030204" pitchFamily="34" charset="0"/>
              </a:defRPr>
            </a:lvl4pPr>
            <a:lvl5pPr marL="1543050" indent="-171450" eaLnBrk="0" hangingPunct="0">
              <a:spcBef>
                <a:spcPct val="20000"/>
              </a:spcBef>
              <a:buFont typeface="Arial" panose="020B0604020202020204" pitchFamily="34" charset="0"/>
              <a:buChar char="»"/>
              <a:defRPr sz="1500">
                <a:solidFill>
                  <a:schemeClr val="tx1"/>
                </a:solidFill>
                <a:latin typeface="Calibri" panose="020F0502020204030204" pitchFamily="34" charset="0"/>
              </a:defRPr>
            </a:lvl5pPr>
            <a:lvl6pPr marL="1885950" indent="-17145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6pPr>
            <a:lvl7pPr marL="2228850" indent="-17145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7pPr>
            <a:lvl8pPr marL="2571750" indent="-17145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8pPr>
            <a:lvl9pPr marL="2914650" indent="-171450" eaLnBrk="0" fontAlgn="base" hangingPunct="0">
              <a:spcBef>
                <a:spcPct val="20000"/>
              </a:spcBef>
              <a:spcAft>
                <a:spcPct val="0"/>
              </a:spcAft>
              <a:buFont typeface="Arial" panose="020B0604020202020204" pitchFamily="34" charset="0"/>
              <a:buChar char="»"/>
              <a:defRPr sz="1500">
                <a:solidFill>
                  <a:schemeClr val="tx1"/>
                </a:solidFill>
                <a:latin typeface="Calibri" panose="020F0502020204030204" pitchFamily="34" charset="0"/>
              </a:defRPr>
            </a:lvl9pPr>
          </a:lstStyle>
          <a:p>
            <a:pPr marL="0" marR="0" lvl="0" indent="0" algn="r" defTabSz="914400" rtl="0" eaLnBrk="1" fontAlgn="auto" latinLnBrk="0" hangingPunct="1">
              <a:lnSpc>
                <a:spcPct val="100000"/>
              </a:lnSpc>
              <a:spcBef>
                <a:spcPct val="0"/>
              </a:spcBef>
              <a:spcAft>
                <a:spcPts val="0"/>
              </a:spcAft>
              <a:buClr>
                <a:srgbClr val="000000"/>
              </a:buClr>
              <a:buSzPts val="1200"/>
              <a:buFontTx/>
              <a:buNone/>
              <a:tabLst/>
              <a:defRPr/>
            </a:pPr>
            <a:fld id="{23FB48BE-5A23-40AE-A06E-7C8B55DC29A9}" type="slidenum">
              <a:rPr kumimoji="0" lang="it-IT" altLang="it-IT" sz="900" b="0" i="0" u="none" strike="noStrike" kern="0" cap="none" spc="0" normalizeH="0" baseline="0" noProof="0">
                <a:ln>
                  <a:noFill/>
                </a:ln>
                <a:solidFill>
                  <a:srgbClr val="000000"/>
                </a:solidFill>
                <a:effectLst/>
                <a:uLnTx/>
                <a:uFillTx/>
                <a:latin typeface="Arial" panose="020B0604020202020204" pitchFamily="34" charset="0"/>
                <a:cs typeface="Calibri"/>
                <a:sym typeface="Calibri"/>
              </a:rPr>
              <a:pPr marL="0" marR="0" lvl="0" indent="0" algn="r" defTabSz="914400" rtl="0" eaLnBrk="1" fontAlgn="auto" latinLnBrk="0" hangingPunct="1">
                <a:lnSpc>
                  <a:spcPct val="100000"/>
                </a:lnSpc>
                <a:spcBef>
                  <a:spcPct val="0"/>
                </a:spcBef>
                <a:spcAft>
                  <a:spcPts val="0"/>
                </a:spcAft>
                <a:buClr>
                  <a:srgbClr val="000000"/>
                </a:buClr>
                <a:buSzPts val="1200"/>
                <a:buFontTx/>
                <a:buNone/>
                <a:tabLst/>
                <a:defRPr/>
              </a:pPr>
              <a:t>26</a:t>
            </a:fld>
            <a:endParaRPr kumimoji="0" lang="it-IT" altLang="it-IT" sz="900" b="0" i="0" u="none" strike="noStrike" kern="0" cap="none" spc="0" normalizeH="0" baseline="0" noProof="0">
              <a:ln>
                <a:noFill/>
              </a:ln>
              <a:solidFill>
                <a:srgbClr val="000000"/>
              </a:solidFill>
              <a:effectLst/>
              <a:uLnTx/>
              <a:uFillTx/>
              <a:latin typeface="Arial" panose="020B0604020202020204" pitchFamily="34" charset="0"/>
              <a:cs typeface="Calibri"/>
              <a:sym typeface="Calibri"/>
            </a:endParaRPr>
          </a:p>
        </p:txBody>
      </p:sp>
      <p:sp>
        <p:nvSpPr>
          <p:cNvPr id="2" name="Segnaposto piè di pagina 1"/>
          <p:cNvSpPr>
            <a:spLocks noGrp="1"/>
          </p:cNvSpPr>
          <p:nvPr>
            <p:ph type="ftr" idx="11"/>
          </p:nvPr>
        </p:nvSpPr>
        <p:spPr/>
        <p:txBody>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it-IT" sz="1200" b="0" i="0" u="none" strike="noStrike" kern="0" cap="none" spc="0" normalizeH="0" baseline="0" noProof="0">
                <a:ln>
                  <a:noFill/>
                </a:ln>
                <a:solidFill>
                  <a:srgbClr val="888888"/>
                </a:solidFill>
                <a:effectLst/>
                <a:uLnTx/>
                <a:uFillTx/>
                <a:latin typeface="Calibri"/>
                <a:cs typeface="Calibri"/>
                <a:sym typeface="Calibri"/>
              </a:rPr>
              <a:t>Fabio Trojani - amministrazione digitale</a:t>
            </a:r>
          </a:p>
        </p:txBody>
      </p:sp>
    </p:spTree>
    <p:extLst>
      <p:ext uri="{BB962C8B-B14F-4D97-AF65-F5344CB8AC3E}">
        <p14:creationId xmlns:p14="http://schemas.microsoft.com/office/powerpoint/2010/main" val="14210752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normAutofit/>
          </a:bodyPr>
          <a:lstStyle/>
          <a:p>
            <a:pPr eaLnBrk="1" hangingPunct="1"/>
            <a:r>
              <a:rPr lang="it-IT" altLang="it-IT" sz="3000" dirty="0"/>
              <a:t>Indicazioni operative per un piano di crescita e di sviluppo</a:t>
            </a:r>
          </a:p>
        </p:txBody>
      </p:sp>
      <p:sp>
        <p:nvSpPr>
          <p:cNvPr id="54275" name="Rectangle 3"/>
          <p:cNvSpPr>
            <a:spLocks noGrp="1" noChangeArrowheads="1"/>
          </p:cNvSpPr>
          <p:nvPr>
            <p:ph type="body" idx="1"/>
          </p:nvPr>
        </p:nvSpPr>
        <p:spPr/>
        <p:txBody>
          <a:bodyPr>
            <a:normAutofit/>
          </a:bodyPr>
          <a:lstStyle/>
          <a:p>
            <a:pPr marL="0" indent="0">
              <a:lnSpc>
                <a:spcPct val="80000"/>
              </a:lnSpc>
              <a:buNone/>
            </a:pPr>
            <a:r>
              <a:rPr lang="it-IT" altLang="it-IT" sz="1800" dirty="0"/>
              <a:t>Predisposizione ed approvazione di un Piano triennale di semplificazione amministrativa, transizione e sviluppo digitale (integrato nel PEG e nel Piano della performance)</a:t>
            </a:r>
          </a:p>
          <a:p>
            <a:pPr eaLnBrk="1" hangingPunct="1">
              <a:lnSpc>
                <a:spcPct val="80000"/>
              </a:lnSpc>
            </a:pPr>
            <a:endParaRPr lang="it-IT" altLang="it-IT" sz="1800" dirty="0"/>
          </a:p>
          <a:p>
            <a:pPr lvl="1">
              <a:lnSpc>
                <a:spcPct val="80000"/>
              </a:lnSpc>
            </a:pPr>
            <a:r>
              <a:rPr lang="it-IT" altLang="it-IT" sz="1650" dirty="0"/>
              <a:t>Adesione a Web Analytics Italia (WAI) - aiuta le amministrazioni a comprendere il comportamento degli utenti online</a:t>
            </a:r>
          </a:p>
          <a:p>
            <a:pPr lvl="1">
              <a:lnSpc>
                <a:spcPct val="80000"/>
              </a:lnSpc>
            </a:pPr>
            <a:endParaRPr lang="it-IT" altLang="it-IT" sz="1650" dirty="0"/>
          </a:p>
          <a:p>
            <a:pPr lvl="1">
              <a:lnSpc>
                <a:spcPct val="80000"/>
              </a:lnSpc>
            </a:pPr>
            <a:r>
              <a:rPr lang="it-IT" altLang="it-IT" sz="1650" dirty="0"/>
              <a:t>Catalogo dei servizi </a:t>
            </a:r>
            <a:r>
              <a:rPr lang="it-IT" altLang="it-IT" sz="1650" dirty="0" err="1"/>
              <a:t>Cloud</a:t>
            </a:r>
            <a:r>
              <a:rPr lang="it-IT" altLang="it-IT" sz="1650" dirty="0"/>
              <a:t> della PA – </a:t>
            </a:r>
            <a:r>
              <a:rPr lang="it-IT" altLang="it-IT" sz="1650" dirty="0">
                <a:hlinkClick r:id="rId2"/>
              </a:rPr>
              <a:t>www.cloud.italia.it</a:t>
            </a:r>
            <a:r>
              <a:rPr lang="it-IT" altLang="it-IT" sz="1650" dirty="0"/>
              <a:t> </a:t>
            </a:r>
          </a:p>
          <a:p>
            <a:pPr lvl="1">
              <a:lnSpc>
                <a:spcPct val="80000"/>
              </a:lnSpc>
            </a:pPr>
            <a:endParaRPr lang="it-IT" altLang="it-IT" sz="1650" dirty="0"/>
          </a:p>
          <a:p>
            <a:pPr lvl="1">
              <a:lnSpc>
                <a:spcPct val="80000"/>
              </a:lnSpc>
            </a:pPr>
            <a:r>
              <a:rPr lang="it-IT" altLang="it-IT" sz="1650" dirty="0"/>
              <a:t>Modello di interoperabilità - API per l’interazione con altre PA</a:t>
            </a:r>
          </a:p>
          <a:p>
            <a:pPr lvl="1">
              <a:lnSpc>
                <a:spcPct val="80000"/>
              </a:lnSpc>
            </a:pPr>
            <a:endParaRPr lang="it-IT" altLang="it-IT" sz="1650" dirty="0"/>
          </a:p>
          <a:p>
            <a:pPr lvl="1">
              <a:lnSpc>
                <a:spcPct val="80000"/>
              </a:lnSpc>
            </a:pPr>
            <a:r>
              <a:rPr lang="it-IT" altLang="it-IT" sz="1650" dirty="0"/>
              <a:t>Sicurezza informatica</a:t>
            </a:r>
          </a:p>
        </p:txBody>
      </p:sp>
      <p:sp>
        <p:nvSpPr>
          <p:cNvPr id="54277" name="Segnaposto numero diapositiva 5"/>
          <p:cNvSpPr>
            <a:spLocks noGrp="1"/>
          </p:cNvSpPr>
          <p:nvPr>
            <p:ph type="sldNum"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panose="05000000000000000000" pitchFamily="2" charset="2"/>
              <a:buChar char="o"/>
              <a:defRPr sz="2100">
                <a:solidFill>
                  <a:schemeClr val="tx2"/>
                </a:solidFill>
                <a:latin typeface="Arial" panose="020B0604020202020204" pitchFamily="34" charset="0"/>
              </a:defRPr>
            </a:lvl1pPr>
            <a:lvl2pPr marL="557213" indent="-214313">
              <a:spcBef>
                <a:spcPct val="20000"/>
              </a:spcBef>
              <a:buClr>
                <a:schemeClr val="accent1"/>
              </a:buClr>
              <a:buSzPct val="70000"/>
              <a:buFont typeface="Wingdings" panose="05000000000000000000" pitchFamily="2" charset="2"/>
              <a:buChar char="n"/>
              <a:defRPr sz="1875">
                <a:solidFill>
                  <a:schemeClr val="tx2"/>
                </a:solidFill>
                <a:latin typeface="Arial" panose="020B0604020202020204" pitchFamily="34" charset="0"/>
              </a:defRPr>
            </a:lvl2pPr>
            <a:lvl3pPr marL="857250" indent="-171450">
              <a:spcBef>
                <a:spcPct val="20000"/>
              </a:spcBef>
              <a:buClr>
                <a:schemeClr val="accent1"/>
              </a:buClr>
              <a:buSzPct val="70000"/>
              <a:buFont typeface="Wingdings" panose="05000000000000000000" pitchFamily="2" charset="2"/>
              <a:buChar char="p"/>
              <a:defRPr sz="1650">
                <a:solidFill>
                  <a:schemeClr val="tx2"/>
                </a:solidFill>
                <a:latin typeface="Arial" panose="020B0604020202020204" pitchFamily="34" charset="0"/>
              </a:defRPr>
            </a:lvl3pPr>
            <a:lvl4pPr marL="1200150" indent="-171450">
              <a:spcBef>
                <a:spcPct val="20000"/>
              </a:spcBef>
              <a:buClr>
                <a:schemeClr val="accent1"/>
              </a:buClr>
              <a:buSzPct val="70000"/>
              <a:buFont typeface="Wingdings" panose="05000000000000000000" pitchFamily="2" charset="2"/>
              <a:buChar char="n"/>
              <a:defRPr sz="1500">
                <a:solidFill>
                  <a:schemeClr val="tx2"/>
                </a:solidFill>
                <a:latin typeface="Arial" panose="020B0604020202020204" pitchFamily="34" charset="0"/>
              </a:defRPr>
            </a:lvl4pPr>
            <a:lvl5pPr marL="1543050" indent="-171450">
              <a:spcBef>
                <a:spcPct val="20000"/>
              </a:spcBef>
              <a:buClr>
                <a:schemeClr val="accent1"/>
              </a:buClr>
              <a:buSzPct val="70000"/>
              <a:buFont typeface="Wingdings" panose="05000000000000000000" pitchFamily="2" charset="2"/>
              <a:buChar char="o"/>
              <a:defRPr sz="1500">
                <a:solidFill>
                  <a:schemeClr val="tx2"/>
                </a:solidFill>
                <a:latin typeface="Arial" panose="020B0604020202020204" pitchFamily="34" charset="0"/>
              </a:defRPr>
            </a:lvl5pPr>
            <a:lvl6pPr marL="1885950" indent="-171450" eaLnBrk="0" fontAlgn="base" hangingPunct="0">
              <a:spcBef>
                <a:spcPct val="20000"/>
              </a:spcBef>
              <a:spcAft>
                <a:spcPct val="0"/>
              </a:spcAft>
              <a:buClr>
                <a:schemeClr val="accent1"/>
              </a:buClr>
              <a:buSzPct val="70000"/>
              <a:buFont typeface="Wingdings" panose="05000000000000000000" pitchFamily="2" charset="2"/>
              <a:buChar char="o"/>
              <a:defRPr sz="1500">
                <a:solidFill>
                  <a:schemeClr val="tx2"/>
                </a:solidFill>
                <a:latin typeface="Arial" panose="020B0604020202020204" pitchFamily="34" charset="0"/>
              </a:defRPr>
            </a:lvl6pPr>
            <a:lvl7pPr marL="2228850" indent="-171450" eaLnBrk="0" fontAlgn="base" hangingPunct="0">
              <a:spcBef>
                <a:spcPct val="20000"/>
              </a:spcBef>
              <a:spcAft>
                <a:spcPct val="0"/>
              </a:spcAft>
              <a:buClr>
                <a:schemeClr val="accent1"/>
              </a:buClr>
              <a:buSzPct val="70000"/>
              <a:buFont typeface="Wingdings" panose="05000000000000000000" pitchFamily="2" charset="2"/>
              <a:buChar char="o"/>
              <a:defRPr sz="1500">
                <a:solidFill>
                  <a:schemeClr val="tx2"/>
                </a:solidFill>
                <a:latin typeface="Arial" panose="020B0604020202020204" pitchFamily="34" charset="0"/>
              </a:defRPr>
            </a:lvl7pPr>
            <a:lvl8pPr marL="2571750" indent="-171450" eaLnBrk="0" fontAlgn="base" hangingPunct="0">
              <a:spcBef>
                <a:spcPct val="20000"/>
              </a:spcBef>
              <a:spcAft>
                <a:spcPct val="0"/>
              </a:spcAft>
              <a:buClr>
                <a:schemeClr val="accent1"/>
              </a:buClr>
              <a:buSzPct val="70000"/>
              <a:buFont typeface="Wingdings" panose="05000000000000000000" pitchFamily="2" charset="2"/>
              <a:buChar char="o"/>
              <a:defRPr sz="1500">
                <a:solidFill>
                  <a:schemeClr val="tx2"/>
                </a:solidFill>
                <a:latin typeface="Arial" panose="020B0604020202020204" pitchFamily="34" charset="0"/>
              </a:defRPr>
            </a:lvl8pPr>
            <a:lvl9pPr marL="2914650" indent="-171450" eaLnBrk="0" fontAlgn="base" hangingPunct="0">
              <a:spcBef>
                <a:spcPct val="20000"/>
              </a:spcBef>
              <a:spcAft>
                <a:spcPct val="0"/>
              </a:spcAft>
              <a:buClr>
                <a:schemeClr val="accent1"/>
              </a:buClr>
              <a:buSzPct val="70000"/>
              <a:buFont typeface="Wingdings" panose="05000000000000000000" pitchFamily="2" charset="2"/>
              <a:buChar char="o"/>
              <a:defRPr sz="1500">
                <a:solidFill>
                  <a:schemeClr val="tx2"/>
                </a:solidFill>
                <a:latin typeface="Arial" panose="020B0604020202020204" pitchFamily="34" charset="0"/>
              </a:defRPr>
            </a:lvl9pPr>
          </a:lstStyle>
          <a:p>
            <a:pPr marL="0" marR="0" lvl="0" indent="0" algn="r" defTabSz="685800" rtl="0" eaLnBrk="1" fontAlgn="auto" latinLnBrk="0" hangingPunct="1">
              <a:lnSpc>
                <a:spcPct val="100000"/>
              </a:lnSpc>
              <a:spcBef>
                <a:spcPct val="0"/>
              </a:spcBef>
              <a:spcAft>
                <a:spcPts val="0"/>
              </a:spcAft>
              <a:buClrTx/>
              <a:buSzTx/>
              <a:buFont typeface="Wingdings" panose="05000000000000000000" pitchFamily="2" charset="2"/>
              <a:buNone/>
              <a:tabLst/>
              <a:defRPr/>
            </a:pPr>
            <a:fld id="{6326DFB3-3A10-4F48-841D-ECCA8DB0BD60}" type="slidenum">
              <a:rPr kumimoji="0" lang="it-IT" altLang="it-IT" sz="900" b="0" i="0" u="none" strike="noStrike" kern="1200" cap="none" spc="0" normalizeH="0" baseline="0" noProof="0">
                <a:ln>
                  <a:noFill/>
                </a:ln>
                <a:solidFill>
                  <a:srgbClr val="000000"/>
                </a:solidFill>
                <a:effectLst/>
                <a:uLnTx/>
                <a:uFillTx/>
                <a:latin typeface="Arial" panose="020B0604020202020204" pitchFamily="34" charset="0"/>
                <a:ea typeface="+mn-ea"/>
                <a:cs typeface="Calibri"/>
                <a:sym typeface="Calibri"/>
              </a:rPr>
              <a:pPr marL="0" marR="0" lvl="0" indent="0" algn="r" defTabSz="685800" rtl="0" eaLnBrk="1" fontAlgn="auto" latinLnBrk="0" hangingPunct="1">
                <a:lnSpc>
                  <a:spcPct val="100000"/>
                </a:lnSpc>
                <a:spcBef>
                  <a:spcPct val="0"/>
                </a:spcBef>
                <a:spcAft>
                  <a:spcPts val="0"/>
                </a:spcAft>
                <a:buClrTx/>
                <a:buSzTx/>
                <a:buFont typeface="Wingdings" panose="05000000000000000000" pitchFamily="2" charset="2"/>
                <a:buNone/>
                <a:tabLst/>
                <a:defRPr/>
              </a:pPr>
              <a:t>27</a:t>
            </a:fld>
            <a:endParaRPr kumimoji="0" lang="it-IT" altLang="it-IT" sz="900" b="0" i="0" u="none" strike="noStrike" kern="1200" cap="none" spc="0" normalizeH="0" baseline="0" noProof="0">
              <a:ln>
                <a:noFill/>
              </a:ln>
              <a:solidFill>
                <a:srgbClr val="000000"/>
              </a:solidFill>
              <a:effectLst/>
              <a:uLnTx/>
              <a:uFillTx/>
              <a:latin typeface="Arial" panose="020B0604020202020204" pitchFamily="34" charset="0"/>
              <a:ea typeface="+mn-ea"/>
              <a:cs typeface="Calibri"/>
              <a:sym typeface="Calibri"/>
            </a:endParaRPr>
          </a:p>
        </p:txBody>
      </p:sp>
    </p:spTree>
    <p:extLst>
      <p:ext uri="{BB962C8B-B14F-4D97-AF65-F5344CB8AC3E}">
        <p14:creationId xmlns:p14="http://schemas.microsoft.com/office/powerpoint/2010/main" val="32923877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olo 1"/>
          <p:cNvSpPr>
            <a:spLocks noGrp="1"/>
          </p:cNvSpPr>
          <p:nvPr>
            <p:ph type="title"/>
          </p:nvPr>
        </p:nvSpPr>
        <p:spPr/>
        <p:txBody>
          <a:bodyPr>
            <a:normAutofit/>
          </a:bodyPr>
          <a:lstStyle/>
          <a:p>
            <a:r>
              <a:rPr lang="it-IT" altLang="it-IT" dirty="0"/>
              <a:t>Sportelli unici o polifunzionali</a:t>
            </a:r>
          </a:p>
        </p:txBody>
      </p:sp>
      <p:sp>
        <p:nvSpPr>
          <p:cNvPr id="53251" name="Segnaposto contenuto 2"/>
          <p:cNvSpPr>
            <a:spLocks noGrp="1"/>
          </p:cNvSpPr>
          <p:nvPr>
            <p:ph type="body" idx="1"/>
          </p:nvPr>
        </p:nvSpPr>
        <p:spPr/>
        <p:txBody>
          <a:bodyPr>
            <a:normAutofit/>
          </a:bodyPr>
          <a:lstStyle/>
          <a:p>
            <a:pPr marL="0" indent="0">
              <a:buNone/>
            </a:pPr>
            <a:r>
              <a:rPr lang="it-IT" altLang="it-IT" sz="2400" b="1" dirty="0"/>
              <a:t>Sportello unico o sportello polifunzionale</a:t>
            </a:r>
          </a:p>
          <a:p>
            <a:pPr marL="0" indent="0">
              <a:buNone/>
            </a:pPr>
            <a:endParaRPr lang="it-IT" altLang="it-IT" sz="2400" b="1" dirty="0"/>
          </a:p>
          <a:p>
            <a:pPr indent="-457200">
              <a:buFontTx/>
              <a:buChar char="-"/>
            </a:pPr>
            <a:r>
              <a:rPr lang="it-IT" altLang="it-IT" sz="2800" dirty="0"/>
              <a:t>modello organizzativo atto a garantire l’unicità del canale di ingresso e la simultaneità degli adempimenti, in rapporto ad una pluralità di percorsi abilitativi e/o autorizzativi facenti capo ad altrettanti Enti </a:t>
            </a:r>
          </a:p>
          <a:p>
            <a:pPr marL="0" indent="0">
              <a:buNone/>
            </a:pPr>
            <a:endParaRPr lang="it-IT" altLang="it-IT" sz="2800" dirty="0"/>
          </a:p>
          <a:p>
            <a:pPr marL="0" indent="0">
              <a:buNone/>
            </a:pPr>
            <a:r>
              <a:rPr lang="it-IT" altLang="it-IT" sz="2800" dirty="0"/>
              <a:t>- soluzione più adatta per gestire il flusso digitale, semplificare le procedure ed eliminare i tempi morti</a:t>
            </a:r>
          </a:p>
        </p:txBody>
      </p:sp>
      <p:sp>
        <p:nvSpPr>
          <p:cNvPr id="53253" name="Segnaposto numero diapositiva 4"/>
          <p:cNvSpPr>
            <a:spLocks noGrp="1"/>
          </p:cNvSpPr>
          <p:nvPr>
            <p:ph type="sldNum"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5000"/>
              <a:buFont typeface="Wingdings" panose="05000000000000000000" pitchFamily="2" charset="2"/>
              <a:buChar char="o"/>
              <a:defRPr sz="2100">
                <a:solidFill>
                  <a:schemeClr val="tx2"/>
                </a:solidFill>
                <a:latin typeface="Arial" panose="020B0604020202020204" pitchFamily="34" charset="0"/>
              </a:defRPr>
            </a:lvl1pPr>
            <a:lvl2pPr marL="557213" indent="-214313">
              <a:spcBef>
                <a:spcPct val="20000"/>
              </a:spcBef>
              <a:buClr>
                <a:schemeClr val="accent1"/>
              </a:buClr>
              <a:buSzPct val="70000"/>
              <a:buFont typeface="Wingdings" panose="05000000000000000000" pitchFamily="2" charset="2"/>
              <a:buChar char="n"/>
              <a:defRPr sz="1875">
                <a:solidFill>
                  <a:schemeClr val="tx2"/>
                </a:solidFill>
                <a:latin typeface="Arial" panose="020B0604020202020204" pitchFamily="34" charset="0"/>
              </a:defRPr>
            </a:lvl2pPr>
            <a:lvl3pPr marL="857250" indent="-171450">
              <a:spcBef>
                <a:spcPct val="20000"/>
              </a:spcBef>
              <a:buClr>
                <a:schemeClr val="accent1"/>
              </a:buClr>
              <a:buSzPct val="70000"/>
              <a:buFont typeface="Wingdings" panose="05000000000000000000" pitchFamily="2" charset="2"/>
              <a:buChar char="p"/>
              <a:defRPr sz="1650">
                <a:solidFill>
                  <a:schemeClr val="tx2"/>
                </a:solidFill>
                <a:latin typeface="Arial" panose="020B0604020202020204" pitchFamily="34" charset="0"/>
              </a:defRPr>
            </a:lvl3pPr>
            <a:lvl4pPr marL="1200150" indent="-171450">
              <a:spcBef>
                <a:spcPct val="20000"/>
              </a:spcBef>
              <a:buClr>
                <a:schemeClr val="accent1"/>
              </a:buClr>
              <a:buSzPct val="70000"/>
              <a:buFont typeface="Wingdings" panose="05000000000000000000" pitchFamily="2" charset="2"/>
              <a:buChar char="n"/>
              <a:defRPr sz="1500">
                <a:solidFill>
                  <a:schemeClr val="tx2"/>
                </a:solidFill>
                <a:latin typeface="Arial" panose="020B0604020202020204" pitchFamily="34" charset="0"/>
              </a:defRPr>
            </a:lvl4pPr>
            <a:lvl5pPr marL="1543050" indent="-171450">
              <a:spcBef>
                <a:spcPct val="20000"/>
              </a:spcBef>
              <a:buClr>
                <a:schemeClr val="accent1"/>
              </a:buClr>
              <a:buSzPct val="70000"/>
              <a:buFont typeface="Wingdings" panose="05000000000000000000" pitchFamily="2" charset="2"/>
              <a:buChar char="o"/>
              <a:defRPr sz="1500">
                <a:solidFill>
                  <a:schemeClr val="tx2"/>
                </a:solidFill>
                <a:latin typeface="Arial" panose="020B0604020202020204" pitchFamily="34" charset="0"/>
              </a:defRPr>
            </a:lvl5pPr>
            <a:lvl6pPr marL="1885950" indent="-171450" eaLnBrk="0" fontAlgn="base" hangingPunct="0">
              <a:spcBef>
                <a:spcPct val="20000"/>
              </a:spcBef>
              <a:spcAft>
                <a:spcPct val="0"/>
              </a:spcAft>
              <a:buClr>
                <a:schemeClr val="accent1"/>
              </a:buClr>
              <a:buSzPct val="70000"/>
              <a:buFont typeface="Wingdings" panose="05000000000000000000" pitchFamily="2" charset="2"/>
              <a:buChar char="o"/>
              <a:defRPr sz="1500">
                <a:solidFill>
                  <a:schemeClr val="tx2"/>
                </a:solidFill>
                <a:latin typeface="Arial" panose="020B0604020202020204" pitchFamily="34" charset="0"/>
              </a:defRPr>
            </a:lvl6pPr>
            <a:lvl7pPr marL="2228850" indent="-171450" eaLnBrk="0" fontAlgn="base" hangingPunct="0">
              <a:spcBef>
                <a:spcPct val="20000"/>
              </a:spcBef>
              <a:spcAft>
                <a:spcPct val="0"/>
              </a:spcAft>
              <a:buClr>
                <a:schemeClr val="accent1"/>
              </a:buClr>
              <a:buSzPct val="70000"/>
              <a:buFont typeface="Wingdings" panose="05000000000000000000" pitchFamily="2" charset="2"/>
              <a:buChar char="o"/>
              <a:defRPr sz="1500">
                <a:solidFill>
                  <a:schemeClr val="tx2"/>
                </a:solidFill>
                <a:latin typeface="Arial" panose="020B0604020202020204" pitchFamily="34" charset="0"/>
              </a:defRPr>
            </a:lvl7pPr>
            <a:lvl8pPr marL="2571750" indent="-171450" eaLnBrk="0" fontAlgn="base" hangingPunct="0">
              <a:spcBef>
                <a:spcPct val="20000"/>
              </a:spcBef>
              <a:spcAft>
                <a:spcPct val="0"/>
              </a:spcAft>
              <a:buClr>
                <a:schemeClr val="accent1"/>
              </a:buClr>
              <a:buSzPct val="70000"/>
              <a:buFont typeface="Wingdings" panose="05000000000000000000" pitchFamily="2" charset="2"/>
              <a:buChar char="o"/>
              <a:defRPr sz="1500">
                <a:solidFill>
                  <a:schemeClr val="tx2"/>
                </a:solidFill>
                <a:latin typeface="Arial" panose="020B0604020202020204" pitchFamily="34" charset="0"/>
              </a:defRPr>
            </a:lvl8pPr>
            <a:lvl9pPr marL="2914650" indent="-171450" eaLnBrk="0" fontAlgn="base" hangingPunct="0">
              <a:spcBef>
                <a:spcPct val="20000"/>
              </a:spcBef>
              <a:spcAft>
                <a:spcPct val="0"/>
              </a:spcAft>
              <a:buClr>
                <a:schemeClr val="accent1"/>
              </a:buClr>
              <a:buSzPct val="70000"/>
              <a:buFont typeface="Wingdings" panose="05000000000000000000" pitchFamily="2" charset="2"/>
              <a:buChar char="o"/>
              <a:defRPr sz="1500">
                <a:solidFill>
                  <a:schemeClr val="tx2"/>
                </a:solidFill>
                <a:latin typeface="Arial" panose="020B0604020202020204" pitchFamily="34" charset="0"/>
              </a:defRPr>
            </a:lvl9pPr>
          </a:lstStyle>
          <a:p>
            <a:pPr marL="0" marR="0" lvl="0" indent="0" algn="r" defTabSz="685800" rtl="0" eaLnBrk="1" fontAlgn="auto" latinLnBrk="0" hangingPunct="1">
              <a:lnSpc>
                <a:spcPct val="100000"/>
              </a:lnSpc>
              <a:spcBef>
                <a:spcPct val="0"/>
              </a:spcBef>
              <a:spcAft>
                <a:spcPts val="0"/>
              </a:spcAft>
              <a:buClrTx/>
              <a:buSzTx/>
              <a:buFont typeface="Wingdings" panose="05000000000000000000" pitchFamily="2" charset="2"/>
              <a:buNone/>
              <a:tabLst/>
              <a:defRPr/>
            </a:pPr>
            <a:fld id="{11F8DFD4-3B3A-4952-8524-4D73C23AF080}" type="slidenum">
              <a:rPr kumimoji="0" lang="it-IT" altLang="it-IT" sz="1050" b="0" i="0" u="none" strike="noStrike" kern="1200" cap="none" spc="0" normalizeH="0" baseline="0" noProof="0">
                <a:ln>
                  <a:noFill/>
                </a:ln>
                <a:solidFill>
                  <a:srgbClr val="000000"/>
                </a:solidFill>
                <a:effectLst/>
                <a:uLnTx/>
                <a:uFillTx/>
                <a:latin typeface="Times New Roman" panose="02020603050405020304" pitchFamily="18" charset="0"/>
                <a:ea typeface="+mn-ea"/>
                <a:cs typeface="Calibri"/>
                <a:sym typeface="Calibri"/>
              </a:rPr>
              <a:pPr marL="0" marR="0" lvl="0" indent="0" algn="r" defTabSz="685800" rtl="0" eaLnBrk="1" fontAlgn="auto" latinLnBrk="0" hangingPunct="1">
                <a:lnSpc>
                  <a:spcPct val="100000"/>
                </a:lnSpc>
                <a:spcBef>
                  <a:spcPct val="0"/>
                </a:spcBef>
                <a:spcAft>
                  <a:spcPts val="0"/>
                </a:spcAft>
                <a:buClrTx/>
                <a:buSzTx/>
                <a:buFont typeface="Wingdings" panose="05000000000000000000" pitchFamily="2" charset="2"/>
                <a:buNone/>
                <a:tabLst/>
                <a:defRPr/>
              </a:pPr>
              <a:t>28</a:t>
            </a:fld>
            <a:endParaRPr kumimoji="0" lang="it-IT" altLang="it-IT" sz="1050" b="0" i="0" u="none" strike="noStrike" kern="1200" cap="none" spc="0" normalizeH="0" baseline="0" noProof="0">
              <a:ln>
                <a:noFill/>
              </a:ln>
              <a:solidFill>
                <a:srgbClr val="000000"/>
              </a:solidFill>
              <a:effectLst/>
              <a:uLnTx/>
              <a:uFillTx/>
              <a:latin typeface="Times New Roman" panose="02020603050405020304" pitchFamily="18" charset="0"/>
              <a:ea typeface="+mn-ea"/>
              <a:cs typeface="Calibri"/>
              <a:sym typeface="Calibri"/>
            </a:endParaRPr>
          </a:p>
        </p:txBody>
      </p:sp>
    </p:spTree>
    <p:extLst>
      <p:ext uri="{BB962C8B-B14F-4D97-AF65-F5344CB8AC3E}">
        <p14:creationId xmlns:p14="http://schemas.microsoft.com/office/powerpoint/2010/main" val="8201003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Sistemi di lavoro condiviso - </a:t>
            </a:r>
            <a:r>
              <a:rPr lang="it-IT" i="1" dirty="0" err="1"/>
              <a:t>groupware</a:t>
            </a:r>
            <a:endParaRPr lang="it-IT" i="1" dirty="0"/>
          </a:p>
        </p:txBody>
      </p:sp>
      <p:sp>
        <p:nvSpPr>
          <p:cNvPr id="3" name="Segnaposto contenuto 2"/>
          <p:cNvSpPr>
            <a:spLocks noGrp="1"/>
          </p:cNvSpPr>
          <p:nvPr>
            <p:ph type="body" idx="1"/>
          </p:nvPr>
        </p:nvSpPr>
        <p:spPr/>
        <p:txBody>
          <a:bodyPr>
            <a:normAutofit fontScale="85000" lnSpcReduction="10000"/>
          </a:bodyPr>
          <a:lstStyle/>
          <a:p>
            <a:pPr marL="0" indent="0">
              <a:buNone/>
            </a:pPr>
            <a:r>
              <a:rPr lang="it-IT" b="1" i="1" dirty="0" err="1"/>
              <a:t>Groupware</a:t>
            </a:r>
            <a:endParaRPr lang="it-IT" b="1" i="1" dirty="0"/>
          </a:p>
          <a:p>
            <a:pPr marL="0" indent="0">
              <a:buNone/>
            </a:pPr>
            <a:r>
              <a:rPr lang="it-IT" dirty="0"/>
              <a:t>Costituisce un insieme di applicativi studiati per venire incontro alle esigenze aziendali per coordinare le attività lavorative di gruppi di persone e offre una gestione centralizzata del calendario della rubrica delle attività da svolgere e del loro stato di avanzamento. Grazie alla sua flessibilità e scalabilità, il </a:t>
            </a:r>
            <a:r>
              <a:rPr lang="it-IT" dirty="0" err="1"/>
              <a:t>groupware</a:t>
            </a:r>
            <a:r>
              <a:rPr lang="it-IT" dirty="0"/>
              <a:t> si adatta facilmente ad una molteplicità di situazioni e funzioni. </a:t>
            </a:r>
          </a:p>
          <a:p>
            <a:pPr marL="0" indent="0">
              <a:buNone/>
            </a:pPr>
            <a:endParaRPr lang="it-IT" dirty="0"/>
          </a:p>
          <a:p>
            <a:pPr marL="0" indent="0">
              <a:buNone/>
            </a:pPr>
            <a:r>
              <a:rPr lang="it-IT" dirty="0"/>
              <a:t>Tale sistema svolge una funzione di collante ed intermediario per facilitare l'interazione tra le persone</a:t>
            </a:r>
          </a:p>
        </p:txBody>
      </p:sp>
      <p:sp>
        <p:nvSpPr>
          <p:cNvPr id="5" name="Segnaposto numero diapositiva 4"/>
          <p:cNvSpPr>
            <a:spLocks noGrp="1"/>
          </p:cNvSpPr>
          <p:nvPr>
            <p:ph type="sldNum" idx="12"/>
          </p:nvPr>
        </p:nvSpPr>
        <p:spPr/>
        <p:txBody>
          <a:bodyPr/>
          <a:lstStyle/>
          <a:p>
            <a:pPr marL="0" marR="0" lvl="0" indent="0" algn="r" defTabSz="685800" rtl="0" eaLnBrk="1" fontAlgn="auto" latinLnBrk="0" hangingPunct="1">
              <a:lnSpc>
                <a:spcPct val="100000"/>
              </a:lnSpc>
              <a:spcBef>
                <a:spcPts val="0"/>
              </a:spcBef>
              <a:spcAft>
                <a:spcPts val="0"/>
              </a:spcAft>
              <a:buClrTx/>
              <a:buSzPts val="1200"/>
              <a:buFont typeface="Arial"/>
              <a:buNone/>
              <a:tabLst/>
              <a:defRPr/>
            </a:pPr>
            <a:fld id="{7F1A5265-F445-452A-9DF7-A7DA6E579A03}" type="slidenum">
              <a:rPr kumimoji="0" lang="it-IT" sz="1200" b="0" i="0" u="none" strike="noStrike" kern="1200" cap="none" spc="0" normalizeH="0" baseline="0" noProof="0">
                <a:ln>
                  <a:noFill/>
                </a:ln>
                <a:solidFill>
                  <a:prstClr val="white"/>
                </a:solidFill>
                <a:effectLst/>
                <a:uLnTx/>
                <a:uFillTx/>
                <a:latin typeface="Century Gothic" panose="020B0502020202020204"/>
                <a:ea typeface="+mn-ea"/>
                <a:cs typeface="Calibri"/>
                <a:sym typeface="Calibri"/>
              </a:rPr>
              <a:pPr marL="0" marR="0" lvl="0" indent="0" algn="r" defTabSz="685800" rtl="0" eaLnBrk="1" fontAlgn="auto" latinLnBrk="0" hangingPunct="1">
                <a:lnSpc>
                  <a:spcPct val="100000"/>
                </a:lnSpc>
                <a:spcBef>
                  <a:spcPts val="0"/>
                </a:spcBef>
                <a:spcAft>
                  <a:spcPts val="0"/>
                </a:spcAft>
                <a:buClrTx/>
                <a:buSzPts val="1200"/>
                <a:buFont typeface="Arial"/>
                <a:buNone/>
                <a:tabLst/>
                <a:defRPr/>
              </a:pPr>
              <a:t>29</a:t>
            </a:fld>
            <a:endParaRPr kumimoji="0" lang="it-IT" sz="1200" b="0" i="0" u="none" strike="noStrike" kern="1200" cap="none" spc="0" normalizeH="0" baseline="0" noProof="0">
              <a:ln>
                <a:noFill/>
              </a:ln>
              <a:solidFill>
                <a:prstClr val="white"/>
              </a:solidFill>
              <a:effectLst/>
              <a:uLnTx/>
              <a:uFillTx/>
              <a:latin typeface="Century Gothic" panose="020B0502020202020204"/>
              <a:ea typeface="+mn-ea"/>
              <a:cs typeface="Calibri"/>
              <a:sym typeface="Calibri"/>
            </a:endParaRPr>
          </a:p>
        </p:txBody>
      </p:sp>
    </p:spTree>
    <p:extLst>
      <p:ext uri="{BB962C8B-B14F-4D97-AF65-F5344CB8AC3E}">
        <p14:creationId xmlns:p14="http://schemas.microsoft.com/office/powerpoint/2010/main" val="1920965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FDC9666-07C4-46A8-AF1D-E6ADD970F209}"/>
              </a:ext>
            </a:extLst>
          </p:cNvPr>
          <p:cNvSpPr>
            <a:spLocks noGrp="1"/>
          </p:cNvSpPr>
          <p:nvPr>
            <p:ph type="title"/>
          </p:nvPr>
        </p:nvSpPr>
        <p:spPr/>
        <p:txBody>
          <a:bodyPr/>
          <a:lstStyle/>
          <a:p>
            <a:r>
              <a:rPr lang="it-IT" dirty="0"/>
              <a:t>Novità più rilevanti</a:t>
            </a:r>
          </a:p>
        </p:txBody>
      </p:sp>
      <p:sp>
        <p:nvSpPr>
          <p:cNvPr id="3" name="Segnaposto testo 2">
            <a:extLst>
              <a:ext uri="{FF2B5EF4-FFF2-40B4-BE49-F238E27FC236}">
                <a16:creationId xmlns:a16="http://schemas.microsoft.com/office/drawing/2014/main" id="{A553D73E-E52A-4A4A-B775-32D617DB4AAA}"/>
              </a:ext>
            </a:extLst>
          </p:cNvPr>
          <p:cNvSpPr>
            <a:spLocks noGrp="1"/>
          </p:cNvSpPr>
          <p:nvPr>
            <p:ph type="body" idx="1"/>
          </p:nvPr>
        </p:nvSpPr>
        <p:spPr/>
        <p:txBody>
          <a:bodyPr/>
          <a:lstStyle/>
          <a:p>
            <a:r>
              <a:rPr lang="it-IT" dirty="0"/>
              <a:t>Piano Triennale per l’Informatica 2024/2026 – dicembre 2023</a:t>
            </a:r>
          </a:p>
          <a:p>
            <a:endParaRPr lang="it-IT" dirty="0"/>
          </a:p>
          <a:p>
            <a:r>
              <a:rPr lang="it-IT" dirty="0"/>
              <a:t>REGOLAMENTO (UE) 2024/1183 DEL PARLAMENTO EUROPEO E DEL CONSIGLIO dell’11 aprile 2024 – Regolamento </a:t>
            </a:r>
            <a:r>
              <a:rPr lang="it-IT" dirty="0" err="1"/>
              <a:t>eIDAS</a:t>
            </a:r>
            <a:r>
              <a:rPr lang="it-IT" dirty="0"/>
              <a:t> 2.0 (modifica del Regolamento UE n. 910/2014</a:t>
            </a:r>
          </a:p>
        </p:txBody>
      </p:sp>
      <p:sp>
        <p:nvSpPr>
          <p:cNvPr id="4" name="Segnaposto piè di pagina 3">
            <a:extLst>
              <a:ext uri="{FF2B5EF4-FFF2-40B4-BE49-F238E27FC236}">
                <a16:creationId xmlns:a16="http://schemas.microsoft.com/office/drawing/2014/main" id="{3B7426B2-DE41-4295-B26A-F8AF3081A8FB}"/>
              </a:ext>
            </a:extLst>
          </p:cNvPr>
          <p:cNvSpPr>
            <a:spLocks noGrp="1"/>
          </p:cNvSpPr>
          <p:nvPr>
            <p:ph type="ftr" idx="11"/>
          </p:nvPr>
        </p:nvSpPr>
        <p:spPr/>
        <p:txBody>
          <a:bodyPr/>
          <a:lstStyle/>
          <a:p>
            <a:r>
              <a:rPr lang="it-IT"/>
              <a:t>Fabio Trojani - amministrazione digitale</a:t>
            </a:r>
          </a:p>
        </p:txBody>
      </p:sp>
      <p:sp>
        <p:nvSpPr>
          <p:cNvPr id="5" name="Segnaposto numero diapositiva 4">
            <a:extLst>
              <a:ext uri="{FF2B5EF4-FFF2-40B4-BE49-F238E27FC236}">
                <a16:creationId xmlns:a16="http://schemas.microsoft.com/office/drawing/2014/main" id="{A4439632-57FC-4D1B-B561-19689AC12E6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3</a:t>
            </a:fld>
            <a:endParaRPr lang="it-IT"/>
          </a:p>
        </p:txBody>
      </p:sp>
    </p:spTree>
    <p:extLst>
      <p:ext uri="{BB962C8B-B14F-4D97-AF65-F5344CB8AC3E}">
        <p14:creationId xmlns:p14="http://schemas.microsoft.com/office/powerpoint/2010/main" val="23544256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F0FC1C8-5134-4ACD-9FD2-655C3096A077}"/>
              </a:ext>
            </a:extLst>
          </p:cNvPr>
          <p:cNvSpPr>
            <a:spLocks noGrp="1"/>
          </p:cNvSpPr>
          <p:nvPr>
            <p:ph type="title"/>
          </p:nvPr>
        </p:nvSpPr>
        <p:spPr/>
        <p:txBody>
          <a:bodyPr/>
          <a:lstStyle/>
          <a:p>
            <a:r>
              <a:rPr lang="it-IT" dirty="0"/>
              <a:t>Responsabile della transizione digitale e creazione del team digitale</a:t>
            </a:r>
          </a:p>
        </p:txBody>
      </p:sp>
      <p:sp>
        <p:nvSpPr>
          <p:cNvPr id="3" name="Segnaposto contenuto 2">
            <a:extLst>
              <a:ext uri="{FF2B5EF4-FFF2-40B4-BE49-F238E27FC236}">
                <a16:creationId xmlns:a16="http://schemas.microsoft.com/office/drawing/2014/main" id="{DA35010E-7C77-4152-8989-CACE31635F11}"/>
              </a:ext>
            </a:extLst>
          </p:cNvPr>
          <p:cNvSpPr>
            <a:spLocks noGrp="1"/>
          </p:cNvSpPr>
          <p:nvPr>
            <p:ph idx="1"/>
          </p:nvPr>
        </p:nvSpPr>
        <p:spPr/>
        <p:txBody>
          <a:bodyPr>
            <a:normAutofit/>
          </a:bodyPr>
          <a:lstStyle/>
          <a:p>
            <a:r>
              <a:rPr lang="it-IT" sz="2100" dirty="0"/>
              <a:t>- Nomina del responsabile della transizione digitale, ai sensi dell’art. 17 del CAD</a:t>
            </a:r>
          </a:p>
          <a:p>
            <a:endParaRPr lang="it-IT" sz="2100" dirty="0"/>
          </a:p>
          <a:p>
            <a:r>
              <a:rPr lang="it-IT" sz="2100" dirty="0"/>
              <a:t>- Creazione del team digitale (gruppo di lavoro «</a:t>
            </a:r>
            <a:r>
              <a:rPr lang="it-IT" sz="2100" dirty="0" err="1"/>
              <a:t>DigInnova</a:t>
            </a:r>
            <a:r>
              <a:rPr lang="it-IT" sz="2100" dirty="0"/>
              <a:t>») – con deliberazione di giunta comunale – gruppo di lavoro trasversale costituito da diverse professionalità e competenze</a:t>
            </a:r>
          </a:p>
        </p:txBody>
      </p:sp>
    </p:spTree>
    <p:extLst>
      <p:ext uri="{BB962C8B-B14F-4D97-AF65-F5344CB8AC3E}">
        <p14:creationId xmlns:p14="http://schemas.microsoft.com/office/powerpoint/2010/main" val="35675888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risorsa umana al centro del processo di trasformazione</a:t>
            </a:r>
          </a:p>
        </p:txBody>
      </p:sp>
      <p:sp>
        <p:nvSpPr>
          <p:cNvPr id="3" name="Segnaposto contenuto 2"/>
          <p:cNvSpPr>
            <a:spLocks noGrp="1"/>
          </p:cNvSpPr>
          <p:nvPr>
            <p:ph idx="1"/>
          </p:nvPr>
        </p:nvSpPr>
        <p:spPr/>
        <p:txBody>
          <a:bodyPr/>
          <a:lstStyle/>
          <a:p>
            <a:endParaRPr lang="it-IT" dirty="0">
              <a:solidFill>
                <a:srgbClr val="435A70"/>
              </a:solidFill>
              <a:latin typeface="Titillium Web"/>
            </a:endParaRPr>
          </a:p>
          <a:p>
            <a:r>
              <a:rPr lang="it-IT" dirty="0">
                <a:solidFill>
                  <a:srgbClr val="435A70"/>
                </a:solidFill>
                <a:latin typeface="Titillium Web"/>
              </a:rPr>
              <a:t>È necessario per il dipendente pubblico, coinvolto nella trasformazione di processi e di servizi, conoscere gli obiettivi che caratterizzano la strategia nazionale per la transizione al digitale della pubblica amministrazione, come è strutturata la </a:t>
            </a:r>
            <a:r>
              <a:rPr lang="it-IT" i="1" dirty="0">
                <a:solidFill>
                  <a:srgbClr val="435A70"/>
                </a:solidFill>
                <a:latin typeface="Titillium Web"/>
              </a:rPr>
              <a:t>governance </a:t>
            </a:r>
            <a:r>
              <a:rPr lang="it-IT" dirty="0">
                <a:solidFill>
                  <a:srgbClr val="435A70"/>
                </a:solidFill>
                <a:latin typeface="Titillium Web"/>
              </a:rPr>
              <a:t>del digitale in Italia e quali competenze sono richieste.</a:t>
            </a:r>
          </a:p>
          <a:p>
            <a:endParaRPr lang="it-IT" dirty="0">
              <a:solidFill>
                <a:srgbClr val="435A70"/>
              </a:solidFill>
              <a:latin typeface="Titillium Web"/>
            </a:endParaRPr>
          </a:p>
          <a:p>
            <a:r>
              <a:rPr lang="it-IT" dirty="0">
                <a:solidFill>
                  <a:srgbClr val="435A70"/>
                </a:solidFill>
                <a:latin typeface="Titillium Web"/>
              </a:rPr>
              <a:t>È altresì necessario che il dipendente pubblico possegga una “cultura digitale” di base relativamente alle tendenze e alle tecnologie emergenti e sia in grado di riconoscerne le potenzialità applicative anche in ambito pubblico.</a:t>
            </a:r>
          </a:p>
          <a:p>
            <a:endParaRPr lang="it-IT" dirty="0"/>
          </a:p>
        </p:txBody>
      </p:sp>
    </p:spTree>
    <p:extLst>
      <p:ext uri="{BB962C8B-B14F-4D97-AF65-F5344CB8AC3E}">
        <p14:creationId xmlns:p14="http://schemas.microsoft.com/office/powerpoint/2010/main" val="15340998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Segue – le competenze</a:t>
            </a:r>
          </a:p>
        </p:txBody>
      </p:sp>
      <p:pic>
        <p:nvPicPr>
          <p:cNvPr id="6" name="Segnaposto contenuto 5"/>
          <p:cNvPicPr>
            <a:picLocks noGrp="1" noChangeAspect="1"/>
          </p:cNvPicPr>
          <p:nvPr>
            <p:ph idx="1"/>
          </p:nvPr>
        </p:nvPicPr>
        <p:blipFill>
          <a:blip r:embed="rId2"/>
          <a:stretch>
            <a:fillRect/>
          </a:stretch>
        </p:blipFill>
        <p:spPr>
          <a:xfrm>
            <a:off x="1655545" y="2243407"/>
            <a:ext cx="5754326" cy="3253295"/>
          </a:xfrm>
          <a:prstGeom prst="rect">
            <a:avLst/>
          </a:prstGeom>
        </p:spPr>
      </p:pic>
      <p:sp>
        <p:nvSpPr>
          <p:cNvPr id="4" name="Segnaposto piè di pagina 3"/>
          <p:cNvSpPr>
            <a:spLocks noGrp="1"/>
          </p:cNvSpPr>
          <p:nvPr>
            <p:ph type="ftr" sz="quarter" idx="11"/>
          </p:nvPr>
        </p:nvSpPr>
        <p:spPr/>
        <p:txBody>
          <a:bodyPr/>
          <a:lstStyle/>
          <a:p>
            <a:pPr defTabSz="685800">
              <a:buClrTx/>
            </a:pPr>
            <a:r>
              <a:rPr lang="it-IT" kern="1200">
                <a:solidFill>
                  <a:prstClr val="black">
                    <a:alpha val="80000"/>
                  </a:prstClr>
                </a:solidFill>
                <a:latin typeface="Calibri Light" panose="020F0302020204030204"/>
                <a:ea typeface="+mn-ea"/>
                <a:cs typeface="+mn-cs"/>
              </a:rPr>
              <a:t>Formazione continua - Laboratorio didattico - avv. Fabio Trojani - Riproduzione per finalità didattiche</a:t>
            </a:r>
          </a:p>
        </p:txBody>
      </p:sp>
    </p:spTree>
    <p:extLst>
      <p:ext uri="{BB962C8B-B14F-4D97-AF65-F5344CB8AC3E}">
        <p14:creationId xmlns:p14="http://schemas.microsoft.com/office/powerpoint/2010/main" val="28266723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Competenze di base e specialistiche</a:t>
            </a:r>
          </a:p>
        </p:txBody>
      </p:sp>
      <p:sp>
        <p:nvSpPr>
          <p:cNvPr id="3" name="Segnaposto contenuto 2"/>
          <p:cNvSpPr>
            <a:spLocks noGrp="1"/>
          </p:cNvSpPr>
          <p:nvPr>
            <p:ph idx="1"/>
          </p:nvPr>
        </p:nvSpPr>
        <p:spPr/>
        <p:txBody>
          <a:bodyPr/>
          <a:lstStyle/>
          <a:p>
            <a:r>
              <a:rPr lang="it-IT" dirty="0"/>
              <a:t>1 - </a:t>
            </a:r>
            <a:r>
              <a:rPr lang="it-IT" b="1" dirty="0"/>
              <a:t>Competenze digitali di base: </a:t>
            </a:r>
            <a:r>
              <a:rPr lang="it-IT" dirty="0"/>
              <a:t>volte principalmente ad assicurare l’utilizzo appropriato, da parte dell’intera forza lavoro pubblica, degli strumenti a supporto dell’automazione d’ufficio di cui dispone</a:t>
            </a:r>
          </a:p>
          <a:p>
            <a:endParaRPr lang="it-IT" dirty="0"/>
          </a:p>
          <a:p>
            <a:r>
              <a:rPr lang="it-IT" dirty="0"/>
              <a:t>2 - </a:t>
            </a:r>
            <a:r>
              <a:rPr lang="it-IT" b="1" dirty="0">
                <a:latin typeface="Calibri" panose="020F0502020204030204" pitchFamily="34" charset="0"/>
                <a:ea typeface="Calibri" panose="020F0502020204030204" pitchFamily="34" charset="0"/>
                <a:cs typeface="Calibri" panose="020F0502020204030204" pitchFamily="34" charset="0"/>
              </a:rPr>
              <a:t>Competenze specialistiche </a:t>
            </a:r>
            <a:r>
              <a:rPr lang="it-IT" dirty="0">
                <a:latin typeface="Calibri" panose="020F0502020204030204" pitchFamily="34" charset="0"/>
                <a:ea typeface="Calibri" panose="020F0502020204030204" pitchFamily="34" charset="0"/>
                <a:cs typeface="Calibri" panose="020F0502020204030204" pitchFamily="34" charset="0"/>
              </a:rPr>
              <a:t>necessarie a fronteggiare la progressiva</a:t>
            </a:r>
            <a:r>
              <a:rPr lang="it-IT" spc="4"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diffusione</a:t>
            </a:r>
            <a:r>
              <a:rPr lang="it-IT" spc="-15"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di</a:t>
            </a:r>
            <a:r>
              <a:rPr lang="it-IT" spc="-15"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tecnologie</a:t>
            </a:r>
            <a:r>
              <a:rPr lang="it-IT" spc="-15"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emergenti</a:t>
            </a:r>
            <a:r>
              <a:rPr lang="it-IT" spc="-15"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e</a:t>
            </a:r>
            <a:r>
              <a:rPr lang="it-IT" spc="-8"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dalle</a:t>
            </a:r>
            <a:r>
              <a:rPr lang="it-IT" spc="-8"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grandi</a:t>
            </a:r>
            <a:r>
              <a:rPr lang="it-IT" spc="-23"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potenzialità</a:t>
            </a:r>
            <a:r>
              <a:rPr lang="it-IT" spc="-19"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anche</a:t>
            </a:r>
            <a:r>
              <a:rPr lang="it-IT" spc="-4"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in</a:t>
            </a:r>
            <a:r>
              <a:rPr lang="it-IT" spc="-8"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ambito</a:t>
            </a:r>
            <a:r>
              <a:rPr lang="it-IT" spc="-15"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pubblico,</a:t>
            </a:r>
            <a:r>
              <a:rPr lang="it-IT" spc="-8"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quali</a:t>
            </a:r>
            <a:r>
              <a:rPr lang="it-IT" spc="-15"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ad</a:t>
            </a:r>
            <a:r>
              <a:rPr lang="it-IT" spc="-195"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esempio l’intelligenza artificiale, e che possono essere acquisite solo attraverso l’attivazione di</a:t>
            </a:r>
            <a:r>
              <a:rPr lang="it-IT" spc="4"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percorsi</a:t>
            </a:r>
            <a:r>
              <a:rPr lang="it-IT" spc="-4"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virtuosi</a:t>
            </a:r>
            <a:r>
              <a:rPr lang="it-IT" spc="-11"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di</a:t>
            </a:r>
            <a:r>
              <a:rPr lang="it-IT" spc="-11"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selezione</a:t>
            </a:r>
            <a:r>
              <a:rPr lang="it-IT" spc="-8"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e</a:t>
            </a:r>
            <a:r>
              <a:rPr lang="it-IT" spc="4"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valorizzazione</a:t>
            </a:r>
            <a:r>
              <a:rPr lang="it-IT" spc="-8"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di</a:t>
            </a:r>
            <a:r>
              <a:rPr lang="it-IT" spc="-11"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nuove</a:t>
            </a:r>
            <a:r>
              <a:rPr lang="it-IT" spc="-11"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figure</a:t>
            </a:r>
            <a:r>
              <a:rPr lang="it-IT" spc="-4"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professionali</a:t>
            </a:r>
            <a:endParaRPr lang="it-IT" dirty="0"/>
          </a:p>
        </p:txBody>
      </p:sp>
    </p:spTree>
    <p:extLst>
      <p:ext uri="{BB962C8B-B14F-4D97-AF65-F5344CB8AC3E}">
        <p14:creationId xmlns:p14="http://schemas.microsoft.com/office/powerpoint/2010/main" val="25416545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Competenze complementari e manageriali </a:t>
            </a:r>
          </a:p>
        </p:txBody>
      </p:sp>
      <p:sp>
        <p:nvSpPr>
          <p:cNvPr id="3" name="Segnaposto contenuto 2"/>
          <p:cNvSpPr>
            <a:spLocks noGrp="1"/>
          </p:cNvSpPr>
          <p:nvPr>
            <p:ph idx="1"/>
          </p:nvPr>
        </p:nvSpPr>
        <p:spPr>
          <a:xfrm>
            <a:off x="492918" y="2537460"/>
            <a:ext cx="8065294" cy="2824639"/>
          </a:xfrm>
        </p:spPr>
        <p:txBody>
          <a:bodyPr/>
          <a:lstStyle/>
          <a:p>
            <a:r>
              <a:rPr lang="it-IT" dirty="0"/>
              <a:t>3 - </a:t>
            </a:r>
            <a:r>
              <a:rPr lang="it-IT" b="1" i="1" dirty="0">
                <a:latin typeface="Calibri" panose="020F0502020204030204" pitchFamily="34" charset="0"/>
              </a:rPr>
              <a:t>C</a:t>
            </a:r>
            <a:r>
              <a:rPr lang="it-IT" b="1" i="1" dirty="0">
                <a:latin typeface="Calibri" panose="020F0502020204030204" pitchFamily="34" charset="0"/>
                <a:ea typeface="Calibri" panose="020F0502020204030204" pitchFamily="34" charset="0"/>
                <a:cs typeface="Calibri" panose="020F0502020204030204" pitchFamily="34" charset="0"/>
              </a:rPr>
              <a:t>ompetenze digitali complementari </a:t>
            </a:r>
            <a:r>
              <a:rPr lang="it-IT" dirty="0">
                <a:latin typeface="Calibri" panose="020F0502020204030204" pitchFamily="34" charset="0"/>
                <a:ea typeface="Calibri" panose="020F0502020204030204" pitchFamily="34" charset="0"/>
                <a:cs typeface="Calibri" panose="020F0502020204030204" pitchFamily="34" charset="0"/>
              </a:rPr>
              <a:t>in quanto presupposto essenziale per attuare</a:t>
            </a:r>
            <a:r>
              <a:rPr lang="it-IT" spc="-195"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con padronanza e dimestichezza i cambiamenti apportati dalle tecnologie digitali nei processi</a:t>
            </a:r>
            <a:r>
              <a:rPr lang="it-IT" spc="4"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istituzionali di una pubblica amministrazione (si pensi ad esempio ai cambiamenti introdotti nelle</a:t>
            </a:r>
            <a:r>
              <a:rPr lang="it-IT" spc="4"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procedure di pagamento dal sistema </a:t>
            </a:r>
            <a:r>
              <a:rPr lang="it-IT" dirty="0" err="1">
                <a:latin typeface="Calibri" panose="020F0502020204030204" pitchFamily="34" charset="0"/>
                <a:ea typeface="Calibri" panose="020F0502020204030204" pitchFamily="34" charset="0"/>
                <a:cs typeface="Calibri" panose="020F0502020204030204" pitchFamily="34" charset="0"/>
              </a:rPr>
              <a:t>pagoPA</a:t>
            </a:r>
            <a:r>
              <a:rPr lang="it-IT" dirty="0">
                <a:latin typeface="Calibri" panose="020F0502020204030204" pitchFamily="34" charset="0"/>
                <a:ea typeface="Calibri" panose="020F0502020204030204" pitchFamily="34" charset="0"/>
                <a:cs typeface="Calibri" panose="020F0502020204030204" pitchFamily="34" charset="0"/>
              </a:rPr>
              <a:t>, oppure alla regolazione del sistema di gestione</a:t>
            </a:r>
            <a:r>
              <a:rPr lang="it-IT" spc="4"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documentale)</a:t>
            </a:r>
          </a:p>
          <a:p>
            <a:endParaRPr lang="it-IT" dirty="0">
              <a:latin typeface="Calibri" panose="020F0502020204030204" pitchFamily="34" charset="0"/>
            </a:endParaRPr>
          </a:p>
          <a:p>
            <a:r>
              <a:rPr lang="it-IT" dirty="0">
                <a:latin typeface="Calibri" panose="020F0502020204030204" pitchFamily="34" charset="0"/>
              </a:rPr>
              <a:t>4 - </a:t>
            </a:r>
            <a:r>
              <a:rPr lang="it-IT" b="1" dirty="0">
                <a:latin typeface="Calibri" panose="020F0502020204030204" pitchFamily="34" charset="0"/>
                <a:ea typeface="Calibri" panose="020F0502020204030204" pitchFamily="34" charset="0"/>
                <a:cs typeface="Calibri" panose="020F0502020204030204" pitchFamily="34" charset="0"/>
              </a:rPr>
              <a:t>Competenze digitali</a:t>
            </a:r>
            <a:r>
              <a:rPr lang="it-IT" b="1" spc="-195" dirty="0">
                <a:latin typeface="Calibri" panose="020F0502020204030204" pitchFamily="34" charset="0"/>
                <a:ea typeface="Calibri" panose="020F0502020204030204" pitchFamily="34" charset="0"/>
                <a:cs typeface="Calibri" panose="020F0502020204030204" pitchFamily="34" charset="0"/>
              </a:rPr>
              <a:t> </a:t>
            </a:r>
            <a:r>
              <a:rPr lang="it-IT" b="1" dirty="0">
                <a:latin typeface="Calibri" panose="020F0502020204030204" pitchFamily="34" charset="0"/>
                <a:ea typeface="Calibri" panose="020F0502020204030204" pitchFamily="34" charset="0"/>
                <a:cs typeface="Calibri" panose="020F0502020204030204" pitchFamily="34" charset="0"/>
              </a:rPr>
              <a:t>manageriali o di e-leadership</a:t>
            </a:r>
            <a:r>
              <a:rPr lang="it-IT" dirty="0">
                <a:latin typeface="Calibri" panose="020F0502020204030204" pitchFamily="34" charset="0"/>
                <a:ea typeface="Calibri" panose="020F0502020204030204" pitchFamily="34" charset="0"/>
                <a:cs typeface="Calibri" panose="020F0502020204030204" pitchFamily="34" charset="0"/>
              </a:rPr>
              <a:t>, affinché possano promuovere e guidare il cambiamento nella</a:t>
            </a:r>
            <a:r>
              <a:rPr lang="it-IT" spc="4"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gestione</a:t>
            </a:r>
            <a:r>
              <a:rPr lang="it-IT" spc="-4"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del</a:t>
            </a:r>
            <a:r>
              <a:rPr lang="it-IT" spc="4"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servizio</a:t>
            </a:r>
            <a:r>
              <a:rPr lang="it-IT" spc="-4"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pubblico.</a:t>
            </a:r>
            <a:endParaRPr lang="it-IT" dirty="0"/>
          </a:p>
        </p:txBody>
      </p:sp>
    </p:spTree>
    <p:extLst>
      <p:ext uri="{BB962C8B-B14F-4D97-AF65-F5344CB8AC3E}">
        <p14:creationId xmlns:p14="http://schemas.microsoft.com/office/powerpoint/2010/main" val="42680101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BD25E7C-3BF8-41EE-8DB3-06A4A8FD1535}"/>
              </a:ext>
            </a:extLst>
          </p:cNvPr>
          <p:cNvSpPr>
            <a:spLocks noGrp="1"/>
          </p:cNvSpPr>
          <p:nvPr>
            <p:ph type="title"/>
          </p:nvPr>
        </p:nvSpPr>
        <p:spPr/>
        <p:txBody>
          <a:bodyPr/>
          <a:lstStyle/>
          <a:p>
            <a:r>
              <a:rPr lang="it-IT" dirty="0"/>
              <a:t>e-leadership – soft skills</a:t>
            </a:r>
          </a:p>
        </p:txBody>
      </p:sp>
      <p:sp>
        <p:nvSpPr>
          <p:cNvPr id="3" name="Segnaposto contenuto 2">
            <a:extLst>
              <a:ext uri="{FF2B5EF4-FFF2-40B4-BE49-F238E27FC236}">
                <a16:creationId xmlns:a16="http://schemas.microsoft.com/office/drawing/2014/main" id="{386D9576-6D88-494E-9B33-79C6540163B2}"/>
              </a:ext>
            </a:extLst>
          </p:cNvPr>
          <p:cNvSpPr>
            <a:spLocks noGrp="1"/>
          </p:cNvSpPr>
          <p:nvPr>
            <p:ph idx="1"/>
          </p:nvPr>
        </p:nvSpPr>
        <p:spPr/>
        <p:txBody>
          <a:bodyPr>
            <a:noAutofit/>
          </a:bodyPr>
          <a:lstStyle/>
          <a:p>
            <a:r>
              <a:rPr lang="it-IT" sz="1350" b="1" dirty="0"/>
              <a:t>Le soft skills </a:t>
            </a:r>
            <a:r>
              <a:rPr lang="it-IT" sz="1350" dirty="0"/>
              <a:t>per il raggiungimento di tali obiettivi devono quindi necessariamente comprendere:</a:t>
            </a:r>
          </a:p>
          <a:p>
            <a:r>
              <a:rPr lang="it-IT" sz="1350" b="1" dirty="0"/>
              <a:t>• Intelligenza Emotiva. </a:t>
            </a:r>
            <a:r>
              <a:rPr lang="it-IT" sz="1350" dirty="0"/>
              <a:t>Il “carisma” e la capacità di stimolare negli altri il bisogno di cambiamento e</a:t>
            </a:r>
          </a:p>
          <a:p>
            <a:r>
              <a:rPr lang="it-IT" sz="1350" dirty="0"/>
              <a:t>innovazione, impattando apparati e uffici spesso legati a procedure e ruoli ormai obsoleti</a:t>
            </a:r>
          </a:p>
          <a:p>
            <a:r>
              <a:rPr lang="it-IT" sz="1350" b="1" dirty="0"/>
              <a:t>• </a:t>
            </a:r>
            <a:r>
              <a:rPr lang="it-IT" sz="1350" b="1" dirty="0" err="1"/>
              <a:t>Problem</a:t>
            </a:r>
            <a:r>
              <a:rPr lang="it-IT" sz="1350" b="1" dirty="0"/>
              <a:t> solving. </a:t>
            </a:r>
            <a:r>
              <a:rPr lang="it-IT" sz="1350" dirty="0"/>
              <a:t>La capacità, nel rispetto della normativa, di individuare soluzioni rapide efficaci a</a:t>
            </a:r>
          </a:p>
          <a:p>
            <a:r>
              <a:rPr lang="it-IT" sz="1350" dirty="0"/>
              <a:t>problematiche e colli di bottiglia amministrativi</a:t>
            </a:r>
          </a:p>
          <a:p>
            <a:r>
              <a:rPr lang="it-IT" sz="1350" b="1" dirty="0"/>
              <a:t>• Flessibilità. </a:t>
            </a:r>
            <a:r>
              <a:rPr lang="it-IT" sz="1350" dirty="0"/>
              <a:t>Capacità di applicare le diverse best </a:t>
            </a:r>
            <a:r>
              <a:rPr lang="it-IT" sz="1350" dirty="0" err="1"/>
              <a:t>practice</a:t>
            </a:r>
            <a:r>
              <a:rPr lang="it-IT" sz="1350" dirty="0"/>
              <a:t> a contesti territoriali, sociali e lavorativi differenti</a:t>
            </a:r>
          </a:p>
          <a:p>
            <a:r>
              <a:rPr lang="it-IT" sz="1350" b="1" dirty="0"/>
              <a:t>• Vision. </a:t>
            </a:r>
            <a:r>
              <a:rPr lang="it-IT" sz="1350" dirty="0"/>
              <a:t>Visione prospettica di lungo termine capace di orientare percorsi di innovazione a efficientamento</a:t>
            </a:r>
          </a:p>
          <a:p>
            <a:r>
              <a:rPr lang="it-IT" sz="1350" dirty="0"/>
              <a:t>della P.A.</a:t>
            </a:r>
          </a:p>
          <a:p>
            <a:r>
              <a:rPr lang="it-IT" sz="1350" b="1" dirty="0"/>
              <a:t>• Capacità di “ibridazione”. </a:t>
            </a:r>
            <a:r>
              <a:rPr lang="it-IT" sz="1350" dirty="0"/>
              <a:t>La capacità di saper combinare, leggere e gestire le esigenze della gestione</a:t>
            </a:r>
          </a:p>
          <a:p>
            <a:r>
              <a:rPr lang="it-IT" sz="1350" dirty="0"/>
              <a:t>normativa e degli adempimenti della PA, coniugandoli con le necessità del mondo imprenditoriale,</a:t>
            </a:r>
          </a:p>
          <a:p>
            <a:r>
              <a:rPr lang="it-IT" sz="1350" dirty="0"/>
              <a:t>comprendendone il linguaggio e le esigenze gestionali.</a:t>
            </a:r>
          </a:p>
        </p:txBody>
      </p:sp>
    </p:spTree>
    <p:extLst>
      <p:ext uri="{BB962C8B-B14F-4D97-AF65-F5344CB8AC3E}">
        <p14:creationId xmlns:p14="http://schemas.microsoft.com/office/powerpoint/2010/main" val="5355403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6CDCA2-8CB7-4FCC-90EF-0EF6E2061019}"/>
              </a:ext>
            </a:extLst>
          </p:cNvPr>
          <p:cNvSpPr>
            <a:spLocks noGrp="1"/>
          </p:cNvSpPr>
          <p:nvPr>
            <p:ph type="title"/>
          </p:nvPr>
        </p:nvSpPr>
        <p:spPr/>
        <p:txBody>
          <a:bodyPr/>
          <a:lstStyle/>
          <a:p>
            <a:r>
              <a:rPr lang="it-IT" dirty="0"/>
              <a:t>E-</a:t>
            </a:r>
            <a:r>
              <a:rPr lang="it-IT" dirty="0" err="1"/>
              <a:t>leadearship</a:t>
            </a:r>
            <a:r>
              <a:rPr lang="it-IT" dirty="0"/>
              <a:t> – hard skills</a:t>
            </a:r>
          </a:p>
        </p:txBody>
      </p:sp>
      <p:sp>
        <p:nvSpPr>
          <p:cNvPr id="3" name="Segnaposto contenuto 2">
            <a:extLst>
              <a:ext uri="{FF2B5EF4-FFF2-40B4-BE49-F238E27FC236}">
                <a16:creationId xmlns:a16="http://schemas.microsoft.com/office/drawing/2014/main" id="{B23917A5-D70B-4BFE-8C47-211394AA3397}"/>
              </a:ext>
            </a:extLst>
          </p:cNvPr>
          <p:cNvSpPr>
            <a:spLocks noGrp="1"/>
          </p:cNvSpPr>
          <p:nvPr>
            <p:ph idx="1"/>
          </p:nvPr>
        </p:nvSpPr>
        <p:spPr/>
        <p:txBody>
          <a:bodyPr>
            <a:normAutofit fontScale="70000" lnSpcReduction="20000"/>
          </a:bodyPr>
          <a:lstStyle/>
          <a:p>
            <a:pPr algn="just"/>
            <a:r>
              <a:rPr lang="it-IT" sz="2850" dirty="0"/>
              <a:t>Le hard skills per l’esercizio dei compiti e delle funzioni di trasformazione digitale:</a:t>
            </a:r>
          </a:p>
          <a:p>
            <a:pPr algn="just"/>
            <a:r>
              <a:rPr lang="it-IT" dirty="0"/>
              <a:t>• </a:t>
            </a:r>
            <a:r>
              <a:rPr lang="it-IT" b="1" dirty="0"/>
              <a:t>Conoscenza di elementi di IT user-</a:t>
            </a:r>
            <a:r>
              <a:rPr lang="it-IT" b="1" dirty="0" err="1"/>
              <a:t>oriented</a:t>
            </a:r>
            <a:r>
              <a:rPr lang="it-IT" dirty="0"/>
              <a:t> (strumenti web di comunicazione, ricerca, gestione dati e informazioni), utili nella costruzione di relazioni con cittadino e impresa basate su principi di efficienza, trasparenza, accuratezza dell’informazione.</a:t>
            </a:r>
          </a:p>
          <a:p>
            <a:pPr algn="just"/>
            <a:r>
              <a:rPr lang="it-IT" dirty="0"/>
              <a:t>• </a:t>
            </a:r>
            <a:r>
              <a:rPr lang="it-IT" b="1" dirty="0"/>
              <a:t>Basi di Digital </a:t>
            </a:r>
            <a:r>
              <a:rPr lang="it-IT" b="1" dirty="0" err="1"/>
              <a:t>Transaction</a:t>
            </a:r>
            <a:r>
              <a:rPr lang="it-IT" b="1" dirty="0"/>
              <a:t> </a:t>
            </a:r>
            <a:r>
              <a:rPr lang="it-IT" dirty="0"/>
              <a:t>(strumenti di compravendita di servizi online, strumenti di pagamento online, strumenti di online </a:t>
            </a:r>
            <a:r>
              <a:rPr lang="it-IT" dirty="0" err="1"/>
              <a:t>finance</a:t>
            </a:r>
            <a:r>
              <a:rPr lang="it-IT" dirty="0"/>
              <a:t>), utili nella promozione di strumenti innovativi di transazione che facilitino processi “passivi” per l’impresa e i cittadini ma “attivi” per la P.A., nonché utili nella diffusione di strumenti di monitoraggio e prevenzione che diffondano concetti come la certezza della pena amministrativa e la capillarità dei controlli.</a:t>
            </a:r>
          </a:p>
          <a:p>
            <a:pPr algn="just"/>
            <a:r>
              <a:rPr lang="it-IT" b="1" dirty="0"/>
              <a:t>• Nozioni di online </a:t>
            </a:r>
            <a:r>
              <a:rPr lang="it-IT" b="1" dirty="0" err="1"/>
              <a:t>collaboration</a:t>
            </a:r>
            <a:r>
              <a:rPr lang="it-IT" b="1" dirty="0"/>
              <a:t> </a:t>
            </a:r>
            <a:r>
              <a:rPr lang="it-IT" dirty="0"/>
              <a:t>(strumenti collaborativi online, team management, supporto remoto), utili nella riduzione delle distanze fisiche e psicologiche tra impresa e P.A.</a:t>
            </a:r>
          </a:p>
          <a:p>
            <a:pPr algn="just"/>
            <a:r>
              <a:rPr lang="it-IT" dirty="0"/>
              <a:t>• </a:t>
            </a:r>
            <a:r>
              <a:rPr lang="it-IT" b="1" dirty="0"/>
              <a:t>Concetti sull’interoperabilità dei dati </a:t>
            </a:r>
            <a:r>
              <a:rPr lang="it-IT" dirty="0"/>
              <a:t>(Da dove vengono i dati? A cosa possono servire? Come renderli aperti e interoperabili?), utili alla diffusione e promozione di buone pratiche per l’innovazione e la crescita dei servizi e della competitività dei territori nonché alla autonomia dei soggetti nell’acquisizione dell’informazione (acquisire informazioni autonomamente, rielaborarle autonomamente, distribuirle nella società sotto forma di servizi a libero mercato).</a:t>
            </a:r>
          </a:p>
          <a:p>
            <a:pPr algn="just"/>
            <a:r>
              <a:rPr lang="it-IT" dirty="0"/>
              <a:t>• </a:t>
            </a:r>
            <a:r>
              <a:rPr lang="it-IT" b="1" dirty="0"/>
              <a:t>Conoscenza della normativa italiana e europea in materia di diritto dell’informatica</a:t>
            </a:r>
            <a:r>
              <a:rPr lang="it-IT" dirty="0"/>
              <a:t>, attesa la complessità delle fonti che regolano ogni settore relativo ai servizi digitali offerti al territorio, alla identificazione elettronica e alle transazioni elettroniche, e alla gestione dell’attività delle pubbliche amministrazioni nella attuazione del principio del «digital first».</a:t>
            </a:r>
          </a:p>
        </p:txBody>
      </p:sp>
    </p:spTree>
    <p:extLst>
      <p:ext uri="{BB962C8B-B14F-4D97-AF65-F5344CB8AC3E}">
        <p14:creationId xmlns:p14="http://schemas.microsoft.com/office/powerpoint/2010/main" val="7997069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B80322-10EE-4A4A-89AB-0E6BA092AB1F}"/>
              </a:ext>
            </a:extLst>
          </p:cNvPr>
          <p:cNvSpPr>
            <a:spLocks noGrp="1"/>
          </p:cNvSpPr>
          <p:nvPr>
            <p:ph type="title"/>
          </p:nvPr>
        </p:nvSpPr>
        <p:spPr/>
        <p:txBody>
          <a:bodyPr/>
          <a:lstStyle/>
          <a:p>
            <a:r>
              <a:rPr lang="it-IT" dirty="0"/>
              <a:t>Pianificare il processo di transizione digitale</a:t>
            </a:r>
          </a:p>
        </p:txBody>
      </p:sp>
      <p:sp>
        <p:nvSpPr>
          <p:cNvPr id="3" name="Segnaposto contenuto 2">
            <a:extLst>
              <a:ext uri="{FF2B5EF4-FFF2-40B4-BE49-F238E27FC236}">
                <a16:creationId xmlns:a16="http://schemas.microsoft.com/office/drawing/2014/main" id="{F4E007FD-F20C-4CE7-A62F-6F880FB2FD78}"/>
              </a:ext>
            </a:extLst>
          </p:cNvPr>
          <p:cNvSpPr>
            <a:spLocks noGrp="1"/>
          </p:cNvSpPr>
          <p:nvPr>
            <p:ph idx="1"/>
          </p:nvPr>
        </p:nvSpPr>
        <p:spPr/>
        <p:txBody>
          <a:bodyPr>
            <a:normAutofit/>
          </a:bodyPr>
          <a:lstStyle/>
          <a:p>
            <a:r>
              <a:rPr lang="it-IT" sz="2700" dirty="0"/>
              <a:t>- Indirizzi generali per la transizione e la trasformazione digitali</a:t>
            </a:r>
          </a:p>
          <a:p>
            <a:endParaRPr lang="it-IT" sz="2700" dirty="0"/>
          </a:p>
          <a:p>
            <a:r>
              <a:rPr lang="it-IT" sz="2700" dirty="0"/>
              <a:t>- Costituzione del gruppo «</a:t>
            </a:r>
            <a:r>
              <a:rPr lang="it-IT" sz="2700" dirty="0" err="1"/>
              <a:t>DigInnova</a:t>
            </a:r>
            <a:r>
              <a:rPr lang="it-IT" sz="2700" dirty="0"/>
              <a:t>» – team digitale</a:t>
            </a:r>
          </a:p>
          <a:p>
            <a:endParaRPr lang="it-IT" sz="2700" dirty="0"/>
          </a:p>
          <a:p>
            <a:r>
              <a:rPr lang="it-IT" sz="2700" dirty="0"/>
              <a:t>- Programma triennale di transizione digitale</a:t>
            </a:r>
          </a:p>
        </p:txBody>
      </p:sp>
    </p:spTree>
    <p:extLst>
      <p:ext uri="{BB962C8B-B14F-4D97-AF65-F5344CB8AC3E}">
        <p14:creationId xmlns:p14="http://schemas.microsoft.com/office/powerpoint/2010/main" val="31081626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274BB5-9DD9-4180-BF97-9DA91BD059E1}"/>
              </a:ext>
            </a:extLst>
          </p:cNvPr>
          <p:cNvSpPr>
            <a:spLocks noGrp="1"/>
          </p:cNvSpPr>
          <p:nvPr>
            <p:ph type="title"/>
          </p:nvPr>
        </p:nvSpPr>
        <p:spPr/>
        <p:txBody>
          <a:bodyPr/>
          <a:lstStyle/>
          <a:p>
            <a:r>
              <a:rPr lang="it-IT" dirty="0"/>
              <a:t>Mappatura dei processi - Modalità operativa</a:t>
            </a:r>
          </a:p>
        </p:txBody>
      </p:sp>
      <p:sp>
        <p:nvSpPr>
          <p:cNvPr id="3" name="Segnaposto contenuto 2">
            <a:extLst>
              <a:ext uri="{FF2B5EF4-FFF2-40B4-BE49-F238E27FC236}">
                <a16:creationId xmlns:a16="http://schemas.microsoft.com/office/drawing/2014/main" id="{AFA8861E-52FC-4587-9B90-543E27EB9537}"/>
              </a:ext>
            </a:extLst>
          </p:cNvPr>
          <p:cNvSpPr>
            <a:spLocks noGrp="1"/>
          </p:cNvSpPr>
          <p:nvPr>
            <p:ph idx="1"/>
          </p:nvPr>
        </p:nvSpPr>
        <p:spPr/>
        <p:txBody>
          <a:bodyPr/>
          <a:lstStyle/>
          <a:p>
            <a:r>
              <a:rPr lang="it-IT" sz="2800" b="1" dirty="0"/>
              <a:t>Mappatura dei processi partendo dal </a:t>
            </a:r>
            <a:r>
              <a:rPr lang="it-IT" sz="2800" b="1" dirty="0" err="1"/>
              <a:t>Titolario</a:t>
            </a:r>
            <a:r>
              <a:rPr lang="it-IT" sz="2800" b="1" dirty="0"/>
              <a:t> di classificazione dell’ANCI</a:t>
            </a:r>
          </a:p>
          <a:p>
            <a:endParaRPr lang="it-IT" dirty="0"/>
          </a:p>
          <a:p>
            <a:r>
              <a:rPr lang="it-IT" sz="2400" dirty="0"/>
              <a:t>- Associare a ciascuna categoria e classe del </a:t>
            </a:r>
            <a:r>
              <a:rPr lang="it-IT" sz="2400" dirty="0" err="1"/>
              <a:t>titolario</a:t>
            </a:r>
            <a:r>
              <a:rPr lang="it-IT" sz="2400" dirty="0"/>
              <a:t> i processi operativi</a:t>
            </a:r>
          </a:p>
          <a:p>
            <a:r>
              <a:rPr lang="it-IT" sz="2400" dirty="0"/>
              <a:t>- Per ciascun processo, associare i portali e le piattaforme abilitanti nazionali</a:t>
            </a:r>
          </a:p>
          <a:p>
            <a:r>
              <a:rPr lang="it-IT" sz="2400" dirty="0"/>
              <a:t>- Con riferimento a ciascun portale o piattaforma indicare il relativo referente</a:t>
            </a:r>
          </a:p>
          <a:p>
            <a:endParaRPr lang="it-IT" dirty="0"/>
          </a:p>
        </p:txBody>
      </p:sp>
    </p:spTree>
    <p:extLst>
      <p:ext uri="{BB962C8B-B14F-4D97-AF65-F5344CB8AC3E}">
        <p14:creationId xmlns:p14="http://schemas.microsoft.com/office/powerpoint/2010/main" val="939729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4A2675-F142-4196-B5E5-197813B5B173}"/>
              </a:ext>
            </a:extLst>
          </p:cNvPr>
          <p:cNvSpPr>
            <a:spLocks noGrp="1"/>
          </p:cNvSpPr>
          <p:nvPr>
            <p:ph type="title"/>
          </p:nvPr>
        </p:nvSpPr>
        <p:spPr/>
        <p:txBody>
          <a:bodyPr/>
          <a:lstStyle/>
          <a:p>
            <a:r>
              <a:rPr lang="it-IT" dirty="0"/>
              <a:t>Trasformazione digitale</a:t>
            </a:r>
          </a:p>
        </p:txBody>
      </p:sp>
      <p:sp>
        <p:nvSpPr>
          <p:cNvPr id="3" name="Segnaposto testo 2">
            <a:extLst>
              <a:ext uri="{FF2B5EF4-FFF2-40B4-BE49-F238E27FC236}">
                <a16:creationId xmlns:a16="http://schemas.microsoft.com/office/drawing/2014/main" id="{2C634BF2-6E25-4AED-8268-70F9046D9F68}"/>
              </a:ext>
            </a:extLst>
          </p:cNvPr>
          <p:cNvSpPr>
            <a:spLocks noGrp="1"/>
          </p:cNvSpPr>
          <p:nvPr>
            <p:ph type="body" idx="1"/>
          </p:nvPr>
        </p:nvSpPr>
        <p:spPr/>
        <p:txBody>
          <a:bodyPr>
            <a:normAutofit fontScale="92500" lnSpcReduction="10000"/>
          </a:bodyPr>
          <a:lstStyle/>
          <a:p>
            <a:pPr marL="114300" indent="0">
              <a:buNone/>
            </a:pPr>
            <a:r>
              <a:rPr lang="it-IT" dirty="0"/>
              <a:t>Trasformazione digitale - vista come “riforma” dell’azione amministrativa </a:t>
            </a:r>
          </a:p>
          <a:p>
            <a:pPr marL="114300" indent="0">
              <a:buNone/>
            </a:pPr>
            <a:endParaRPr lang="it-IT" dirty="0"/>
          </a:p>
          <a:p>
            <a:pPr marL="114300" indent="0">
              <a:buNone/>
            </a:pPr>
            <a:r>
              <a:rPr lang="it-IT" dirty="0"/>
              <a:t>Nuovo tipo di “capacità istituzionale” che ogni ente pubblico deve strutturare nel proprio</a:t>
            </a:r>
          </a:p>
          <a:p>
            <a:pPr marL="114300" indent="0">
              <a:buNone/>
            </a:pPr>
            <a:r>
              <a:rPr lang="it-IT" dirty="0"/>
              <a:t>funzionamento interno “riorganizzazione strutturale e gestionale” ex art.15 CAD) ed esterno (facendo sistema con gli altri enti pubblici e anche con le imprese, i professionisti, le università/centri di ricerca, il terzo settore, ecc.)</a:t>
            </a:r>
          </a:p>
        </p:txBody>
      </p:sp>
      <p:sp>
        <p:nvSpPr>
          <p:cNvPr id="4" name="Segnaposto piè di pagina 3">
            <a:extLst>
              <a:ext uri="{FF2B5EF4-FFF2-40B4-BE49-F238E27FC236}">
                <a16:creationId xmlns:a16="http://schemas.microsoft.com/office/drawing/2014/main" id="{9E45F0BC-8A10-43E6-9EB4-4022F930826A}"/>
              </a:ext>
            </a:extLst>
          </p:cNvPr>
          <p:cNvSpPr>
            <a:spLocks noGrp="1"/>
          </p:cNvSpPr>
          <p:nvPr>
            <p:ph type="ftr" idx="11"/>
          </p:nvPr>
        </p:nvSpPr>
        <p:spPr/>
        <p:txBody>
          <a:bodyPr/>
          <a:lstStyle/>
          <a:p>
            <a:r>
              <a:rPr lang="it-IT"/>
              <a:t>Fabio Trojani - amministrazione digitale</a:t>
            </a:r>
          </a:p>
        </p:txBody>
      </p:sp>
      <p:sp>
        <p:nvSpPr>
          <p:cNvPr id="5" name="Segnaposto numero diapositiva 4">
            <a:extLst>
              <a:ext uri="{FF2B5EF4-FFF2-40B4-BE49-F238E27FC236}">
                <a16:creationId xmlns:a16="http://schemas.microsoft.com/office/drawing/2014/main" id="{198C72B2-4967-40E4-AB37-3E3B8E2353C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4</a:t>
            </a:fld>
            <a:endParaRPr lang="it-IT"/>
          </a:p>
        </p:txBody>
      </p:sp>
    </p:spTree>
    <p:extLst>
      <p:ext uri="{BB962C8B-B14F-4D97-AF65-F5344CB8AC3E}">
        <p14:creationId xmlns:p14="http://schemas.microsoft.com/office/powerpoint/2010/main" val="388514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F3E5C2-C56E-46CD-99DF-97A429C1CDE4}"/>
              </a:ext>
            </a:extLst>
          </p:cNvPr>
          <p:cNvSpPr>
            <a:spLocks noGrp="1"/>
          </p:cNvSpPr>
          <p:nvPr>
            <p:ph type="title"/>
          </p:nvPr>
        </p:nvSpPr>
        <p:spPr/>
        <p:txBody>
          <a:bodyPr>
            <a:normAutofit fontScale="90000"/>
          </a:bodyPr>
          <a:lstStyle/>
          <a:p>
            <a:r>
              <a:rPr lang="it-IT" dirty="0"/>
              <a:t>Strategia della trasformazione digitale</a:t>
            </a:r>
          </a:p>
        </p:txBody>
      </p:sp>
      <p:sp>
        <p:nvSpPr>
          <p:cNvPr id="3" name="Segnaposto testo 2">
            <a:extLst>
              <a:ext uri="{FF2B5EF4-FFF2-40B4-BE49-F238E27FC236}">
                <a16:creationId xmlns:a16="http://schemas.microsoft.com/office/drawing/2014/main" id="{9632478D-91DC-4C98-BE68-22FEBED0D524}"/>
              </a:ext>
            </a:extLst>
          </p:cNvPr>
          <p:cNvSpPr>
            <a:spLocks noGrp="1"/>
          </p:cNvSpPr>
          <p:nvPr>
            <p:ph type="body" idx="1"/>
          </p:nvPr>
        </p:nvSpPr>
        <p:spPr>
          <a:xfrm>
            <a:off x="457200" y="1417638"/>
            <a:ext cx="8229600" cy="4525963"/>
          </a:xfrm>
        </p:spPr>
        <p:txBody>
          <a:bodyPr>
            <a:noAutofit/>
          </a:bodyPr>
          <a:lstStyle/>
          <a:p>
            <a:pPr marL="114300" indent="0" algn="just">
              <a:buNone/>
            </a:pPr>
            <a:r>
              <a:rPr lang="it-IT" sz="1600" dirty="0"/>
              <a:t>- Fornire strumenti alla Pubblica Amministrazione per </a:t>
            </a:r>
            <a:r>
              <a:rPr lang="it-IT" sz="1600" b="1" dirty="0"/>
              <a:t>erogare servizi esclusivamente in</a:t>
            </a:r>
          </a:p>
          <a:p>
            <a:pPr marL="114300" indent="0" algn="just">
              <a:buNone/>
            </a:pPr>
            <a:r>
              <a:rPr lang="it-IT" sz="1600" b="1" dirty="0"/>
              <a:t>modalità digitale</a:t>
            </a:r>
            <a:r>
              <a:rPr lang="it-IT" sz="1600" dirty="0"/>
              <a:t>, rendendo più efficaci e veloci i processi di interazione con cittadini, imprese</a:t>
            </a:r>
          </a:p>
          <a:p>
            <a:pPr marL="114300" indent="0" algn="just">
              <a:buNone/>
            </a:pPr>
            <a:r>
              <a:rPr lang="it-IT" sz="1600" dirty="0"/>
              <a:t>e altre pubbliche amministrazioni. L'interazione implica un reciproco scambio di informazioni</a:t>
            </a:r>
          </a:p>
          <a:p>
            <a:pPr marL="114300" indent="0" algn="just">
              <a:buNone/>
            </a:pPr>
            <a:r>
              <a:rPr lang="it-IT" sz="1600" dirty="0"/>
              <a:t>o azioni tra le parti coinvolte, con l'obiettivo di raggiungere un determinato risultato;</a:t>
            </a:r>
          </a:p>
          <a:p>
            <a:pPr marL="114300" indent="0" algn="just">
              <a:buNone/>
            </a:pPr>
            <a:endParaRPr lang="it-IT" sz="1600" dirty="0"/>
          </a:p>
          <a:p>
            <a:pPr marL="114300" indent="0" algn="just">
              <a:buNone/>
            </a:pPr>
            <a:r>
              <a:rPr lang="it-IT" sz="1600" dirty="0"/>
              <a:t>- Favorire lo </a:t>
            </a:r>
            <a:r>
              <a:rPr lang="it-IT" sz="1600" b="1" dirty="0"/>
              <a:t>sviluppo di una società digitale</a:t>
            </a:r>
            <a:r>
              <a:rPr lang="it-IT" sz="1600" dirty="0"/>
              <a:t>, dove </a:t>
            </a:r>
            <a:r>
              <a:rPr lang="it-IT" sz="1600" b="1" dirty="0"/>
              <a:t>i servizi mettono al centro i cittadini e le</a:t>
            </a:r>
          </a:p>
          <a:p>
            <a:pPr marL="114300" indent="0" algn="just">
              <a:buNone/>
            </a:pPr>
            <a:r>
              <a:rPr lang="it-IT" sz="1600" b="1" dirty="0"/>
              <a:t>imprese</a:t>
            </a:r>
            <a:r>
              <a:rPr lang="it-IT" sz="1600" dirty="0"/>
              <a:t>, attraverso la digitalizzazione della Pubblica Amministrazione che costituisce il</a:t>
            </a:r>
          </a:p>
          <a:p>
            <a:pPr marL="114300" indent="0" algn="just">
              <a:buNone/>
            </a:pPr>
            <a:r>
              <a:rPr lang="it-IT" sz="1600" dirty="0"/>
              <a:t>motore di sviluppo per tutto il Paese;</a:t>
            </a:r>
          </a:p>
          <a:p>
            <a:pPr marL="114300" indent="0" algn="just">
              <a:buNone/>
            </a:pPr>
            <a:endParaRPr lang="it-IT" sz="1600" dirty="0"/>
          </a:p>
          <a:p>
            <a:pPr marL="114300" indent="0" algn="just">
              <a:buNone/>
            </a:pPr>
            <a:r>
              <a:rPr lang="it-IT" sz="1600" dirty="0"/>
              <a:t>- </a:t>
            </a:r>
            <a:r>
              <a:rPr lang="it-IT" sz="1600" b="1" dirty="0"/>
              <a:t>Promuovere lo sviluppo sostenibile, etico ed inclusivo</a:t>
            </a:r>
            <a:r>
              <a:rPr lang="it-IT" sz="1600" dirty="0"/>
              <a:t>, attraverso l’innovazione e la</a:t>
            </a:r>
          </a:p>
          <a:p>
            <a:pPr marL="114300" indent="0" algn="just">
              <a:buNone/>
            </a:pPr>
            <a:r>
              <a:rPr lang="it-IT" sz="1600" dirty="0"/>
              <a:t>digitalizzazione al servizio delle persone, delle comunità e dei territori, nel rispetto della</a:t>
            </a:r>
          </a:p>
          <a:p>
            <a:pPr marL="114300" indent="0" algn="just">
              <a:buNone/>
            </a:pPr>
            <a:r>
              <a:rPr lang="it-IT" sz="1600" dirty="0"/>
              <a:t>sostenibilità ambientale;</a:t>
            </a:r>
          </a:p>
          <a:p>
            <a:pPr marL="114300" indent="0" algn="just">
              <a:buNone/>
            </a:pPr>
            <a:endParaRPr lang="it-IT" sz="1600" dirty="0"/>
          </a:p>
          <a:p>
            <a:pPr marL="114300" indent="0" algn="just">
              <a:buNone/>
            </a:pPr>
            <a:r>
              <a:rPr lang="it-IT" sz="1600" dirty="0"/>
              <a:t>- Contribuire alla diffusione delle nuove tecnologie digitali nel tessuto produttivo italiano,</a:t>
            </a:r>
          </a:p>
          <a:p>
            <a:pPr marL="114300" indent="0" algn="just">
              <a:buNone/>
            </a:pPr>
            <a:r>
              <a:rPr lang="it-IT" sz="1600" dirty="0"/>
              <a:t>incentivando </a:t>
            </a:r>
            <a:r>
              <a:rPr lang="it-IT" sz="1600" b="1" dirty="0"/>
              <a:t>la standardizzazione, l’innovazione e la sperimentazione nell’ambito dei servizi</a:t>
            </a:r>
          </a:p>
          <a:p>
            <a:pPr marL="114300" indent="0" algn="just">
              <a:buNone/>
            </a:pPr>
            <a:r>
              <a:rPr lang="it-IT" sz="1600" b="1" dirty="0"/>
              <a:t>Pubblici.</a:t>
            </a:r>
          </a:p>
        </p:txBody>
      </p:sp>
      <p:sp>
        <p:nvSpPr>
          <p:cNvPr id="4" name="Segnaposto piè di pagina 3">
            <a:extLst>
              <a:ext uri="{FF2B5EF4-FFF2-40B4-BE49-F238E27FC236}">
                <a16:creationId xmlns:a16="http://schemas.microsoft.com/office/drawing/2014/main" id="{EE4C3D8C-0F43-4CFC-BA9A-B18657E0FB9B}"/>
              </a:ext>
            </a:extLst>
          </p:cNvPr>
          <p:cNvSpPr>
            <a:spLocks noGrp="1"/>
          </p:cNvSpPr>
          <p:nvPr>
            <p:ph type="ftr" idx="11"/>
          </p:nvPr>
        </p:nvSpPr>
        <p:spPr/>
        <p:txBody>
          <a:bodyPr/>
          <a:lstStyle/>
          <a:p>
            <a:r>
              <a:rPr lang="it-IT"/>
              <a:t>Fabio Trojani - amministrazione digitale</a:t>
            </a:r>
          </a:p>
        </p:txBody>
      </p:sp>
      <p:sp>
        <p:nvSpPr>
          <p:cNvPr id="5" name="Segnaposto numero diapositiva 4">
            <a:extLst>
              <a:ext uri="{FF2B5EF4-FFF2-40B4-BE49-F238E27FC236}">
                <a16:creationId xmlns:a16="http://schemas.microsoft.com/office/drawing/2014/main" id="{D62D71FB-816D-42B3-96F0-A5E712B7C66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5</a:t>
            </a:fld>
            <a:endParaRPr lang="it-IT"/>
          </a:p>
        </p:txBody>
      </p:sp>
    </p:spTree>
    <p:extLst>
      <p:ext uri="{BB962C8B-B14F-4D97-AF65-F5344CB8AC3E}">
        <p14:creationId xmlns:p14="http://schemas.microsoft.com/office/powerpoint/2010/main" val="2655205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63D3A80-596C-48BD-8D09-F8694FD6815E}"/>
              </a:ext>
            </a:extLst>
          </p:cNvPr>
          <p:cNvSpPr>
            <a:spLocks noGrp="1"/>
          </p:cNvSpPr>
          <p:nvPr>
            <p:ph type="title"/>
          </p:nvPr>
        </p:nvSpPr>
        <p:spPr/>
        <p:txBody>
          <a:bodyPr/>
          <a:lstStyle/>
          <a:p>
            <a:r>
              <a:rPr lang="it-IT" dirty="0"/>
              <a:t>Segue – Principio dell’once-</a:t>
            </a:r>
            <a:r>
              <a:rPr lang="it-IT" dirty="0" err="1"/>
              <a:t>only</a:t>
            </a:r>
            <a:endParaRPr lang="it-IT" dirty="0"/>
          </a:p>
        </p:txBody>
      </p:sp>
      <p:sp>
        <p:nvSpPr>
          <p:cNvPr id="3" name="Segnaposto testo 2">
            <a:extLst>
              <a:ext uri="{FF2B5EF4-FFF2-40B4-BE49-F238E27FC236}">
                <a16:creationId xmlns:a16="http://schemas.microsoft.com/office/drawing/2014/main" id="{A111DF80-B2DF-44A2-96F2-461F21779226}"/>
              </a:ext>
            </a:extLst>
          </p:cNvPr>
          <p:cNvSpPr>
            <a:spLocks noGrp="1"/>
          </p:cNvSpPr>
          <p:nvPr>
            <p:ph type="body" idx="1"/>
          </p:nvPr>
        </p:nvSpPr>
        <p:spPr/>
        <p:txBody>
          <a:bodyPr/>
          <a:lstStyle/>
          <a:p>
            <a:pPr marL="114300" indent="0">
              <a:buNone/>
            </a:pPr>
            <a:r>
              <a:rPr lang="it-IT" dirty="0"/>
              <a:t>L’introduzione delle tecnologie non porta a cambiamenti se non si ripensa l’organizzazione dei procedimenti e l’attività amministrativa, con una revisione dei processi delle amministrazioni secondo il principio «once </a:t>
            </a:r>
            <a:r>
              <a:rPr lang="it-IT" dirty="0" err="1"/>
              <a:t>only</a:t>
            </a:r>
            <a:r>
              <a:rPr lang="it-IT" dirty="0"/>
              <a:t>»</a:t>
            </a:r>
          </a:p>
        </p:txBody>
      </p:sp>
      <p:sp>
        <p:nvSpPr>
          <p:cNvPr id="4" name="Segnaposto piè di pagina 3">
            <a:extLst>
              <a:ext uri="{FF2B5EF4-FFF2-40B4-BE49-F238E27FC236}">
                <a16:creationId xmlns:a16="http://schemas.microsoft.com/office/drawing/2014/main" id="{14A7A048-CC80-4619-BE1D-1C6E2A2FE918}"/>
              </a:ext>
            </a:extLst>
          </p:cNvPr>
          <p:cNvSpPr>
            <a:spLocks noGrp="1"/>
          </p:cNvSpPr>
          <p:nvPr>
            <p:ph type="ftr" idx="11"/>
          </p:nvPr>
        </p:nvSpPr>
        <p:spPr/>
        <p:txBody>
          <a:bodyPr/>
          <a:lstStyle/>
          <a:p>
            <a:r>
              <a:rPr lang="it-IT"/>
              <a:t>Fabio Trojani - amministrazione digitale</a:t>
            </a:r>
          </a:p>
        </p:txBody>
      </p:sp>
      <p:sp>
        <p:nvSpPr>
          <p:cNvPr id="5" name="Segnaposto numero diapositiva 4">
            <a:extLst>
              <a:ext uri="{FF2B5EF4-FFF2-40B4-BE49-F238E27FC236}">
                <a16:creationId xmlns:a16="http://schemas.microsoft.com/office/drawing/2014/main" id="{FC3FDE89-29F7-40E4-B634-1ABABE5CD65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6</a:t>
            </a:fld>
            <a:endParaRPr lang="it-IT"/>
          </a:p>
        </p:txBody>
      </p:sp>
    </p:spTree>
    <p:extLst>
      <p:ext uri="{BB962C8B-B14F-4D97-AF65-F5344CB8AC3E}">
        <p14:creationId xmlns:p14="http://schemas.microsoft.com/office/powerpoint/2010/main" val="1338892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6113DA1-F0C7-46AF-AA56-2BD30B873FBB}"/>
              </a:ext>
            </a:extLst>
          </p:cNvPr>
          <p:cNvSpPr>
            <a:spLocks noGrp="1"/>
          </p:cNvSpPr>
          <p:nvPr>
            <p:ph type="title"/>
          </p:nvPr>
        </p:nvSpPr>
        <p:spPr/>
        <p:txBody>
          <a:bodyPr/>
          <a:lstStyle/>
          <a:p>
            <a:r>
              <a:rPr lang="it-IT" dirty="0"/>
              <a:t>Trasformazione e collaborazione</a:t>
            </a:r>
          </a:p>
        </p:txBody>
      </p:sp>
      <p:sp>
        <p:nvSpPr>
          <p:cNvPr id="3" name="Segnaposto testo 2">
            <a:extLst>
              <a:ext uri="{FF2B5EF4-FFF2-40B4-BE49-F238E27FC236}">
                <a16:creationId xmlns:a16="http://schemas.microsoft.com/office/drawing/2014/main" id="{441C4124-62F6-41F3-AAF2-069F9B0DAD03}"/>
              </a:ext>
            </a:extLst>
          </p:cNvPr>
          <p:cNvSpPr>
            <a:spLocks noGrp="1"/>
          </p:cNvSpPr>
          <p:nvPr>
            <p:ph type="body" idx="1"/>
          </p:nvPr>
        </p:nvSpPr>
        <p:spPr/>
        <p:txBody>
          <a:bodyPr>
            <a:normAutofit fontScale="85000" lnSpcReduction="20000"/>
          </a:bodyPr>
          <a:lstStyle/>
          <a:p>
            <a:pPr marL="114300" indent="0">
              <a:buNone/>
            </a:pPr>
            <a:r>
              <a:rPr lang="it-IT" dirty="0"/>
              <a:t>Il processo di trasformazione digitale coinvolge, a tutti i livelli, decisori pubblici, dirigenza pubblica, cittadini e imprese nella logica della partecipazione e della consultazione. </a:t>
            </a:r>
          </a:p>
          <a:p>
            <a:pPr marL="114300" indent="0">
              <a:buNone/>
            </a:pPr>
            <a:endParaRPr lang="it-IT" dirty="0"/>
          </a:p>
          <a:p>
            <a:pPr marL="114300" indent="0">
              <a:buNone/>
            </a:pPr>
            <a:r>
              <a:rPr lang="it-IT" dirty="0"/>
              <a:t>Per affrontare questa trasformazione è necessario delineare e seguire un iter di transizione che richiede collaborazione tra tutte le componenti istituzionali, nel quadro di un sistema nazionale per la trasformazione digitale di cui facciano parte Governo, Enti centrali, Regioni e Province autonome, Enti locali e che sia aperto anche a tutto il partenariato economico e sociale.</a:t>
            </a:r>
          </a:p>
        </p:txBody>
      </p:sp>
      <p:sp>
        <p:nvSpPr>
          <p:cNvPr id="4" name="Segnaposto piè di pagina 3">
            <a:extLst>
              <a:ext uri="{FF2B5EF4-FFF2-40B4-BE49-F238E27FC236}">
                <a16:creationId xmlns:a16="http://schemas.microsoft.com/office/drawing/2014/main" id="{DE5D7961-EC90-4118-A382-0816DD316D42}"/>
              </a:ext>
            </a:extLst>
          </p:cNvPr>
          <p:cNvSpPr>
            <a:spLocks noGrp="1"/>
          </p:cNvSpPr>
          <p:nvPr>
            <p:ph type="ftr" idx="11"/>
          </p:nvPr>
        </p:nvSpPr>
        <p:spPr/>
        <p:txBody>
          <a:bodyPr/>
          <a:lstStyle/>
          <a:p>
            <a:r>
              <a:rPr lang="it-IT"/>
              <a:t>Fabio Trojani - amministrazione digitale</a:t>
            </a:r>
          </a:p>
        </p:txBody>
      </p:sp>
      <p:sp>
        <p:nvSpPr>
          <p:cNvPr id="5" name="Segnaposto numero diapositiva 4">
            <a:extLst>
              <a:ext uri="{FF2B5EF4-FFF2-40B4-BE49-F238E27FC236}">
                <a16:creationId xmlns:a16="http://schemas.microsoft.com/office/drawing/2014/main" id="{C084DADA-0E36-4B13-A695-29EF9806CC2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7</a:t>
            </a:fld>
            <a:endParaRPr lang="it-IT"/>
          </a:p>
        </p:txBody>
      </p:sp>
    </p:spTree>
    <p:extLst>
      <p:ext uri="{BB962C8B-B14F-4D97-AF65-F5344CB8AC3E}">
        <p14:creationId xmlns:p14="http://schemas.microsoft.com/office/powerpoint/2010/main" val="299566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506BFD-7AF0-44AB-B0A9-4083805A85A6}"/>
              </a:ext>
            </a:extLst>
          </p:cNvPr>
          <p:cNvSpPr>
            <a:spLocks noGrp="1"/>
          </p:cNvSpPr>
          <p:nvPr>
            <p:ph type="title"/>
          </p:nvPr>
        </p:nvSpPr>
        <p:spPr/>
        <p:txBody>
          <a:bodyPr/>
          <a:lstStyle/>
          <a:p>
            <a:r>
              <a:rPr lang="it-IT" dirty="0"/>
              <a:t>Fiducia e incontro</a:t>
            </a:r>
          </a:p>
        </p:txBody>
      </p:sp>
      <p:sp>
        <p:nvSpPr>
          <p:cNvPr id="3" name="Segnaposto testo 2">
            <a:extLst>
              <a:ext uri="{FF2B5EF4-FFF2-40B4-BE49-F238E27FC236}">
                <a16:creationId xmlns:a16="http://schemas.microsoft.com/office/drawing/2014/main" id="{476228D1-417A-4A8B-B4CC-FC125C2E394E}"/>
              </a:ext>
            </a:extLst>
          </p:cNvPr>
          <p:cNvSpPr>
            <a:spLocks noGrp="1"/>
          </p:cNvSpPr>
          <p:nvPr>
            <p:ph type="body" idx="1"/>
          </p:nvPr>
        </p:nvSpPr>
        <p:spPr/>
        <p:txBody>
          <a:bodyPr>
            <a:normAutofit fontScale="92500"/>
          </a:bodyPr>
          <a:lstStyle/>
          <a:p>
            <a:pPr marL="114300" indent="0">
              <a:buNone/>
            </a:pPr>
            <a:r>
              <a:rPr lang="it-IT" dirty="0"/>
              <a:t>Fondamentale per la trasformazione digitale è la fiducia, da intendere come «riconoscimento dell’affidabilità dell’altro» </a:t>
            </a:r>
          </a:p>
          <a:p>
            <a:pPr marL="114300" indent="0">
              <a:buNone/>
            </a:pPr>
            <a:endParaRPr lang="it-IT" dirty="0"/>
          </a:p>
          <a:p>
            <a:pPr marL="114300" indent="0">
              <a:buNone/>
            </a:pPr>
            <a:r>
              <a:rPr lang="it-IT" dirty="0"/>
              <a:t>Indica cioè qualcosa che si conquista nella relazione e necessariamente richiede l’incontro con l’altro, un contatto.</a:t>
            </a:r>
          </a:p>
          <a:p>
            <a:pPr marL="114300" indent="0">
              <a:buNone/>
            </a:pPr>
            <a:endParaRPr lang="it-IT" dirty="0"/>
          </a:p>
          <a:p>
            <a:pPr marL="114300" indent="0">
              <a:buNone/>
            </a:pPr>
            <a:r>
              <a:rPr lang="it-IT" b="1" dirty="0"/>
              <a:t>La fiducia si guadagna a gocce, ma si perde a litri </a:t>
            </a:r>
          </a:p>
        </p:txBody>
      </p:sp>
      <p:sp>
        <p:nvSpPr>
          <p:cNvPr id="4" name="Segnaposto piè di pagina 3">
            <a:extLst>
              <a:ext uri="{FF2B5EF4-FFF2-40B4-BE49-F238E27FC236}">
                <a16:creationId xmlns:a16="http://schemas.microsoft.com/office/drawing/2014/main" id="{768F53D5-EE62-499A-A17E-459144A7E162}"/>
              </a:ext>
            </a:extLst>
          </p:cNvPr>
          <p:cNvSpPr>
            <a:spLocks noGrp="1"/>
          </p:cNvSpPr>
          <p:nvPr>
            <p:ph type="ftr" idx="11"/>
          </p:nvPr>
        </p:nvSpPr>
        <p:spPr/>
        <p:txBody>
          <a:bodyPr/>
          <a:lstStyle/>
          <a:p>
            <a:r>
              <a:rPr lang="it-IT"/>
              <a:t>Fabio Trojani - amministrazione digitale</a:t>
            </a:r>
          </a:p>
        </p:txBody>
      </p:sp>
      <p:sp>
        <p:nvSpPr>
          <p:cNvPr id="5" name="Segnaposto numero diapositiva 4">
            <a:extLst>
              <a:ext uri="{FF2B5EF4-FFF2-40B4-BE49-F238E27FC236}">
                <a16:creationId xmlns:a16="http://schemas.microsoft.com/office/drawing/2014/main" id="{07E92152-C092-443F-9127-4C519A56FC0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8</a:t>
            </a:fld>
            <a:endParaRPr lang="it-IT"/>
          </a:p>
        </p:txBody>
      </p:sp>
    </p:spTree>
    <p:extLst>
      <p:ext uri="{BB962C8B-B14F-4D97-AF65-F5344CB8AC3E}">
        <p14:creationId xmlns:p14="http://schemas.microsoft.com/office/powerpoint/2010/main" val="3026925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Il regolamento 2014/910 UE - </a:t>
            </a:r>
            <a:r>
              <a:rPr lang="it-IT" dirty="0" err="1"/>
              <a:t>eidas</a:t>
            </a:r>
            <a:endParaRPr lang="it-IT" dirty="0"/>
          </a:p>
        </p:txBody>
      </p:sp>
      <p:sp>
        <p:nvSpPr>
          <p:cNvPr id="3" name="Segnaposto contenuto 2"/>
          <p:cNvSpPr>
            <a:spLocks noGrp="1"/>
          </p:cNvSpPr>
          <p:nvPr>
            <p:ph type="body" idx="1"/>
          </p:nvPr>
        </p:nvSpPr>
        <p:spPr/>
        <p:txBody>
          <a:bodyPr>
            <a:normAutofit fontScale="70000" lnSpcReduction="20000"/>
          </a:bodyPr>
          <a:lstStyle/>
          <a:p>
            <a:pPr marL="0" indent="0">
              <a:buNone/>
            </a:pPr>
            <a:r>
              <a:rPr lang="it-IT" dirty="0"/>
              <a:t>Allo scopo di garantire il buon funzionamento del mercato interno perseguendo al contempo un adeguato livello di sicurezza dei mezzi di identificazione elettronica e dei servizi fiduciari, il presente regolamento:</a:t>
            </a:r>
          </a:p>
          <a:p>
            <a:pPr marL="0" indent="0">
              <a:buNone/>
            </a:pPr>
            <a:r>
              <a:rPr lang="it-IT" dirty="0"/>
              <a:t>a) fissa le condizioni a cui gli Stati membri riconoscono i mezzi di identificazione elettronica delle persone fisiche e giuridiche che rientrano in un regime notificato di identificazione elettronica di un altro Stato membro,</a:t>
            </a:r>
          </a:p>
          <a:p>
            <a:pPr marL="0" indent="0">
              <a:buNone/>
            </a:pPr>
            <a:r>
              <a:rPr lang="it-IT" dirty="0"/>
              <a:t>b) stabilisce le norme relative ai servizi fiduciari, in particolare per le transazioni elettroniche; e</a:t>
            </a:r>
          </a:p>
          <a:p>
            <a:pPr marL="0" indent="0">
              <a:buNone/>
            </a:pPr>
            <a:r>
              <a:rPr lang="it-IT" dirty="0"/>
              <a:t>c) istituisce un quadro giuridico per le firme elettroniche, i sigilli elettronici, le validazioni temporali elettroniche, i documenti elettronici, i servizi elettronici di recapito certificato e i servizi relativi ai certificati di autenticazione di siti web.</a:t>
            </a:r>
          </a:p>
        </p:txBody>
      </p:sp>
      <p:sp>
        <p:nvSpPr>
          <p:cNvPr id="4" name="Segnaposto piè di pagina 3"/>
          <p:cNvSpPr>
            <a:spLocks noGrp="1"/>
          </p:cNvSpPr>
          <p:nvPr>
            <p:ph type="ftr" idx="11"/>
          </p:nvPr>
        </p:nvSpPr>
        <p:spPr/>
        <p:txBody>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it-IT" sz="1200" b="0" i="0" u="none" strike="noStrike" kern="0" cap="none" spc="0" normalizeH="0" baseline="0" noProof="0">
                <a:ln>
                  <a:noFill/>
                </a:ln>
                <a:solidFill>
                  <a:prstClr val="black"/>
                </a:solidFill>
                <a:effectLst/>
                <a:uLnTx/>
                <a:uFillTx/>
                <a:latin typeface="Calibri"/>
                <a:cs typeface="Calibri"/>
                <a:sym typeface="Calibri"/>
              </a:rPr>
              <a:t>Fabio Trojani - amministrazione digitale</a:t>
            </a:r>
          </a:p>
        </p:txBody>
      </p:sp>
      <p:sp>
        <p:nvSpPr>
          <p:cNvPr id="5" name="Segnaposto numero diapositiva 4"/>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7F1A5265-F445-452A-9DF7-A7DA6E579A03}" type="slidenum">
              <a:rPr kumimoji="0" lang="it-IT" sz="1200" b="0" i="0" u="none" strike="noStrike" kern="0" cap="none" spc="0" normalizeH="0" baseline="0" noProof="0" smtClean="0">
                <a:ln>
                  <a:noFill/>
                </a:ln>
                <a:solidFill>
                  <a:prstClr val="black"/>
                </a:solidFill>
                <a:effectLst/>
                <a:uLnTx/>
                <a:uFillTx/>
                <a:latin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9</a:t>
            </a:fld>
            <a:endParaRPr kumimoji="0" lang="it-IT" sz="1200" b="0" i="0" u="none" strike="noStrike" kern="0" cap="none" spc="0" normalizeH="0" baseline="0" noProof="0">
              <a:ln>
                <a:noFill/>
              </a:ln>
              <a:solidFill>
                <a:prstClr val="black"/>
              </a:solidFill>
              <a:effectLst/>
              <a:uLnTx/>
              <a:uFillTx/>
              <a:latin typeface="Calibri"/>
              <a:cs typeface="Calibri"/>
              <a:sym typeface="Calibri"/>
            </a:endParaRPr>
          </a:p>
        </p:txBody>
      </p:sp>
    </p:spTree>
    <p:extLst>
      <p:ext uri="{BB962C8B-B14F-4D97-AF65-F5344CB8AC3E}">
        <p14:creationId xmlns:p14="http://schemas.microsoft.com/office/powerpoint/2010/main" val="2366817763"/>
      </p:ext>
    </p:extLst>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etropolitano">
  <a:themeElements>
    <a:clrScheme name="Metropolitano">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o">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795</TotalTime>
  <Words>3060</Words>
  <Application>Microsoft Office PowerPoint</Application>
  <PresentationFormat>Presentazione su schermo (4:3)</PresentationFormat>
  <Paragraphs>285</Paragraphs>
  <Slides>38</Slides>
  <Notes>1</Notes>
  <HiddenSlides>0</HiddenSlides>
  <MMClips>0</MMClips>
  <ScaleCrop>false</ScaleCrop>
  <HeadingPairs>
    <vt:vector size="6" baseType="variant">
      <vt:variant>
        <vt:lpstr>Caratteri utilizzati</vt:lpstr>
      </vt:variant>
      <vt:variant>
        <vt:i4>7</vt:i4>
      </vt:variant>
      <vt:variant>
        <vt:lpstr>Tema</vt:lpstr>
      </vt:variant>
      <vt:variant>
        <vt:i4>3</vt:i4>
      </vt:variant>
      <vt:variant>
        <vt:lpstr>Titoli diapositive</vt:lpstr>
      </vt:variant>
      <vt:variant>
        <vt:i4>38</vt:i4>
      </vt:variant>
    </vt:vector>
  </HeadingPairs>
  <TitlesOfParts>
    <vt:vector size="48" baseType="lpstr">
      <vt:lpstr>Arial</vt:lpstr>
      <vt:lpstr>Calibri</vt:lpstr>
      <vt:lpstr>Calibri Light</vt:lpstr>
      <vt:lpstr>Century Gothic</vt:lpstr>
      <vt:lpstr>Times New Roman</vt:lpstr>
      <vt:lpstr>Titillium Web</vt:lpstr>
      <vt:lpstr>Wingdings</vt:lpstr>
      <vt:lpstr>Tema di Office</vt:lpstr>
      <vt:lpstr>1_Tema di Office</vt:lpstr>
      <vt:lpstr>Metropolitano</vt:lpstr>
      <vt:lpstr>Presentazione standard di PowerPoint</vt:lpstr>
      <vt:lpstr>Agenda intervento</vt:lpstr>
      <vt:lpstr>Novità più rilevanti</vt:lpstr>
      <vt:lpstr>Trasformazione digitale</vt:lpstr>
      <vt:lpstr>Strategia della trasformazione digitale</vt:lpstr>
      <vt:lpstr>Segue – Principio dell’once-only</vt:lpstr>
      <vt:lpstr>Trasformazione e collaborazione</vt:lpstr>
      <vt:lpstr>Fiducia e incontro</vt:lpstr>
      <vt:lpstr>Il regolamento 2014/910 UE - eidas</vt:lpstr>
      <vt:lpstr>I servizi fiduciari e gli strumenti  per la digitalizzazione</vt:lpstr>
      <vt:lpstr>Art. 1 – Principio del risultato</vt:lpstr>
      <vt:lpstr>Segue – discrezionalità amministrativa teorica di M. S. Giannini</vt:lpstr>
      <vt:lpstr>Principio della fiducia</vt:lpstr>
      <vt:lpstr>Segno di svolta</vt:lpstr>
      <vt:lpstr>Principi della trasformazione digitale</vt:lpstr>
      <vt:lpstr>Segue – principi trasformazione</vt:lpstr>
      <vt:lpstr>Azioni fondamentali</vt:lpstr>
      <vt:lpstr>Piattaforma per i RTD</vt:lpstr>
      <vt:lpstr>Impatti sull’organizzazione dell’ente</vt:lpstr>
      <vt:lpstr>Violazione obblighi transizione digitale – art. 18-bis del CAD</vt:lpstr>
      <vt:lpstr>Basi dati di interesse nazionale</vt:lpstr>
      <vt:lpstr>Strumenti per l’interoperabilità</vt:lpstr>
      <vt:lpstr>Segue – basi dati individuate da AgID</vt:lpstr>
      <vt:lpstr>Segue – catalogo basi dati della PA</vt:lpstr>
      <vt:lpstr>Prodotti e servizi PagoPA</vt:lpstr>
      <vt:lpstr>Digitalizzazione dell’attività amministrativa</vt:lpstr>
      <vt:lpstr>Indicazioni operative per un piano di crescita e di sviluppo</vt:lpstr>
      <vt:lpstr>Sportelli unici o polifunzionali</vt:lpstr>
      <vt:lpstr>Sistemi di lavoro condiviso - groupware</vt:lpstr>
      <vt:lpstr>Responsabile della transizione digitale e creazione del team digitale</vt:lpstr>
      <vt:lpstr>La risorsa umana al centro del processo di trasformazione</vt:lpstr>
      <vt:lpstr>Segue – le competenze</vt:lpstr>
      <vt:lpstr>Competenze di base e specialistiche</vt:lpstr>
      <vt:lpstr>Competenze complementari e manageriali </vt:lpstr>
      <vt:lpstr>e-leadership – soft skills</vt:lpstr>
      <vt:lpstr>E-leadearship – hard skills</vt:lpstr>
      <vt:lpstr>Pianificare il processo di transizione digitale</vt:lpstr>
      <vt:lpstr>Mappatura dei processi - Modalità operativa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Lucia LA. Antonelli</dc:creator>
  <cp:lastModifiedBy>utente</cp:lastModifiedBy>
  <cp:revision>46</cp:revision>
  <dcterms:created xsi:type="dcterms:W3CDTF">2014-11-25T07:42:03Z</dcterms:created>
  <dcterms:modified xsi:type="dcterms:W3CDTF">2024-11-16T17:30:48Z</dcterms:modified>
</cp:coreProperties>
</file>