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0" r:id="rId5"/>
  </p:sldMasterIdLst>
  <p:sldIdLst>
    <p:sldId id="256" r:id="rId6"/>
    <p:sldId id="257" r:id="rId7"/>
    <p:sldId id="258" r:id="rId8"/>
    <p:sldId id="260" r:id="rId9"/>
    <p:sldId id="270" r:id="rId10"/>
    <p:sldId id="271" r:id="rId11"/>
    <p:sldId id="274" r:id="rId12"/>
    <p:sldId id="259" r:id="rId13"/>
    <p:sldId id="261" r:id="rId14"/>
    <p:sldId id="301" r:id="rId15"/>
    <p:sldId id="302" r:id="rId16"/>
    <p:sldId id="303" r:id="rId17"/>
    <p:sldId id="304" r:id="rId18"/>
    <p:sldId id="300" r:id="rId19"/>
    <p:sldId id="275" r:id="rId20"/>
    <p:sldId id="262" r:id="rId21"/>
    <p:sldId id="263" r:id="rId22"/>
    <p:sldId id="279" r:id="rId23"/>
    <p:sldId id="280" r:id="rId24"/>
    <p:sldId id="281" r:id="rId25"/>
    <p:sldId id="264" r:id="rId26"/>
    <p:sldId id="265" r:id="rId27"/>
    <p:sldId id="282" r:id="rId28"/>
    <p:sldId id="283" r:id="rId29"/>
    <p:sldId id="284" r:id="rId30"/>
    <p:sldId id="286" r:id="rId31"/>
    <p:sldId id="285" r:id="rId32"/>
    <p:sldId id="287" r:id="rId33"/>
    <p:sldId id="266" r:id="rId34"/>
    <p:sldId id="288" r:id="rId35"/>
    <p:sldId id="267" r:id="rId36"/>
    <p:sldId id="289" r:id="rId37"/>
    <p:sldId id="297" r:id="rId38"/>
    <p:sldId id="290" r:id="rId39"/>
    <p:sldId id="291" r:id="rId40"/>
    <p:sldId id="305" r:id="rId41"/>
    <p:sldId id="298" r:id="rId42"/>
    <p:sldId id="299" r:id="rId43"/>
    <p:sldId id="292" r:id="rId44"/>
    <p:sldId id="293" r:id="rId45"/>
    <p:sldId id="294" r:id="rId46"/>
    <p:sldId id="295" r:id="rId47"/>
    <p:sldId id="296" r:id="rId48"/>
    <p:sldId id="268" r:id="rId49"/>
    <p:sldId id="269" r:id="rId50"/>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9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heme" Target="theme/theme1.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68D20A-F3D3-03E4-92BD-7CA4637C768A}"/>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E08E8735-2283-094E-0F5D-B5B1D3F6D5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A9ABA193-CB1F-CEC4-4C23-24993245EFCC}"/>
              </a:ext>
            </a:extLst>
          </p:cNvPr>
          <p:cNvSpPr>
            <a:spLocks noGrp="1"/>
          </p:cNvSpPr>
          <p:nvPr>
            <p:ph type="dt" sz="half" idx="10"/>
          </p:nvPr>
        </p:nvSpPr>
        <p:spPr/>
        <p:txBody>
          <a:bodyPr/>
          <a:lstStyle/>
          <a:p>
            <a:fld id="{8F7E70C4-7006-43FD-B926-F5A2806A83FD}" type="datetimeFigureOut">
              <a:rPr lang="it-IT" smtClean="0"/>
              <a:t>04/12/2024</a:t>
            </a:fld>
            <a:endParaRPr lang="it-IT"/>
          </a:p>
        </p:txBody>
      </p:sp>
      <p:sp>
        <p:nvSpPr>
          <p:cNvPr id="5" name="Segnaposto piè di pagina 4">
            <a:extLst>
              <a:ext uri="{FF2B5EF4-FFF2-40B4-BE49-F238E27FC236}">
                <a16:creationId xmlns:a16="http://schemas.microsoft.com/office/drawing/2014/main" id="{E750629C-52E7-06B7-5158-C7CA0E0E957F}"/>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F8EFE68F-94DC-E328-93AA-377CA898D8AF}"/>
              </a:ext>
            </a:extLst>
          </p:cNvPr>
          <p:cNvSpPr>
            <a:spLocks noGrp="1"/>
          </p:cNvSpPr>
          <p:nvPr>
            <p:ph type="sldNum" sz="quarter" idx="12"/>
          </p:nvPr>
        </p:nvSpPr>
        <p:spPr/>
        <p:txBody>
          <a:bodyPr/>
          <a:lstStyle/>
          <a:p>
            <a:fld id="{B580B2F2-3761-4295-9DFE-38B9F64C3D6F}" type="slidenum">
              <a:rPr lang="it-IT" smtClean="0"/>
              <a:t>‹N›</a:t>
            </a:fld>
            <a:endParaRPr lang="it-IT"/>
          </a:p>
        </p:txBody>
      </p:sp>
    </p:spTree>
    <p:extLst>
      <p:ext uri="{BB962C8B-B14F-4D97-AF65-F5344CB8AC3E}">
        <p14:creationId xmlns:p14="http://schemas.microsoft.com/office/powerpoint/2010/main" val="27018130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107A928-5E7D-3554-5521-A43E345CD649}"/>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C7113BA6-A119-D497-66B0-2944D1D9B20A}"/>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2C3BA9EA-5A02-9D4D-658B-CE11F1382176}"/>
              </a:ext>
            </a:extLst>
          </p:cNvPr>
          <p:cNvSpPr>
            <a:spLocks noGrp="1"/>
          </p:cNvSpPr>
          <p:nvPr>
            <p:ph type="dt" sz="half" idx="10"/>
          </p:nvPr>
        </p:nvSpPr>
        <p:spPr/>
        <p:txBody>
          <a:bodyPr/>
          <a:lstStyle/>
          <a:p>
            <a:fld id="{8F7E70C4-7006-43FD-B926-F5A2806A83FD}" type="datetimeFigureOut">
              <a:rPr lang="it-IT" smtClean="0"/>
              <a:t>04/12/2024</a:t>
            </a:fld>
            <a:endParaRPr lang="it-IT"/>
          </a:p>
        </p:txBody>
      </p:sp>
      <p:sp>
        <p:nvSpPr>
          <p:cNvPr id="5" name="Segnaposto piè di pagina 4">
            <a:extLst>
              <a:ext uri="{FF2B5EF4-FFF2-40B4-BE49-F238E27FC236}">
                <a16:creationId xmlns:a16="http://schemas.microsoft.com/office/drawing/2014/main" id="{A241BA95-B816-BDC0-33AE-3DA09245865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52EF2C2-4018-2C8B-E90D-F780C3B47813}"/>
              </a:ext>
            </a:extLst>
          </p:cNvPr>
          <p:cNvSpPr>
            <a:spLocks noGrp="1"/>
          </p:cNvSpPr>
          <p:nvPr>
            <p:ph type="sldNum" sz="quarter" idx="12"/>
          </p:nvPr>
        </p:nvSpPr>
        <p:spPr/>
        <p:txBody>
          <a:bodyPr/>
          <a:lstStyle/>
          <a:p>
            <a:fld id="{B580B2F2-3761-4295-9DFE-38B9F64C3D6F}" type="slidenum">
              <a:rPr lang="it-IT" smtClean="0"/>
              <a:t>‹N›</a:t>
            </a:fld>
            <a:endParaRPr lang="it-IT"/>
          </a:p>
        </p:txBody>
      </p:sp>
    </p:spTree>
    <p:extLst>
      <p:ext uri="{BB962C8B-B14F-4D97-AF65-F5344CB8AC3E}">
        <p14:creationId xmlns:p14="http://schemas.microsoft.com/office/powerpoint/2010/main" val="1377042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B9243A3-A29C-4B53-A0C4-8C5910219677}"/>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23AE6A72-0F81-422D-938E-178BDDCBA67E}"/>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A526785-B8DE-447E-2664-A69BCFE666DB}"/>
              </a:ext>
            </a:extLst>
          </p:cNvPr>
          <p:cNvSpPr>
            <a:spLocks noGrp="1"/>
          </p:cNvSpPr>
          <p:nvPr>
            <p:ph type="dt" sz="half" idx="10"/>
          </p:nvPr>
        </p:nvSpPr>
        <p:spPr/>
        <p:txBody>
          <a:bodyPr/>
          <a:lstStyle/>
          <a:p>
            <a:fld id="{8F7E70C4-7006-43FD-B926-F5A2806A83FD}" type="datetimeFigureOut">
              <a:rPr lang="it-IT" smtClean="0"/>
              <a:t>04/12/2024</a:t>
            </a:fld>
            <a:endParaRPr lang="it-IT"/>
          </a:p>
        </p:txBody>
      </p:sp>
      <p:sp>
        <p:nvSpPr>
          <p:cNvPr id="5" name="Segnaposto piè di pagina 4">
            <a:extLst>
              <a:ext uri="{FF2B5EF4-FFF2-40B4-BE49-F238E27FC236}">
                <a16:creationId xmlns:a16="http://schemas.microsoft.com/office/drawing/2014/main" id="{5CA5C985-5080-8911-5AE7-037CE94B5C9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97B62CC2-CDEA-FE74-EF2F-97EA397CFAF6}"/>
              </a:ext>
            </a:extLst>
          </p:cNvPr>
          <p:cNvSpPr>
            <a:spLocks noGrp="1"/>
          </p:cNvSpPr>
          <p:nvPr>
            <p:ph type="sldNum" sz="quarter" idx="12"/>
          </p:nvPr>
        </p:nvSpPr>
        <p:spPr/>
        <p:txBody>
          <a:bodyPr/>
          <a:lstStyle/>
          <a:p>
            <a:fld id="{B580B2F2-3761-4295-9DFE-38B9F64C3D6F}" type="slidenum">
              <a:rPr lang="it-IT" smtClean="0"/>
              <a:t>‹N›</a:t>
            </a:fld>
            <a:endParaRPr lang="it-IT"/>
          </a:p>
        </p:txBody>
      </p:sp>
    </p:spTree>
    <p:extLst>
      <p:ext uri="{BB962C8B-B14F-4D97-AF65-F5344CB8AC3E}">
        <p14:creationId xmlns:p14="http://schemas.microsoft.com/office/powerpoint/2010/main" val="37190149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67F74207-6845-4E8B-B67D-2E6F6AE45CB6}" type="datetimeFigureOut">
              <a:rPr lang="it-IT" smtClean="0"/>
              <a:t>04/12/2024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12534630-DEBB-42E4-93E0-5149DD6DF241}" type="slidenum">
              <a:rPr lang="it-IT" smtClean="0"/>
              <a:t>‹N›</a:t>
            </a:fld>
            <a:endParaRPr lang="it-IT"/>
          </a:p>
        </p:txBody>
      </p:sp>
    </p:spTree>
    <p:extLst>
      <p:ext uri="{BB962C8B-B14F-4D97-AF65-F5344CB8AC3E}">
        <p14:creationId xmlns:p14="http://schemas.microsoft.com/office/powerpoint/2010/main" val="185779098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67F74207-6845-4E8B-B67D-2E6F6AE45CB6}" type="datetimeFigureOut">
              <a:rPr lang="it-IT" smtClean="0"/>
              <a:t>04/12/2024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12534630-DEBB-42E4-93E0-5149DD6DF241}" type="slidenum">
              <a:rPr lang="it-IT" smtClean="0"/>
              <a:t>‹N›</a:t>
            </a:fld>
            <a:endParaRPr lang="it-IT"/>
          </a:p>
        </p:txBody>
      </p:sp>
    </p:spTree>
    <p:extLst>
      <p:ext uri="{BB962C8B-B14F-4D97-AF65-F5344CB8AC3E}">
        <p14:creationId xmlns:p14="http://schemas.microsoft.com/office/powerpoint/2010/main" val="29824685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67F74207-6845-4E8B-B67D-2E6F6AE45CB6}" type="datetimeFigureOut">
              <a:rPr lang="it-IT" smtClean="0"/>
              <a:t>04/12/2024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12534630-DEBB-42E4-93E0-5149DD6DF241}" type="slidenum">
              <a:rPr lang="it-IT" smtClean="0"/>
              <a:t>‹N›</a:t>
            </a:fld>
            <a:endParaRPr lang="it-IT"/>
          </a:p>
        </p:txBody>
      </p:sp>
    </p:spTree>
    <p:extLst>
      <p:ext uri="{BB962C8B-B14F-4D97-AF65-F5344CB8AC3E}">
        <p14:creationId xmlns:p14="http://schemas.microsoft.com/office/powerpoint/2010/main" val="39589516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8" name="Date Placeholder 7"/>
          <p:cNvSpPr>
            <a:spLocks noGrp="1"/>
          </p:cNvSpPr>
          <p:nvPr>
            <p:ph type="dt" sz="half" idx="10"/>
          </p:nvPr>
        </p:nvSpPr>
        <p:spPr/>
        <p:txBody>
          <a:bodyPr/>
          <a:lstStyle/>
          <a:p>
            <a:fld id="{67F74207-6845-4E8B-B67D-2E6F6AE45CB6}" type="datetimeFigureOut">
              <a:rPr lang="it-IT" smtClean="0"/>
              <a:t>04/12/2024</a:t>
            </a:fld>
            <a:endParaRPr lang="it-IT"/>
          </a:p>
        </p:txBody>
      </p:sp>
      <p:sp>
        <p:nvSpPr>
          <p:cNvPr id="9" name="Footer Placeholder 8"/>
          <p:cNvSpPr>
            <a:spLocks noGrp="1"/>
          </p:cNvSpPr>
          <p:nvPr>
            <p:ph type="ftr" sz="quarter" idx="11"/>
          </p:nvPr>
        </p:nvSpPr>
        <p:spPr/>
        <p:txBody>
          <a:bodyPr/>
          <a:lstStyle/>
          <a:p>
            <a:endParaRPr lang="it-IT"/>
          </a:p>
        </p:txBody>
      </p:sp>
      <p:sp>
        <p:nvSpPr>
          <p:cNvPr id="10" name="Slide Number Placeholder 9"/>
          <p:cNvSpPr>
            <a:spLocks noGrp="1"/>
          </p:cNvSpPr>
          <p:nvPr>
            <p:ph type="sldNum" sz="quarter" idx="12"/>
          </p:nvPr>
        </p:nvSpPr>
        <p:spPr/>
        <p:txBody>
          <a:bodyPr/>
          <a:lstStyle/>
          <a:p>
            <a:fld id="{12534630-DEBB-42E4-93E0-5149DD6DF241}" type="slidenum">
              <a:rPr lang="it-IT" smtClean="0"/>
              <a:t>‹N›</a:t>
            </a:fld>
            <a:endParaRPr lang="it-IT"/>
          </a:p>
        </p:txBody>
      </p:sp>
    </p:spTree>
    <p:extLst>
      <p:ext uri="{BB962C8B-B14F-4D97-AF65-F5344CB8AC3E}">
        <p14:creationId xmlns:p14="http://schemas.microsoft.com/office/powerpoint/2010/main" val="36598749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2" name="Date Placeholder 1"/>
          <p:cNvSpPr>
            <a:spLocks noGrp="1"/>
          </p:cNvSpPr>
          <p:nvPr>
            <p:ph type="dt" sz="half" idx="10"/>
          </p:nvPr>
        </p:nvSpPr>
        <p:spPr/>
        <p:txBody>
          <a:bodyPr/>
          <a:lstStyle/>
          <a:p>
            <a:fld id="{67F74207-6845-4E8B-B67D-2E6F6AE45CB6}" type="datetimeFigureOut">
              <a:rPr lang="it-IT" smtClean="0"/>
              <a:t>04/12/2024</a:t>
            </a:fld>
            <a:endParaRPr lang="it-IT"/>
          </a:p>
        </p:txBody>
      </p:sp>
      <p:sp>
        <p:nvSpPr>
          <p:cNvPr id="11" name="Footer Placeholder 10"/>
          <p:cNvSpPr>
            <a:spLocks noGrp="1"/>
          </p:cNvSpPr>
          <p:nvPr>
            <p:ph type="ftr" sz="quarter" idx="11"/>
          </p:nvPr>
        </p:nvSpPr>
        <p:spPr/>
        <p:txBody>
          <a:bodyPr/>
          <a:lstStyle/>
          <a:p>
            <a:endParaRPr lang="it-IT"/>
          </a:p>
        </p:txBody>
      </p:sp>
      <p:sp>
        <p:nvSpPr>
          <p:cNvPr id="12" name="Slide Number Placeholder 11"/>
          <p:cNvSpPr>
            <a:spLocks noGrp="1"/>
          </p:cNvSpPr>
          <p:nvPr>
            <p:ph type="sldNum" sz="quarter" idx="12"/>
          </p:nvPr>
        </p:nvSpPr>
        <p:spPr/>
        <p:txBody>
          <a:bodyPr/>
          <a:lstStyle/>
          <a:p>
            <a:fld id="{12534630-DEBB-42E4-93E0-5149DD6DF241}" type="slidenum">
              <a:rPr lang="it-IT" smtClean="0"/>
              <a:t>‹N›</a:t>
            </a:fld>
            <a:endParaRPr lang="it-IT"/>
          </a:p>
        </p:txBody>
      </p:sp>
    </p:spTree>
    <p:extLst>
      <p:ext uri="{BB962C8B-B14F-4D97-AF65-F5344CB8AC3E}">
        <p14:creationId xmlns:p14="http://schemas.microsoft.com/office/powerpoint/2010/main" val="8858885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t-IT"/>
              <a:t>Fare clic per modificare lo stile del titolo dello schema</a:t>
            </a:r>
            <a:endParaRPr lang="en-US" dirty="0"/>
          </a:p>
        </p:txBody>
      </p:sp>
      <p:sp>
        <p:nvSpPr>
          <p:cNvPr id="2" name="Date Placeholder 1"/>
          <p:cNvSpPr>
            <a:spLocks noGrp="1"/>
          </p:cNvSpPr>
          <p:nvPr>
            <p:ph type="dt" sz="half" idx="10"/>
          </p:nvPr>
        </p:nvSpPr>
        <p:spPr/>
        <p:txBody>
          <a:bodyPr/>
          <a:lstStyle/>
          <a:p>
            <a:fld id="{67F74207-6845-4E8B-B67D-2E6F6AE45CB6}" type="datetimeFigureOut">
              <a:rPr lang="it-IT" smtClean="0"/>
              <a:t>04/12/2024</a:t>
            </a:fld>
            <a:endParaRPr lang="it-IT"/>
          </a:p>
        </p:txBody>
      </p:sp>
      <p:sp>
        <p:nvSpPr>
          <p:cNvPr id="7" name="Footer Placeholder 6"/>
          <p:cNvSpPr>
            <a:spLocks noGrp="1"/>
          </p:cNvSpPr>
          <p:nvPr>
            <p:ph type="ftr" sz="quarter" idx="11"/>
          </p:nvPr>
        </p:nvSpPr>
        <p:spPr/>
        <p:txBody>
          <a:bodyPr/>
          <a:lstStyle/>
          <a:p>
            <a:endParaRPr lang="it-IT"/>
          </a:p>
        </p:txBody>
      </p:sp>
      <p:sp>
        <p:nvSpPr>
          <p:cNvPr id="8" name="Slide Number Placeholder 7"/>
          <p:cNvSpPr>
            <a:spLocks noGrp="1"/>
          </p:cNvSpPr>
          <p:nvPr>
            <p:ph type="sldNum" sz="quarter" idx="12"/>
          </p:nvPr>
        </p:nvSpPr>
        <p:spPr/>
        <p:txBody>
          <a:bodyPr/>
          <a:lstStyle/>
          <a:p>
            <a:fld id="{12534630-DEBB-42E4-93E0-5149DD6DF241}" type="slidenum">
              <a:rPr lang="it-IT" smtClean="0"/>
              <a:t>‹N›</a:t>
            </a:fld>
            <a:endParaRPr lang="it-IT"/>
          </a:p>
        </p:txBody>
      </p:sp>
    </p:spTree>
    <p:extLst>
      <p:ext uri="{BB962C8B-B14F-4D97-AF65-F5344CB8AC3E}">
        <p14:creationId xmlns:p14="http://schemas.microsoft.com/office/powerpoint/2010/main" val="34552221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7F74207-6845-4E8B-B67D-2E6F6AE45CB6}" type="datetimeFigureOut">
              <a:rPr lang="it-IT" smtClean="0"/>
              <a:t>04/12/2024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12534630-DEBB-42E4-93E0-5149DD6DF241}" type="slidenum">
              <a:rPr lang="it-IT" smtClean="0"/>
              <a:t>‹N›</a:t>
            </a:fld>
            <a:endParaRPr lang="it-IT"/>
          </a:p>
        </p:txBody>
      </p:sp>
    </p:spTree>
    <p:extLst>
      <p:ext uri="{BB962C8B-B14F-4D97-AF65-F5344CB8AC3E}">
        <p14:creationId xmlns:p14="http://schemas.microsoft.com/office/powerpoint/2010/main" val="26408531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it-IT"/>
              <a:t>Fare clic per modificare lo stile del titolo dello schema</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8" name="Date Placeholder 7"/>
          <p:cNvSpPr>
            <a:spLocks noGrp="1"/>
          </p:cNvSpPr>
          <p:nvPr>
            <p:ph type="dt" sz="half" idx="10"/>
          </p:nvPr>
        </p:nvSpPr>
        <p:spPr/>
        <p:txBody>
          <a:bodyPr/>
          <a:lstStyle/>
          <a:p>
            <a:fld id="{67F74207-6845-4E8B-B67D-2E6F6AE45CB6}" type="datetimeFigureOut">
              <a:rPr lang="it-IT" smtClean="0"/>
              <a:t>04/12/2024</a:t>
            </a:fld>
            <a:endParaRPr lang="it-IT"/>
          </a:p>
        </p:txBody>
      </p:sp>
      <p:sp>
        <p:nvSpPr>
          <p:cNvPr id="9" name="Footer Placeholder 8"/>
          <p:cNvSpPr>
            <a:spLocks noGrp="1"/>
          </p:cNvSpPr>
          <p:nvPr>
            <p:ph type="ftr" sz="quarter" idx="11"/>
          </p:nvPr>
        </p:nvSpPr>
        <p:spPr/>
        <p:txBody>
          <a:bodyPr/>
          <a:lstStyle/>
          <a:p>
            <a:endParaRPr lang="it-IT"/>
          </a:p>
        </p:txBody>
      </p:sp>
      <p:sp>
        <p:nvSpPr>
          <p:cNvPr id="10" name="Slide Number Placeholder 9"/>
          <p:cNvSpPr>
            <a:spLocks noGrp="1"/>
          </p:cNvSpPr>
          <p:nvPr>
            <p:ph type="sldNum" sz="quarter" idx="12"/>
          </p:nvPr>
        </p:nvSpPr>
        <p:spPr/>
        <p:txBody>
          <a:bodyPr/>
          <a:lstStyle/>
          <a:p>
            <a:fld id="{12534630-DEBB-42E4-93E0-5149DD6DF241}" type="slidenum">
              <a:rPr lang="it-IT" smtClean="0"/>
              <a:t>‹N›</a:t>
            </a:fld>
            <a:endParaRPr lang="it-IT"/>
          </a:p>
        </p:txBody>
      </p:sp>
    </p:spTree>
    <p:extLst>
      <p:ext uri="{BB962C8B-B14F-4D97-AF65-F5344CB8AC3E}">
        <p14:creationId xmlns:p14="http://schemas.microsoft.com/office/powerpoint/2010/main" val="42241606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3A21109-8610-6D19-3B98-89803E8D2B7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F62F18D-BDFA-BCC4-FF52-CE354D42233C}"/>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539C3E0-413D-7CA1-DBEB-A036DE0B0CA1}"/>
              </a:ext>
            </a:extLst>
          </p:cNvPr>
          <p:cNvSpPr>
            <a:spLocks noGrp="1"/>
          </p:cNvSpPr>
          <p:nvPr>
            <p:ph type="dt" sz="half" idx="10"/>
          </p:nvPr>
        </p:nvSpPr>
        <p:spPr/>
        <p:txBody>
          <a:bodyPr/>
          <a:lstStyle/>
          <a:p>
            <a:fld id="{8F7E70C4-7006-43FD-B926-F5A2806A83FD}" type="datetimeFigureOut">
              <a:rPr lang="it-IT" smtClean="0"/>
              <a:t>04/12/2024</a:t>
            </a:fld>
            <a:endParaRPr lang="it-IT"/>
          </a:p>
        </p:txBody>
      </p:sp>
      <p:sp>
        <p:nvSpPr>
          <p:cNvPr id="5" name="Segnaposto piè di pagina 4">
            <a:extLst>
              <a:ext uri="{FF2B5EF4-FFF2-40B4-BE49-F238E27FC236}">
                <a16:creationId xmlns:a16="http://schemas.microsoft.com/office/drawing/2014/main" id="{70D50619-9635-910E-6B39-E0C0D57DF87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8E30864-266D-56A7-C7D4-120894E6E74D}"/>
              </a:ext>
            </a:extLst>
          </p:cNvPr>
          <p:cNvSpPr>
            <a:spLocks noGrp="1"/>
          </p:cNvSpPr>
          <p:nvPr>
            <p:ph type="sldNum" sz="quarter" idx="12"/>
          </p:nvPr>
        </p:nvSpPr>
        <p:spPr/>
        <p:txBody>
          <a:bodyPr/>
          <a:lstStyle/>
          <a:p>
            <a:fld id="{B580B2F2-3761-4295-9DFE-38B9F64C3D6F}" type="slidenum">
              <a:rPr lang="it-IT" smtClean="0"/>
              <a:t>‹N›</a:t>
            </a:fld>
            <a:endParaRPr lang="it-IT"/>
          </a:p>
        </p:txBody>
      </p:sp>
    </p:spTree>
    <p:extLst>
      <p:ext uri="{BB962C8B-B14F-4D97-AF65-F5344CB8AC3E}">
        <p14:creationId xmlns:p14="http://schemas.microsoft.com/office/powerpoint/2010/main" val="29850571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8" name="Date Placeholder 7"/>
          <p:cNvSpPr>
            <a:spLocks noGrp="1"/>
          </p:cNvSpPr>
          <p:nvPr>
            <p:ph type="dt" sz="half" idx="10"/>
          </p:nvPr>
        </p:nvSpPr>
        <p:spPr/>
        <p:txBody>
          <a:bodyPr/>
          <a:lstStyle/>
          <a:p>
            <a:fld id="{67F74207-6845-4E8B-B67D-2E6F6AE45CB6}" type="datetimeFigureOut">
              <a:rPr lang="it-IT" smtClean="0"/>
              <a:t>04/12/2024</a:t>
            </a:fld>
            <a:endParaRPr lang="it-IT"/>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12534630-DEBB-42E4-93E0-5149DD6DF241}" type="slidenum">
              <a:rPr lang="it-IT" smtClean="0"/>
              <a:t>‹N›</a:t>
            </a:fld>
            <a:endParaRPr lang="it-IT"/>
          </a:p>
        </p:txBody>
      </p:sp>
    </p:spTree>
    <p:extLst>
      <p:ext uri="{BB962C8B-B14F-4D97-AF65-F5344CB8AC3E}">
        <p14:creationId xmlns:p14="http://schemas.microsoft.com/office/powerpoint/2010/main" val="39618403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67F74207-6845-4E8B-B67D-2E6F6AE45CB6}" type="datetimeFigureOut">
              <a:rPr lang="it-IT" smtClean="0"/>
              <a:t>04/12/2024</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12534630-DEBB-42E4-93E0-5149DD6DF241}" type="slidenum">
              <a:rPr lang="it-IT" smtClean="0"/>
              <a:t>‹N›</a:t>
            </a:fld>
            <a:endParaRPr lang="it-IT"/>
          </a:p>
        </p:txBody>
      </p:sp>
    </p:spTree>
    <p:extLst>
      <p:ext uri="{BB962C8B-B14F-4D97-AF65-F5344CB8AC3E}">
        <p14:creationId xmlns:p14="http://schemas.microsoft.com/office/powerpoint/2010/main" val="14695257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67F74207-6845-4E8B-B67D-2E6F6AE45CB6}" type="datetimeFigureOut">
              <a:rPr lang="it-IT" smtClean="0"/>
              <a:t>04/12/2024</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12534630-DEBB-42E4-93E0-5149DD6DF241}" type="slidenum">
              <a:rPr lang="it-IT" smtClean="0"/>
              <a:t>‹N›</a:t>
            </a:fld>
            <a:endParaRPr lang="it-IT"/>
          </a:p>
        </p:txBody>
      </p:sp>
    </p:spTree>
    <p:extLst>
      <p:ext uri="{BB962C8B-B14F-4D97-AF65-F5344CB8AC3E}">
        <p14:creationId xmlns:p14="http://schemas.microsoft.com/office/powerpoint/2010/main" val="9150680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6DE87FF-801D-C4B1-39DC-AF65BCA04101}"/>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97CD74E3-5F97-2D23-3EB2-87F10DB4FD5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D1B8BAE1-DC59-F903-BE49-3160A657FD0D}"/>
              </a:ext>
            </a:extLst>
          </p:cNvPr>
          <p:cNvSpPr>
            <a:spLocks noGrp="1"/>
          </p:cNvSpPr>
          <p:nvPr>
            <p:ph type="dt" sz="half" idx="10"/>
          </p:nvPr>
        </p:nvSpPr>
        <p:spPr/>
        <p:txBody>
          <a:bodyPr/>
          <a:lstStyle/>
          <a:p>
            <a:fld id="{8F7E70C4-7006-43FD-B926-F5A2806A83FD}" type="datetimeFigureOut">
              <a:rPr lang="it-IT" smtClean="0"/>
              <a:t>04/12/2024</a:t>
            </a:fld>
            <a:endParaRPr lang="it-IT"/>
          </a:p>
        </p:txBody>
      </p:sp>
      <p:sp>
        <p:nvSpPr>
          <p:cNvPr id="5" name="Segnaposto piè di pagina 4">
            <a:extLst>
              <a:ext uri="{FF2B5EF4-FFF2-40B4-BE49-F238E27FC236}">
                <a16:creationId xmlns:a16="http://schemas.microsoft.com/office/drawing/2014/main" id="{903B0EED-C042-8A69-BD4F-BBBBACD728C1}"/>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01DE91E-AE7B-B4CB-4C35-E37A9E75DDD5}"/>
              </a:ext>
            </a:extLst>
          </p:cNvPr>
          <p:cNvSpPr>
            <a:spLocks noGrp="1"/>
          </p:cNvSpPr>
          <p:nvPr>
            <p:ph type="sldNum" sz="quarter" idx="12"/>
          </p:nvPr>
        </p:nvSpPr>
        <p:spPr/>
        <p:txBody>
          <a:bodyPr/>
          <a:lstStyle/>
          <a:p>
            <a:fld id="{B580B2F2-3761-4295-9DFE-38B9F64C3D6F}" type="slidenum">
              <a:rPr lang="it-IT" smtClean="0"/>
              <a:t>‹N›</a:t>
            </a:fld>
            <a:endParaRPr lang="it-IT"/>
          </a:p>
        </p:txBody>
      </p:sp>
    </p:spTree>
    <p:extLst>
      <p:ext uri="{BB962C8B-B14F-4D97-AF65-F5344CB8AC3E}">
        <p14:creationId xmlns:p14="http://schemas.microsoft.com/office/powerpoint/2010/main" val="687530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CA94578-B360-8464-B0AE-8D671D45D63B}"/>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4A62E3A4-1F39-3BEC-8B44-98B1559B41EB}"/>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20409531-FEA7-CE53-7841-4F46B3902398}"/>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67EADD57-EDE6-B789-0790-620EC8DB011A}"/>
              </a:ext>
            </a:extLst>
          </p:cNvPr>
          <p:cNvSpPr>
            <a:spLocks noGrp="1"/>
          </p:cNvSpPr>
          <p:nvPr>
            <p:ph type="dt" sz="half" idx="10"/>
          </p:nvPr>
        </p:nvSpPr>
        <p:spPr/>
        <p:txBody>
          <a:bodyPr/>
          <a:lstStyle/>
          <a:p>
            <a:fld id="{8F7E70C4-7006-43FD-B926-F5A2806A83FD}" type="datetimeFigureOut">
              <a:rPr lang="it-IT" smtClean="0"/>
              <a:t>04/12/2024</a:t>
            </a:fld>
            <a:endParaRPr lang="it-IT"/>
          </a:p>
        </p:txBody>
      </p:sp>
      <p:sp>
        <p:nvSpPr>
          <p:cNvPr id="6" name="Segnaposto piè di pagina 5">
            <a:extLst>
              <a:ext uri="{FF2B5EF4-FFF2-40B4-BE49-F238E27FC236}">
                <a16:creationId xmlns:a16="http://schemas.microsoft.com/office/drawing/2014/main" id="{C9A46D8C-000F-6F3E-FEA1-B3896D86B59F}"/>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01BC6701-B35E-C6E9-9004-9B7851D64749}"/>
              </a:ext>
            </a:extLst>
          </p:cNvPr>
          <p:cNvSpPr>
            <a:spLocks noGrp="1"/>
          </p:cNvSpPr>
          <p:nvPr>
            <p:ph type="sldNum" sz="quarter" idx="12"/>
          </p:nvPr>
        </p:nvSpPr>
        <p:spPr/>
        <p:txBody>
          <a:bodyPr/>
          <a:lstStyle/>
          <a:p>
            <a:fld id="{B580B2F2-3761-4295-9DFE-38B9F64C3D6F}" type="slidenum">
              <a:rPr lang="it-IT" smtClean="0"/>
              <a:t>‹N›</a:t>
            </a:fld>
            <a:endParaRPr lang="it-IT"/>
          </a:p>
        </p:txBody>
      </p:sp>
    </p:spTree>
    <p:extLst>
      <p:ext uri="{BB962C8B-B14F-4D97-AF65-F5344CB8AC3E}">
        <p14:creationId xmlns:p14="http://schemas.microsoft.com/office/powerpoint/2010/main" val="1161469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BF8A121-EE2D-734A-061A-42A5F5BD5B22}"/>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4DBE6FDE-C5D6-A720-0B47-56E90F3465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D38A58FF-4392-A88F-747C-CB25042FB98D}"/>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0B2304E8-486F-E2B0-2273-EB948508CED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62F355A2-7A57-C5DF-2369-2EF3B870E9F8}"/>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FF9407FE-D3F8-4C21-4E09-98AEB92EDA42}"/>
              </a:ext>
            </a:extLst>
          </p:cNvPr>
          <p:cNvSpPr>
            <a:spLocks noGrp="1"/>
          </p:cNvSpPr>
          <p:nvPr>
            <p:ph type="dt" sz="half" idx="10"/>
          </p:nvPr>
        </p:nvSpPr>
        <p:spPr/>
        <p:txBody>
          <a:bodyPr/>
          <a:lstStyle/>
          <a:p>
            <a:fld id="{8F7E70C4-7006-43FD-B926-F5A2806A83FD}" type="datetimeFigureOut">
              <a:rPr lang="it-IT" smtClean="0"/>
              <a:t>04/12/2024</a:t>
            </a:fld>
            <a:endParaRPr lang="it-IT"/>
          </a:p>
        </p:txBody>
      </p:sp>
      <p:sp>
        <p:nvSpPr>
          <p:cNvPr id="8" name="Segnaposto piè di pagina 7">
            <a:extLst>
              <a:ext uri="{FF2B5EF4-FFF2-40B4-BE49-F238E27FC236}">
                <a16:creationId xmlns:a16="http://schemas.microsoft.com/office/drawing/2014/main" id="{5532BB52-5D11-046D-9C0D-10F92F639687}"/>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1C0507C5-8118-1233-53C1-AD09BA687C17}"/>
              </a:ext>
            </a:extLst>
          </p:cNvPr>
          <p:cNvSpPr>
            <a:spLocks noGrp="1"/>
          </p:cNvSpPr>
          <p:nvPr>
            <p:ph type="sldNum" sz="quarter" idx="12"/>
          </p:nvPr>
        </p:nvSpPr>
        <p:spPr/>
        <p:txBody>
          <a:bodyPr/>
          <a:lstStyle/>
          <a:p>
            <a:fld id="{B580B2F2-3761-4295-9DFE-38B9F64C3D6F}" type="slidenum">
              <a:rPr lang="it-IT" smtClean="0"/>
              <a:t>‹N›</a:t>
            </a:fld>
            <a:endParaRPr lang="it-IT"/>
          </a:p>
        </p:txBody>
      </p:sp>
    </p:spTree>
    <p:extLst>
      <p:ext uri="{BB962C8B-B14F-4D97-AF65-F5344CB8AC3E}">
        <p14:creationId xmlns:p14="http://schemas.microsoft.com/office/powerpoint/2010/main" val="3929253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0911DFC-049C-46F0-36FA-10911D83B581}"/>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DFA30B2C-909C-89B2-FD8D-3685B285C9A7}"/>
              </a:ext>
            </a:extLst>
          </p:cNvPr>
          <p:cNvSpPr>
            <a:spLocks noGrp="1"/>
          </p:cNvSpPr>
          <p:nvPr>
            <p:ph type="dt" sz="half" idx="10"/>
          </p:nvPr>
        </p:nvSpPr>
        <p:spPr/>
        <p:txBody>
          <a:bodyPr/>
          <a:lstStyle/>
          <a:p>
            <a:fld id="{8F7E70C4-7006-43FD-B926-F5A2806A83FD}" type="datetimeFigureOut">
              <a:rPr lang="it-IT" smtClean="0"/>
              <a:t>04/12/2024</a:t>
            </a:fld>
            <a:endParaRPr lang="it-IT"/>
          </a:p>
        </p:txBody>
      </p:sp>
      <p:sp>
        <p:nvSpPr>
          <p:cNvPr id="4" name="Segnaposto piè di pagina 3">
            <a:extLst>
              <a:ext uri="{FF2B5EF4-FFF2-40B4-BE49-F238E27FC236}">
                <a16:creationId xmlns:a16="http://schemas.microsoft.com/office/drawing/2014/main" id="{1AB1F8A7-8AF3-2076-6374-8E1CCD6BACEE}"/>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F1CD0CF5-1585-D8A0-B3FC-7A7FE6B5734E}"/>
              </a:ext>
            </a:extLst>
          </p:cNvPr>
          <p:cNvSpPr>
            <a:spLocks noGrp="1"/>
          </p:cNvSpPr>
          <p:nvPr>
            <p:ph type="sldNum" sz="quarter" idx="12"/>
          </p:nvPr>
        </p:nvSpPr>
        <p:spPr/>
        <p:txBody>
          <a:bodyPr/>
          <a:lstStyle/>
          <a:p>
            <a:fld id="{B580B2F2-3761-4295-9DFE-38B9F64C3D6F}" type="slidenum">
              <a:rPr lang="it-IT" smtClean="0"/>
              <a:t>‹N›</a:t>
            </a:fld>
            <a:endParaRPr lang="it-IT"/>
          </a:p>
        </p:txBody>
      </p:sp>
    </p:spTree>
    <p:extLst>
      <p:ext uri="{BB962C8B-B14F-4D97-AF65-F5344CB8AC3E}">
        <p14:creationId xmlns:p14="http://schemas.microsoft.com/office/powerpoint/2010/main" val="2525171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0999837A-C430-3663-E8FD-481BC0CE9922}"/>
              </a:ext>
            </a:extLst>
          </p:cNvPr>
          <p:cNvSpPr>
            <a:spLocks noGrp="1"/>
          </p:cNvSpPr>
          <p:nvPr>
            <p:ph type="dt" sz="half" idx="10"/>
          </p:nvPr>
        </p:nvSpPr>
        <p:spPr/>
        <p:txBody>
          <a:bodyPr/>
          <a:lstStyle/>
          <a:p>
            <a:fld id="{8F7E70C4-7006-43FD-B926-F5A2806A83FD}" type="datetimeFigureOut">
              <a:rPr lang="it-IT" smtClean="0"/>
              <a:t>04/12/2024</a:t>
            </a:fld>
            <a:endParaRPr lang="it-IT"/>
          </a:p>
        </p:txBody>
      </p:sp>
      <p:sp>
        <p:nvSpPr>
          <p:cNvPr id="3" name="Segnaposto piè di pagina 2">
            <a:extLst>
              <a:ext uri="{FF2B5EF4-FFF2-40B4-BE49-F238E27FC236}">
                <a16:creationId xmlns:a16="http://schemas.microsoft.com/office/drawing/2014/main" id="{72C9291B-82CD-2992-ECB4-88729B64A79C}"/>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67B9CBAD-7025-EADE-FE43-0DF96C0B08EC}"/>
              </a:ext>
            </a:extLst>
          </p:cNvPr>
          <p:cNvSpPr>
            <a:spLocks noGrp="1"/>
          </p:cNvSpPr>
          <p:nvPr>
            <p:ph type="sldNum" sz="quarter" idx="12"/>
          </p:nvPr>
        </p:nvSpPr>
        <p:spPr/>
        <p:txBody>
          <a:bodyPr/>
          <a:lstStyle/>
          <a:p>
            <a:fld id="{B580B2F2-3761-4295-9DFE-38B9F64C3D6F}" type="slidenum">
              <a:rPr lang="it-IT" smtClean="0"/>
              <a:t>‹N›</a:t>
            </a:fld>
            <a:endParaRPr lang="it-IT"/>
          </a:p>
        </p:txBody>
      </p:sp>
    </p:spTree>
    <p:extLst>
      <p:ext uri="{BB962C8B-B14F-4D97-AF65-F5344CB8AC3E}">
        <p14:creationId xmlns:p14="http://schemas.microsoft.com/office/powerpoint/2010/main" val="2042349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DEBCF9-18D2-D24D-5A02-5C8B93381E7F}"/>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0896197-4E63-B8BA-7C08-4CE967377A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0DCCBFCD-1F4F-847B-B724-5F429835F7B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85D0B5A3-DF6E-56B1-2FF6-63B4CCAD0F8E}"/>
              </a:ext>
            </a:extLst>
          </p:cNvPr>
          <p:cNvSpPr>
            <a:spLocks noGrp="1"/>
          </p:cNvSpPr>
          <p:nvPr>
            <p:ph type="dt" sz="half" idx="10"/>
          </p:nvPr>
        </p:nvSpPr>
        <p:spPr/>
        <p:txBody>
          <a:bodyPr/>
          <a:lstStyle/>
          <a:p>
            <a:fld id="{8F7E70C4-7006-43FD-B926-F5A2806A83FD}" type="datetimeFigureOut">
              <a:rPr lang="it-IT" smtClean="0"/>
              <a:t>04/12/2024</a:t>
            </a:fld>
            <a:endParaRPr lang="it-IT"/>
          </a:p>
        </p:txBody>
      </p:sp>
      <p:sp>
        <p:nvSpPr>
          <p:cNvPr id="6" name="Segnaposto piè di pagina 5">
            <a:extLst>
              <a:ext uri="{FF2B5EF4-FFF2-40B4-BE49-F238E27FC236}">
                <a16:creationId xmlns:a16="http://schemas.microsoft.com/office/drawing/2014/main" id="{4DF756AB-526A-5561-E603-ED98A7A2BB4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52E6172D-5C7B-A28A-4602-CC75172884C9}"/>
              </a:ext>
            </a:extLst>
          </p:cNvPr>
          <p:cNvSpPr>
            <a:spLocks noGrp="1"/>
          </p:cNvSpPr>
          <p:nvPr>
            <p:ph type="sldNum" sz="quarter" idx="12"/>
          </p:nvPr>
        </p:nvSpPr>
        <p:spPr/>
        <p:txBody>
          <a:bodyPr/>
          <a:lstStyle/>
          <a:p>
            <a:fld id="{B580B2F2-3761-4295-9DFE-38B9F64C3D6F}" type="slidenum">
              <a:rPr lang="it-IT" smtClean="0"/>
              <a:t>‹N›</a:t>
            </a:fld>
            <a:endParaRPr lang="it-IT"/>
          </a:p>
        </p:txBody>
      </p:sp>
    </p:spTree>
    <p:extLst>
      <p:ext uri="{BB962C8B-B14F-4D97-AF65-F5344CB8AC3E}">
        <p14:creationId xmlns:p14="http://schemas.microsoft.com/office/powerpoint/2010/main" val="3166990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8ADBC6A-152C-CBDD-07BB-3F0B88BE29E8}"/>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8E3941E0-6337-F75F-3AD5-71F8B9AA9D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3C841725-3FC5-2CA3-1EC9-EE098E2D33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D3AB6142-67C1-C132-E31C-2405E8AFB784}"/>
              </a:ext>
            </a:extLst>
          </p:cNvPr>
          <p:cNvSpPr>
            <a:spLocks noGrp="1"/>
          </p:cNvSpPr>
          <p:nvPr>
            <p:ph type="dt" sz="half" idx="10"/>
          </p:nvPr>
        </p:nvSpPr>
        <p:spPr/>
        <p:txBody>
          <a:bodyPr/>
          <a:lstStyle/>
          <a:p>
            <a:fld id="{8F7E70C4-7006-43FD-B926-F5A2806A83FD}" type="datetimeFigureOut">
              <a:rPr lang="it-IT" smtClean="0"/>
              <a:t>04/12/2024</a:t>
            </a:fld>
            <a:endParaRPr lang="it-IT"/>
          </a:p>
        </p:txBody>
      </p:sp>
      <p:sp>
        <p:nvSpPr>
          <p:cNvPr id="6" name="Segnaposto piè di pagina 5">
            <a:extLst>
              <a:ext uri="{FF2B5EF4-FFF2-40B4-BE49-F238E27FC236}">
                <a16:creationId xmlns:a16="http://schemas.microsoft.com/office/drawing/2014/main" id="{BAD7C696-E291-C9D1-0132-A48FAFC15FBA}"/>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8B03BF8C-0396-DEF8-0538-AA3F549C7A45}"/>
              </a:ext>
            </a:extLst>
          </p:cNvPr>
          <p:cNvSpPr>
            <a:spLocks noGrp="1"/>
          </p:cNvSpPr>
          <p:nvPr>
            <p:ph type="sldNum" sz="quarter" idx="12"/>
          </p:nvPr>
        </p:nvSpPr>
        <p:spPr/>
        <p:txBody>
          <a:bodyPr/>
          <a:lstStyle/>
          <a:p>
            <a:fld id="{B580B2F2-3761-4295-9DFE-38B9F64C3D6F}" type="slidenum">
              <a:rPr lang="it-IT" smtClean="0"/>
              <a:t>‹N›</a:t>
            </a:fld>
            <a:endParaRPr lang="it-IT"/>
          </a:p>
        </p:txBody>
      </p:sp>
    </p:spTree>
    <p:extLst>
      <p:ext uri="{BB962C8B-B14F-4D97-AF65-F5344CB8AC3E}">
        <p14:creationId xmlns:p14="http://schemas.microsoft.com/office/powerpoint/2010/main" val="9926131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8DC031AD-0A30-F2AE-EC57-D22024C05E4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0CE704D5-4213-1416-A57A-74E0B01210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B8671E9-67CA-97BB-3CA6-0511DAF144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7E70C4-7006-43FD-B926-F5A2806A83FD}" type="datetimeFigureOut">
              <a:rPr lang="it-IT" smtClean="0"/>
              <a:t>04/12/2024</a:t>
            </a:fld>
            <a:endParaRPr lang="it-IT"/>
          </a:p>
        </p:txBody>
      </p:sp>
      <p:sp>
        <p:nvSpPr>
          <p:cNvPr id="5" name="Segnaposto piè di pagina 4">
            <a:extLst>
              <a:ext uri="{FF2B5EF4-FFF2-40B4-BE49-F238E27FC236}">
                <a16:creationId xmlns:a16="http://schemas.microsoft.com/office/drawing/2014/main" id="{7868952A-5E75-D11C-B5DC-1379E1E8CE8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170AEB36-CAE7-2037-9591-0C652505EB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80B2F2-3761-4295-9DFE-38B9F64C3D6F}" type="slidenum">
              <a:rPr lang="it-IT" smtClean="0"/>
              <a:t>‹N›</a:t>
            </a:fld>
            <a:endParaRPr lang="it-IT"/>
          </a:p>
        </p:txBody>
      </p:sp>
    </p:spTree>
    <p:extLst>
      <p:ext uri="{BB962C8B-B14F-4D97-AF65-F5344CB8AC3E}">
        <p14:creationId xmlns:p14="http://schemas.microsoft.com/office/powerpoint/2010/main" val="5473636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67F74207-6845-4E8B-B67D-2E6F6AE45CB6}" type="datetimeFigureOut">
              <a:rPr lang="it-IT" smtClean="0"/>
              <a:t>04/12/2024</a:t>
            </a:fld>
            <a:endParaRPr lang="it-IT"/>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it-IT"/>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12534630-DEBB-42E4-93E0-5149DD6DF241}" type="slidenum">
              <a:rPr lang="it-IT" smtClean="0"/>
              <a:t>‹N›</a:t>
            </a:fld>
            <a:endParaRPr lang="it-IT"/>
          </a:p>
        </p:txBody>
      </p:sp>
    </p:spTree>
    <p:extLst>
      <p:ext uri="{BB962C8B-B14F-4D97-AF65-F5344CB8AC3E}">
        <p14:creationId xmlns:p14="http://schemas.microsoft.com/office/powerpoint/2010/main" val="25838569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portali.giustizia-amministrativa.it/portale/pages/istituzionale/visualizza?nodeRef=&amp;schema=cds&amp;nrg=201801603&amp;nomeFile=202300016_11.html&amp;subDir=Provvedimenti"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portali.giustizia-amministrativa.it/portale/pages/istituzionale/visualizza?nodeRef=&amp;schema=cds&amp;nrg=201801603&amp;nomeFile=202300016_11.html&amp;subDir=Provvedimenti"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portali.giustizia-amministrativa.it/portale/pages/istituzionale/visualizza?nodeRef=&amp;schema=cds&amp;nrg=201801603&amp;nomeFile=202300016_11.html&amp;subDir=Provvedimenti"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portali.giustizia-amministrativa.it/portale/pages/istituzionale/visualizza?nodeRef=&amp;schema=cds&amp;nrg=201801603&amp;nomeFile=202300016_11.html&amp;subDir=Provvedimenti"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www.anci.it/wp-content/uploads/DM_banca-dati-abusivismo_8_2_2022-2.pdf"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chrome-extension://efaidnbmnnnibpcajpcglclefindmkaj/https:/www.italgiure.giustizia.it/xway/application/nif/clean/hc.dll?verbo=attach&amp;db=snciv&amp;id=./20221115/snciv@sU0@a2022@n33645@tS.clean.pdf" TargetMode="External"/><Relationship Id="rId2" Type="http://schemas.openxmlformats.org/officeDocument/2006/relationships/hyperlink" Target="https://banchedati.corteconti.it/documentDetail/PRIMA%20SEZIONE%20CENTRALE%20DI%20APPELLO/SENTENZA/142/2024"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Layout" Target="../slideLayouts/slideLayout19.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s>
</file>

<file path=ppt/slides/_rels/slide4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19.xml"/><Relationship Id="rId5" Type="http://schemas.openxmlformats.org/officeDocument/2006/relationships/image" Target="../media/image11.png"/><Relationship Id="rId4" Type="http://schemas.openxmlformats.org/officeDocument/2006/relationships/image" Target="../media/image10.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garanteprivacy.it/home/docweb/-/docweb-display/docweb/9578258" TargetMode="External"/><Relationship Id="rId2" Type="http://schemas.openxmlformats.org/officeDocument/2006/relationships/hyperlink" Target="https://www.garanteprivacy.it/web/guest/home/docweb/-/docweb-display/docweb/9689586" TargetMode="External"/><Relationship Id="rId1" Type="http://schemas.openxmlformats.org/officeDocument/2006/relationships/slideLayout" Target="../slideLayouts/slideLayout2.xml"/><Relationship Id="rId5" Type="http://schemas.openxmlformats.org/officeDocument/2006/relationships/hyperlink" Target="https://www.garanteprivacy.it/web/guest/home/docweb/-/docweb-display/docweb/9867327" TargetMode="External"/><Relationship Id="rId4" Type="http://schemas.openxmlformats.org/officeDocument/2006/relationships/hyperlink" Target="https://www.self-entilocali.it/wp-content/uploads/2020/04/Garante-Privacy-parere-istanza-accesso-civico-16-marzo-2020.pdf"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s://www.garanteprivacy.it/home/docweb/-/docweb-display/docweb/9232553"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portali.giustizia-amministrativa.it/portale/pages/istituzionale/visualizza?nodeRef=&amp;schema=cds&amp;nrg=201801603&amp;nomeFile=202300016_11.html&amp;subDir=Provvedimenti"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09400B8-8CD7-9AE3-6A1C-1072A38AF99C}"/>
              </a:ext>
            </a:extLst>
          </p:cNvPr>
          <p:cNvSpPr>
            <a:spLocks noGrp="1"/>
          </p:cNvSpPr>
          <p:nvPr>
            <p:ph type="ctrTitle"/>
          </p:nvPr>
        </p:nvSpPr>
        <p:spPr>
          <a:xfrm>
            <a:off x="1680673" y="1076162"/>
            <a:ext cx="9144000" cy="724256"/>
          </a:xfrm>
        </p:spPr>
        <p:txBody>
          <a:bodyPr>
            <a:normAutofit fontScale="90000"/>
          </a:bodyPr>
          <a:lstStyle/>
          <a:p>
            <a:pPr marL="6350" marR="198120" indent="-6350">
              <a:lnSpc>
                <a:spcPct val="107000"/>
              </a:lnSpc>
              <a:spcAft>
                <a:spcPts val="800"/>
              </a:spcAft>
            </a:pPr>
            <a:r>
              <a:rPr lang="it-IT" sz="1400" dirty="0">
                <a:solidFill>
                  <a:srgbClr val="000000"/>
                </a:solidFill>
                <a:effectLst/>
                <a:latin typeface="Arial" panose="020B0604020202020204" pitchFamily="34" charset="0"/>
                <a:ea typeface="Arial" panose="020B0604020202020204" pitchFamily="34" charset="0"/>
              </a:rPr>
              <a:t>DIPARTIMENTO PER GLI AFFARI INTERNI E TERRITORIALI</a:t>
            </a:r>
            <a:br>
              <a:rPr lang="it-IT" sz="1400" dirty="0">
                <a:solidFill>
                  <a:srgbClr val="000000"/>
                </a:solidFill>
                <a:effectLst/>
                <a:latin typeface="Calibri" panose="020F0502020204030204" pitchFamily="34" charset="0"/>
                <a:ea typeface="Calibri" panose="020F0502020204030204" pitchFamily="34" charset="0"/>
              </a:rPr>
            </a:br>
            <a:r>
              <a:rPr lang="it-IT" sz="1400" dirty="0">
                <a:solidFill>
                  <a:srgbClr val="000000"/>
                </a:solidFill>
                <a:effectLst/>
                <a:latin typeface="Arial" panose="020B0604020202020204" pitchFamily="34" charset="0"/>
                <a:ea typeface="Arial" panose="020B0604020202020204" pitchFamily="34" charset="0"/>
              </a:rPr>
              <a:t>DIREZIONE CENTRALE PER LE AUTONOMIE</a:t>
            </a:r>
            <a:br>
              <a:rPr lang="it-IT" sz="1400" dirty="0">
                <a:solidFill>
                  <a:srgbClr val="000000"/>
                </a:solidFill>
                <a:effectLst/>
                <a:latin typeface="Calibri" panose="020F0502020204030204" pitchFamily="34" charset="0"/>
                <a:ea typeface="Calibri" panose="020F0502020204030204" pitchFamily="34" charset="0"/>
              </a:rPr>
            </a:br>
            <a:r>
              <a:rPr lang="it-IT" sz="1400" i="1" dirty="0">
                <a:solidFill>
                  <a:srgbClr val="000000"/>
                </a:solidFill>
                <a:effectLst/>
                <a:latin typeface="Arial" panose="020B0604020202020204" pitchFamily="34" charset="0"/>
                <a:ea typeface="Arial" panose="020B0604020202020204" pitchFamily="34" charset="0"/>
              </a:rPr>
              <a:t>Albo nazionale dei Segretari Comunali e Provinciali</a:t>
            </a:r>
            <a:endParaRPr lang="it-IT" sz="1400" dirty="0">
              <a:solidFill>
                <a:srgbClr val="000000"/>
              </a:solidFill>
              <a:effectLst/>
              <a:latin typeface="Calibri" panose="020F0502020204030204" pitchFamily="34" charset="0"/>
              <a:ea typeface="Calibri" panose="020F0502020204030204" pitchFamily="34" charset="0"/>
            </a:endParaRPr>
          </a:p>
        </p:txBody>
      </p:sp>
      <p:sp>
        <p:nvSpPr>
          <p:cNvPr id="3" name="Sottotitolo 2">
            <a:extLst>
              <a:ext uri="{FF2B5EF4-FFF2-40B4-BE49-F238E27FC236}">
                <a16:creationId xmlns:a16="http://schemas.microsoft.com/office/drawing/2014/main" id="{78528B78-069F-7105-ADEC-11C3C19A03C3}"/>
              </a:ext>
            </a:extLst>
          </p:cNvPr>
          <p:cNvSpPr>
            <a:spLocks noGrp="1"/>
          </p:cNvSpPr>
          <p:nvPr>
            <p:ph type="subTitle" idx="1"/>
          </p:nvPr>
        </p:nvSpPr>
        <p:spPr>
          <a:xfrm>
            <a:off x="1524000" y="2479760"/>
            <a:ext cx="9144000" cy="2049108"/>
          </a:xfrm>
        </p:spPr>
        <p:txBody>
          <a:bodyPr>
            <a:normAutofit fontScale="25000" lnSpcReduction="20000"/>
          </a:bodyPr>
          <a:lstStyle/>
          <a:p>
            <a:pPr>
              <a:lnSpc>
                <a:spcPct val="110000"/>
              </a:lnSpc>
              <a:spcAft>
                <a:spcPts val="4825"/>
              </a:spcAft>
            </a:pPr>
            <a:r>
              <a:rPr lang="it-IT" sz="9600" dirty="0">
                <a:solidFill>
                  <a:srgbClr val="366092"/>
                </a:solidFill>
              </a:rPr>
              <a:t>Formazione Permanente 2024</a:t>
            </a:r>
            <a:endParaRPr lang="it-IT" sz="9600" u="none" strike="noStrike" cap="none" dirty="0">
              <a:solidFill>
                <a:srgbClr val="366092"/>
              </a:solidFill>
            </a:endParaRPr>
          </a:p>
          <a:p>
            <a:pPr>
              <a:lnSpc>
                <a:spcPct val="110000"/>
              </a:lnSpc>
              <a:spcAft>
                <a:spcPts val="4825"/>
              </a:spcAft>
            </a:pPr>
            <a:r>
              <a:rPr lang="it-IT" sz="9600" b="1" dirty="0">
                <a:solidFill>
                  <a:srgbClr val="366092"/>
                </a:solidFill>
              </a:rPr>
              <a:t>Le disposizioni del decreto legge «Salva Casa», con particolare riguardo alla demolizione degli immobili abusivi. Profili applicativi nella Regione Siciliana</a:t>
            </a:r>
            <a:endParaRPr lang="it-IT" sz="9600" b="1" u="none" strike="noStrike" cap="none" dirty="0">
              <a:solidFill>
                <a:srgbClr val="366092"/>
              </a:solidFill>
            </a:endParaRPr>
          </a:p>
          <a:p>
            <a:pPr>
              <a:lnSpc>
                <a:spcPct val="110000"/>
              </a:lnSpc>
              <a:spcAft>
                <a:spcPts val="4825"/>
              </a:spcAft>
            </a:pPr>
            <a:r>
              <a:rPr lang="it-IT" sz="7200" i="1" dirty="0">
                <a:solidFill>
                  <a:srgbClr val="366092"/>
                </a:solidFill>
                <a:effectLst/>
                <a:latin typeface="Calibri" panose="020F0502020204030204" pitchFamily="34" charset="0"/>
                <a:ea typeface="Calibri" panose="020F0502020204030204" pitchFamily="34" charset="0"/>
                <a:cs typeface="Calibri" panose="020F0502020204030204" pitchFamily="34" charset="0"/>
              </a:rPr>
              <a:t>Vito Antonio Bonanno </a:t>
            </a:r>
            <a:endParaRPr lang="it-IT" sz="7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marR="57150" algn="ctr">
              <a:lnSpc>
                <a:spcPct val="107000"/>
              </a:lnSpc>
              <a:spcAft>
                <a:spcPts val="800"/>
              </a:spcAft>
            </a:pPr>
            <a:r>
              <a:rPr lang="it-IT" sz="7200" dirty="0">
                <a:solidFill>
                  <a:srgbClr val="366092"/>
                </a:solidFill>
                <a:latin typeface="Calibri" panose="020F0502020204030204" pitchFamily="34" charset="0"/>
                <a:ea typeface="Calibri" panose="020F0502020204030204" pitchFamily="34" charset="0"/>
                <a:cs typeface="Calibri" panose="020F0502020204030204" pitchFamily="34" charset="0"/>
              </a:rPr>
              <a:t>Palermo, Prefettura, sala Dalla Chiesa, 5 dicembre</a:t>
            </a:r>
            <a:r>
              <a:rPr lang="it-IT" sz="7200" dirty="0">
                <a:solidFill>
                  <a:srgbClr val="366092"/>
                </a:solidFill>
                <a:effectLst/>
                <a:latin typeface="Calibri" panose="020F0502020204030204" pitchFamily="34" charset="0"/>
                <a:ea typeface="Calibri" panose="020F0502020204030204" pitchFamily="34" charset="0"/>
                <a:cs typeface="Calibri" panose="020F0502020204030204" pitchFamily="34" charset="0"/>
              </a:rPr>
              <a:t> 2024</a:t>
            </a:r>
            <a:endParaRPr lang="it-IT" sz="72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endParaRPr lang="it-IT" dirty="0"/>
          </a:p>
        </p:txBody>
      </p:sp>
      <p:pic>
        <p:nvPicPr>
          <p:cNvPr id="4" name="Picture 8">
            <a:extLst>
              <a:ext uri="{FF2B5EF4-FFF2-40B4-BE49-F238E27FC236}">
                <a16:creationId xmlns:a16="http://schemas.microsoft.com/office/drawing/2014/main" id="{B3A83DC7-95B7-40ED-AD39-36BBA33343D1}"/>
              </a:ext>
            </a:extLst>
          </p:cNvPr>
          <p:cNvPicPr/>
          <p:nvPr/>
        </p:nvPicPr>
        <p:blipFill>
          <a:blip r:embed="rId2"/>
          <a:stretch>
            <a:fillRect/>
          </a:stretch>
        </p:blipFill>
        <p:spPr>
          <a:xfrm>
            <a:off x="4312920" y="118113"/>
            <a:ext cx="3566160" cy="930275"/>
          </a:xfrm>
          <a:prstGeom prst="rect">
            <a:avLst/>
          </a:prstGeom>
        </p:spPr>
      </p:pic>
    </p:spTree>
    <p:extLst>
      <p:ext uri="{BB962C8B-B14F-4D97-AF65-F5344CB8AC3E}">
        <p14:creationId xmlns:p14="http://schemas.microsoft.com/office/powerpoint/2010/main" val="1593254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5BEAE817-9F5E-56A9-DA89-6F86CC3C2F0C}"/>
              </a:ext>
            </a:extLst>
          </p:cNvPr>
          <p:cNvSpPr txBox="1"/>
          <p:nvPr/>
        </p:nvSpPr>
        <p:spPr>
          <a:xfrm>
            <a:off x="277904" y="520995"/>
            <a:ext cx="10892119" cy="9007402"/>
          </a:xfrm>
          <a:prstGeom prst="rect">
            <a:avLst/>
          </a:prstGeom>
          <a:noFill/>
        </p:spPr>
        <p:txBody>
          <a:bodyPr wrap="square">
            <a:spAutoFit/>
          </a:bodyPr>
          <a:lstStyle/>
          <a:p>
            <a:pPr algn="just">
              <a:lnSpc>
                <a:spcPct val="107000"/>
              </a:lnSpc>
              <a:spcAft>
                <a:spcPts val="800"/>
              </a:spcAft>
            </a:pPr>
            <a:endParaRPr lang="it-IT" sz="18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dirty="0" err="1">
                <a:solidFill>
                  <a:srgbClr val="0070C0"/>
                </a:solidFill>
                <a:latin typeface="Arial" panose="020B0604020202020204" pitchFamily="34" charset="0"/>
                <a:ea typeface="Calibri" panose="020F0502020204030204" pitchFamily="34" charset="0"/>
                <a:cs typeface="Times New Roman" panose="02020603050405020304" pitchFamily="18" charset="0"/>
              </a:rPr>
              <a:t>CdS</a:t>
            </a:r>
            <a:r>
              <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rPr>
              <a:t>, Adunanza Plenaria n. 16/2023 (</a:t>
            </a:r>
            <a:r>
              <a:rPr lang="it-IT"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 ottobre 2023 n. 16</a:t>
            </a:r>
            <a:r>
              <a:rPr lang="it-IT" sz="1800" dirty="0">
                <a:effectLst/>
                <a:latin typeface="Times New Roman" panose="02020603050405020304" pitchFamily="18" charset="0"/>
                <a:ea typeface="Calibri" panose="020F0502020204030204" pitchFamily="34" charset="0"/>
              </a:rPr>
              <a:t> )</a:t>
            </a: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rPr>
              <a:t>Articolazione del procedimento repressivo-sanzionatorio in 4 fasi:</a:t>
            </a:r>
          </a:p>
          <a:p>
            <a:pPr algn="just">
              <a:lnSpc>
                <a:spcPct val="107000"/>
              </a:lnSpc>
              <a:spcAft>
                <a:spcPts val="800"/>
              </a:spcAft>
            </a:pPr>
            <a:r>
              <a:rPr lang="it-IT" sz="1800" b="1" dirty="0">
                <a:effectLst/>
                <a:latin typeface="Times New Roman" panose="02020603050405020304" pitchFamily="18" charset="0"/>
                <a:ea typeface="Calibri" panose="020F0502020204030204" pitchFamily="34" charset="0"/>
              </a:rPr>
              <a:t>Seconda fase</a:t>
            </a:r>
          </a:p>
          <a:p>
            <a:pPr algn="just">
              <a:lnSpc>
                <a:spcPct val="107000"/>
              </a:lnSpc>
              <a:spcAft>
                <a:spcPts val="800"/>
              </a:spcAft>
            </a:pPr>
            <a:r>
              <a:rPr lang="it-IT"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Una seconda fase si attiva decorso il termine di 90 giorni dalla notifica del provvedimento di demolizione (ovvero dopo aver rigettato l’istanza di accertamento di conformità o, ancora, alla scadenza del diverso termine prorogato su istanza di parte) con un </a:t>
            </a:r>
            <a:r>
              <a:rPr lang="it-IT" sz="1800" u="sng"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sopralluogo che si conclude con l’accertamento positivo o negativo dell’esecuzione dell’ordinanza di demolizione</a:t>
            </a:r>
            <a:r>
              <a:rPr lang="it-IT"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L’accertamento deve essere consacrato in un </a:t>
            </a:r>
            <a:r>
              <a:rPr lang="it-IT" sz="1800" b="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verbale redatto con l’assistenza della polizia municipale</a:t>
            </a:r>
            <a:r>
              <a:rPr lang="it-IT"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Se </a:t>
            </a:r>
            <a:r>
              <a:rPr lang="it-IT" sz="1800" kern="1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l’accertamento è positivo</a:t>
            </a:r>
            <a:r>
              <a:rPr lang="it-IT"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il procedimento si conclude, come avviene nel caso in cui risulti accolta l’istanza di accertamento di conformità. </a:t>
            </a:r>
            <a:r>
              <a:rPr lang="it-IT" sz="1800" kern="1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Se l’accertamento è, invece, negati</a:t>
            </a:r>
            <a:r>
              <a:rPr lang="it-IT"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vo il procedimento di demolizione prosegue, essendo compito dell’amministrazione demolire d’ufficio il bene abusivo. Va, tuttavia, precisato che alla scadenza del termine di 90 giorni, l’amministrazione diviene </a:t>
            </a:r>
            <a:r>
              <a:rPr lang="it-IT" sz="1800" i="1"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ipso iure</a:t>
            </a:r>
            <a:r>
              <a:rPr lang="it-IT" sz="1800" kern="1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proprietaria del bene abusivo: si tratta di una sanzione di natura afflittiva, correlata alla violazione dell’obbligo di demolizione, la quale opera nei limiti in cui l’illecito della mancata ottemperanza risulti imputabile; inoltre, a seguito dell’entrata in vigore della legge n. 164 del 2014, a chi non si è adoperato per porre rimedio alle conseguenze derivanti dall’abuso edilizio demolendo l’immobile nel termine intimato, si applica anche una sanzione pecuniaria il cui importo va determinato tra un minimo di 2.000,00 e un massimo di 20.000,00 euro, sulla base di criteri generali che ciascun ente locale è chiamato ad adottare.</a:t>
            </a:r>
            <a:endParaRPr lang="it-IT"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sz="1800" b="1" dirty="0">
              <a:effectLst/>
              <a:latin typeface="Times New Roman" panose="02020603050405020304" pitchFamily="18" charset="0"/>
              <a:ea typeface="Calibri" panose="020F0502020204030204" pitchFamily="34"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544577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5BEAE817-9F5E-56A9-DA89-6F86CC3C2F0C}"/>
              </a:ext>
            </a:extLst>
          </p:cNvPr>
          <p:cNvSpPr txBox="1"/>
          <p:nvPr/>
        </p:nvSpPr>
        <p:spPr>
          <a:xfrm>
            <a:off x="277904" y="520995"/>
            <a:ext cx="10892119" cy="8608447"/>
          </a:xfrm>
          <a:prstGeom prst="rect">
            <a:avLst/>
          </a:prstGeom>
          <a:noFill/>
        </p:spPr>
        <p:txBody>
          <a:bodyPr wrap="square">
            <a:spAutoFit/>
          </a:bodyPr>
          <a:lstStyle/>
          <a:p>
            <a:pPr algn="just">
              <a:lnSpc>
                <a:spcPct val="107000"/>
              </a:lnSpc>
              <a:spcAft>
                <a:spcPts val="800"/>
              </a:spcAft>
            </a:pPr>
            <a:endParaRPr lang="it-IT" sz="18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dirty="0" err="1">
                <a:solidFill>
                  <a:srgbClr val="0070C0"/>
                </a:solidFill>
                <a:latin typeface="Arial" panose="020B0604020202020204" pitchFamily="34" charset="0"/>
                <a:ea typeface="Calibri" panose="020F0502020204030204" pitchFamily="34" charset="0"/>
                <a:cs typeface="Times New Roman" panose="02020603050405020304" pitchFamily="18" charset="0"/>
              </a:rPr>
              <a:t>CdS</a:t>
            </a:r>
            <a:r>
              <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rPr>
              <a:t>, Adunanza Plenaria n. 16/2023 (</a:t>
            </a:r>
            <a:r>
              <a:rPr lang="it-IT"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 ottobre 2023 n. 16</a:t>
            </a:r>
            <a:r>
              <a:rPr lang="it-IT" sz="1800" dirty="0">
                <a:effectLst/>
                <a:latin typeface="Times New Roman" panose="02020603050405020304" pitchFamily="18" charset="0"/>
                <a:ea typeface="Calibri" panose="020F0502020204030204" pitchFamily="34" charset="0"/>
              </a:rPr>
              <a:t> )</a:t>
            </a: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rPr>
              <a:t>Articolazione del procedimento repressivo-sanzionatorio in 4 fasi:</a:t>
            </a:r>
          </a:p>
          <a:p>
            <a:pPr algn="just">
              <a:lnSpc>
                <a:spcPct val="107000"/>
              </a:lnSpc>
              <a:spcAft>
                <a:spcPts val="800"/>
              </a:spcAft>
            </a:pPr>
            <a:r>
              <a:rPr lang="it-IT" b="1" dirty="0">
                <a:latin typeface="Times New Roman" panose="02020603050405020304" pitchFamily="18" charset="0"/>
                <a:ea typeface="Calibri" panose="020F0502020204030204" pitchFamily="34" charset="0"/>
              </a:rPr>
              <a:t>Terza fase</a:t>
            </a:r>
            <a:endParaRPr lang="it-IT" sz="1800" b="1" dirty="0">
              <a:effectLst/>
              <a:latin typeface="Times New Roman" panose="02020603050405020304" pitchFamily="18" charset="0"/>
              <a:ea typeface="Calibri" panose="020F0502020204030204" pitchFamily="34" charset="0"/>
            </a:endParaRPr>
          </a:p>
          <a:p>
            <a:pPr algn="just">
              <a:lnSpc>
                <a:spcPct val="107000"/>
              </a:lnSpc>
              <a:spcAft>
                <a:spcPts val="800"/>
              </a:spcAft>
            </a:pPr>
            <a:r>
              <a:rPr lang="it-IT" sz="1800" dirty="0">
                <a:solidFill>
                  <a:srgbClr val="000000"/>
                </a:solidFill>
                <a:effectLst/>
                <a:latin typeface="Times New Roman" panose="02020603050405020304" pitchFamily="18" charset="0"/>
                <a:ea typeface="Calibri" panose="020F0502020204030204" pitchFamily="34" charset="0"/>
              </a:rPr>
              <a:t>La terza fase del processo </a:t>
            </a:r>
            <a:r>
              <a:rPr lang="it-IT" sz="1800" u="sng" dirty="0">
                <a:solidFill>
                  <a:srgbClr val="000000"/>
                </a:solidFill>
                <a:effectLst/>
                <a:latin typeface="Times New Roman" panose="02020603050405020304" pitchFamily="18" charset="0"/>
                <a:ea typeface="Calibri" panose="020F0502020204030204" pitchFamily="34" charset="0"/>
              </a:rPr>
              <a:t>si apre con la notifica dell’accertamento dell’inottemperanza all’interessato</a:t>
            </a:r>
            <a:r>
              <a:rPr lang="it-IT" sz="1800" dirty="0">
                <a:solidFill>
                  <a:srgbClr val="000000"/>
                </a:solidFill>
                <a:effectLst/>
                <a:latin typeface="Times New Roman" panose="02020603050405020304" pitchFamily="18" charset="0"/>
                <a:ea typeface="Calibri" panose="020F0502020204030204" pitchFamily="34" charset="0"/>
              </a:rPr>
              <a:t>, che costituisce il presupposto sia per l’immissione in possesso del bene e per la trascrizione dell’acquisto nei registri immobiliari, sia per l’irrogazione della sanzione pecuniaria. Ha chiarito la giurisprudenza che, nonostante la perdita del diritto di proprietà sia configurata come un effetto </a:t>
            </a:r>
            <a:r>
              <a:rPr lang="it-IT" sz="1800" i="1" dirty="0" err="1">
                <a:solidFill>
                  <a:srgbClr val="000000"/>
                </a:solidFill>
                <a:effectLst/>
                <a:latin typeface="Times New Roman" panose="02020603050405020304" pitchFamily="18" charset="0"/>
                <a:ea typeface="Calibri" panose="020F0502020204030204" pitchFamily="34" charset="0"/>
              </a:rPr>
              <a:t>ope</a:t>
            </a:r>
            <a:r>
              <a:rPr lang="it-IT" sz="1800" i="1" dirty="0">
                <a:solidFill>
                  <a:srgbClr val="000000"/>
                </a:solidFill>
                <a:effectLst/>
                <a:latin typeface="Times New Roman" panose="02020603050405020304" pitchFamily="18" charset="0"/>
                <a:ea typeface="Calibri" panose="020F0502020204030204" pitchFamily="34" charset="0"/>
              </a:rPr>
              <a:t> legis</a:t>
            </a:r>
            <a:r>
              <a:rPr lang="it-IT" sz="1800" dirty="0">
                <a:solidFill>
                  <a:srgbClr val="000000"/>
                </a:solidFill>
                <a:effectLst/>
                <a:latin typeface="Times New Roman" panose="02020603050405020304" pitchFamily="18" charset="0"/>
                <a:ea typeface="Calibri" panose="020F0502020204030204" pitchFamily="34" charset="0"/>
              </a:rPr>
              <a:t> per la mancata demolizione del bene abusivo entro il termine di 90 giorni, </a:t>
            </a:r>
            <a:r>
              <a:rPr lang="it-IT" sz="1800" b="1" dirty="0">
                <a:solidFill>
                  <a:srgbClr val="000000"/>
                </a:solidFill>
                <a:effectLst/>
                <a:latin typeface="Times New Roman" panose="02020603050405020304" pitchFamily="18" charset="0"/>
                <a:ea typeface="Calibri" panose="020F0502020204030204" pitchFamily="34" charset="0"/>
              </a:rPr>
              <a:t>è necessario che l’amministrazione proceda </a:t>
            </a:r>
            <a:r>
              <a:rPr lang="it-IT" sz="1800" dirty="0">
                <a:solidFill>
                  <a:srgbClr val="000000"/>
                </a:solidFill>
                <a:effectLst/>
                <a:latin typeface="Times New Roman" panose="02020603050405020304" pitchFamily="18" charset="0"/>
                <a:ea typeface="Calibri" panose="020F0502020204030204" pitchFamily="34" charset="0"/>
              </a:rPr>
              <a:t>-sulla base del verbale di accertamento- </a:t>
            </a:r>
            <a:r>
              <a:rPr lang="it-IT" sz="1800" b="1" dirty="0">
                <a:solidFill>
                  <a:srgbClr val="000000"/>
                </a:solidFill>
                <a:effectLst/>
                <a:latin typeface="Times New Roman" panose="02020603050405020304" pitchFamily="18" charset="0"/>
                <a:ea typeface="Calibri" panose="020F0502020204030204" pitchFamily="34" charset="0"/>
              </a:rPr>
              <a:t>a redigere tempestivamente l’atto di accertamento di inottemperanza che ha natura dichiarativa e rappresenta il titolo per rendere opponibile nei rapporti coi terzi, a seguito della relativa trascrizione, l’avvenuto trasferimento di proprietà.</a:t>
            </a:r>
            <a:r>
              <a:rPr lang="it-IT" sz="1800" dirty="0">
                <a:solidFill>
                  <a:srgbClr val="000000"/>
                </a:solidFill>
                <a:effectLst/>
                <a:latin typeface="Times New Roman" panose="02020603050405020304" pitchFamily="18" charset="0"/>
                <a:ea typeface="Calibri" panose="020F0502020204030204" pitchFamily="34" charset="0"/>
              </a:rPr>
              <a:t>. Tale atto costituisce, altresì, </a:t>
            </a:r>
            <a:r>
              <a:rPr lang="it-IT" sz="1800" u="sng" dirty="0">
                <a:solidFill>
                  <a:srgbClr val="000000"/>
                </a:solidFill>
                <a:effectLst/>
                <a:latin typeface="Times New Roman" panose="02020603050405020304" pitchFamily="18" charset="0"/>
                <a:ea typeface="Calibri" panose="020F0502020204030204" pitchFamily="34" charset="0"/>
              </a:rPr>
              <a:t>titolo per l’immissione in possesso del bene abusivo da parte del comune, previo eventuale sgombero dell’autore dell’abuso o suoi aventi causa</a:t>
            </a:r>
            <a:r>
              <a:rPr lang="it-IT" sz="1800" dirty="0">
                <a:solidFill>
                  <a:srgbClr val="000000"/>
                </a:solidFill>
                <a:effectLst/>
                <a:latin typeface="Times New Roman" panose="02020603050405020304" pitchFamily="18" charset="0"/>
                <a:ea typeface="Calibri" panose="020F0502020204030204" pitchFamily="34" charset="0"/>
              </a:rPr>
              <a:t>, e procedere alla demolizione d’ufficio. </a:t>
            </a:r>
            <a:r>
              <a:rPr lang="it-IT" sz="1800" b="1" dirty="0">
                <a:solidFill>
                  <a:srgbClr val="000000"/>
                </a:solidFill>
                <a:effectLst/>
                <a:latin typeface="Times New Roman" panose="02020603050405020304" pitchFamily="18" charset="0"/>
                <a:ea typeface="Calibri" panose="020F0502020204030204" pitchFamily="34" charset="0"/>
              </a:rPr>
              <a:t>Anche i poteri esercitati per lo sgombero costituiscono poteri autoritativi</a:t>
            </a:r>
            <a:r>
              <a:rPr lang="it-IT" sz="1800" dirty="0">
                <a:solidFill>
                  <a:srgbClr val="000000"/>
                </a:solidFill>
                <a:effectLst/>
                <a:latin typeface="Times New Roman" panose="02020603050405020304" pitchFamily="18" charset="0"/>
                <a:ea typeface="Calibri" panose="020F0502020204030204" pitchFamily="34" charset="0"/>
              </a:rPr>
              <a:t>, strumentali al buon esito del procedimento sanzionatorio. Dal momento dell’accertamento di inottemperanza, il privato perde qualunque diritto sul bene, anche quello a procedere alla sua demolizione tardiva; </a:t>
            </a:r>
            <a:r>
              <a:rPr lang="it-IT" sz="1800" dirty="0">
                <a:solidFill>
                  <a:srgbClr val="FF0000"/>
                </a:solidFill>
                <a:effectLst/>
                <a:latin typeface="Times New Roman" panose="02020603050405020304" pitchFamily="18" charset="0"/>
                <a:ea typeface="Calibri" panose="020F0502020204030204" pitchFamily="34" charset="0"/>
              </a:rPr>
              <a:t>l’obbligo di demolizione ineseguito viene sostituito, con una </a:t>
            </a:r>
            <a:r>
              <a:rPr lang="it-IT" sz="1800" b="1" dirty="0">
                <a:solidFill>
                  <a:srgbClr val="FF0000"/>
                </a:solidFill>
                <a:effectLst/>
                <a:latin typeface="Times New Roman" panose="02020603050405020304" pitchFamily="18" charset="0"/>
                <a:ea typeface="Calibri" panose="020F0502020204030204" pitchFamily="34" charset="0"/>
              </a:rPr>
              <a:t>novazione oggettiva</a:t>
            </a:r>
            <a:r>
              <a:rPr lang="it-IT" sz="1800" dirty="0">
                <a:solidFill>
                  <a:srgbClr val="FF0000"/>
                </a:solidFill>
                <a:effectLst/>
                <a:latin typeface="Times New Roman" panose="02020603050405020304" pitchFamily="18" charset="0"/>
                <a:ea typeface="Calibri" panose="020F0502020204030204" pitchFamily="34" charset="0"/>
              </a:rPr>
              <a:t>, dall’obbligo di rimborsare all’amministrazione tutte le spese che essa poi sostenga per la demolizione del bene abusivo</a:t>
            </a:r>
            <a:endParaRPr lang="it-IT" sz="1800" b="1" dirty="0">
              <a:solidFill>
                <a:srgbClr val="FF0000"/>
              </a:solidFill>
              <a:effectLst/>
              <a:latin typeface="Times New Roman" panose="02020603050405020304" pitchFamily="18" charset="0"/>
              <a:ea typeface="Calibri" panose="020F0502020204030204" pitchFamily="34"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926357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5BEAE817-9F5E-56A9-DA89-6F86CC3C2F0C}"/>
              </a:ext>
            </a:extLst>
          </p:cNvPr>
          <p:cNvSpPr txBox="1"/>
          <p:nvPr/>
        </p:nvSpPr>
        <p:spPr>
          <a:xfrm>
            <a:off x="277904" y="520995"/>
            <a:ext cx="10892119" cy="5838586"/>
          </a:xfrm>
          <a:prstGeom prst="rect">
            <a:avLst/>
          </a:prstGeom>
          <a:noFill/>
        </p:spPr>
        <p:txBody>
          <a:bodyPr wrap="square">
            <a:spAutoFit/>
          </a:bodyPr>
          <a:lstStyle/>
          <a:p>
            <a:pPr algn="just">
              <a:lnSpc>
                <a:spcPct val="107000"/>
              </a:lnSpc>
              <a:spcAft>
                <a:spcPts val="800"/>
              </a:spcAft>
            </a:pPr>
            <a:endParaRPr lang="it-IT" sz="18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dirty="0" err="1">
                <a:solidFill>
                  <a:srgbClr val="0070C0"/>
                </a:solidFill>
                <a:latin typeface="Arial" panose="020B0604020202020204" pitchFamily="34" charset="0"/>
                <a:ea typeface="Calibri" panose="020F0502020204030204" pitchFamily="34" charset="0"/>
                <a:cs typeface="Times New Roman" panose="02020603050405020304" pitchFamily="18" charset="0"/>
              </a:rPr>
              <a:t>CdS</a:t>
            </a:r>
            <a:r>
              <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rPr>
              <a:t>, Adunanza Plenaria n. 16/2023 (</a:t>
            </a:r>
            <a:r>
              <a:rPr lang="it-IT"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 ottobre 2023 n. 16</a:t>
            </a:r>
            <a:r>
              <a:rPr lang="it-IT" sz="1800" dirty="0">
                <a:effectLst/>
                <a:latin typeface="Times New Roman" panose="02020603050405020304" pitchFamily="18" charset="0"/>
                <a:ea typeface="Calibri" panose="020F0502020204030204" pitchFamily="34" charset="0"/>
              </a:rPr>
              <a:t> )</a:t>
            </a: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rPr>
              <a:t>Articolazione del procedimento repressivo-sanzionatorio in 4 fasi:</a:t>
            </a:r>
          </a:p>
          <a:p>
            <a:pPr algn="just">
              <a:lnSpc>
                <a:spcPct val="107000"/>
              </a:lnSpc>
              <a:spcAft>
                <a:spcPts val="800"/>
              </a:spcAft>
            </a:pPr>
            <a:r>
              <a:rPr lang="it-IT" b="1" dirty="0">
                <a:latin typeface="Times New Roman" panose="02020603050405020304" pitchFamily="18" charset="0"/>
                <a:ea typeface="Calibri" panose="020F0502020204030204" pitchFamily="34" charset="0"/>
              </a:rPr>
              <a:t>Quarta fase</a:t>
            </a:r>
            <a:endParaRPr lang="it-IT" sz="1800" b="1" dirty="0">
              <a:effectLst/>
              <a:latin typeface="Times New Roman" panose="02020603050405020304" pitchFamily="18" charset="0"/>
              <a:ea typeface="Calibri" panose="020F0502020204030204" pitchFamily="34" charset="0"/>
            </a:endParaRPr>
          </a:p>
          <a:p>
            <a:pPr algn="just">
              <a:lnSpc>
                <a:spcPct val="107000"/>
              </a:lnSpc>
              <a:spcAft>
                <a:spcPts val="800"/>
              </a:spcAft>
            </a:pPr>
            <a:r>
              <a:rPr lang="it-IT" sz="1800" dirty="0">
                <a:solidFill>
                  <a:srgbClr val="000000"/>
                </a:solidFill>
                <a:effectLst/>
                <a:latin typeface="Times New Roman" panose="02020603050405020304" pitchFamily="18" charset="0"/>
                <a:ea typeface="Calibri" panose="020F0502020204030204" pitchFamily="34" charset="0"/>
              </a:rPr>
              <a:t>La quarta fase del processo riguarda la </a:t>
            </a:r>
            <a:r>
              <a:rPr lang="it-IT" sz="1800" b="1" dirty="0">
                <a:solidFill>
                  <a:srgbClr val="000000"/>
                </a:solidFill>
                <a:effectLst/>
                <a:latin typeface="Times New Roman" panose="02020603050405020304" pitchFamily="18" charset="0"/>
                <a:ea typeface="Calibri" panose="020F0502020204030204" pitchFamily="34" charset="0"/>
              </a:rPr>
              <a:t>demolizione d’ufficio del bene abusivo </a:t>
            </a:r>
            <a:r>
              <a:rPr lang="it-IT" sz="1800" dirty="0">
                <a:solidFill>
                  <a:srgbClr val="000000"/>
                </a:solidFill>
                <a:effectLst/>
                <a:latin typeface="Times New Roman" panose="02020603050405020304" pitchFamily="18" charset="0"/>
                <a:ea typeface="Calibri" panose="020F0502020204030204" pitchFamily="34" charset="0"/>
              </a:rPr>
              <a:t>acquisito alla proprietà pubblica. Secondo un consolidato orientamento giurisprudenziale </a:t>
            </a:r>
            <a:r>
              <a:rPr lang="it-IT" sz="1800" u="sng" dirty="0">
                <a:solidFill>
                  <a:srgbClr val="000000"/>
                </a:solidFill>
                <a:effectLst/>
                <a:latin typeface="Times New Roman" panose="02020603050405020304" pitchFamily="18" charset="0"/>
                <a:ea typeface="Calibri" panose="020F0502020204030204" pitchFamily="34" charset="0"/>
              </a:rPr>
              <a:t>il trasferimento dell’immobile nella disponibilità dell’ente </a:t>
            </a:r>
            <a:r>
              <a:rPr lang="it-IT" sz="1800" dirty="0">
                <a:solidFill>
                  <a:srgbClr val="000000"/>
                </a:solidFill>
                <a:effectLst/>
                <a:latin typeface="Times New Roman" panose="02020603050405020304" pitchFamily="18" charset="0"/>
                <a:ea typeface="Calibri" panose="020F0502020204030204" pitchFamily="34" charset="0"/>
              </a:rPr>
              <a:t>locale è </a:t>
            </a:r>
            <a:r>
              <a:rPr lang="it-IT" sz="1800" i="1" dirty="0">
                <a:solidFill>
                  <a:srgbClr val="000000"/>
                </a:solidFill>
                <a:effectLst/>
                <a:latin typeface="Times New Roman" panose="02020603050405020304" pitchFamily="18" charset="0"/>
                <a:ea typeface="Calibri" panose="020F0502020204030204" pitchFamily="34" charset="0"/>
              </a:rPr>
              <a:t>esclusivamente preordinato ad una sua più agevole demolizione</a:t>
            </a:r>
            <a:r>
              <a:rPr lang="it-IT" sz="1800" dirty="0">
                <a:solidFill>
                  <a:srgbClr val="000000"/>
                </a:solidFill>
                <a:effectLst/>
                <a:latin typeface="Times New Roman" panose="02020603050405020304" pitchFamily="18" charset="0"/>
                <a:ea typeface="Calibri" panose="020F0502020204030204" pitchFamily="34" charset="0"/>
              </a:rPr>
              <a:t> e non invece ad incrementare il patrimonio dell’ente locale con opere che contrastano con l’assetto urbanistico del territorio; </a:t>
            </a:r>
            <a:r>
              <a:rPr lang="it-IT" sz="1800" u="sng" dirty="0">
                <a:solidFill>
                  <a:srgbClr val="000000"/>
                </a:solidFill>
                <a:effectLst/>
                <a:latin typeface="Times New Roman" panose="02020603050405020304" pitchFamily="18" charset="0"/>
                <a:ea typeface="Calibri" panose="020F0502020204030204" pitchFamily="34" charset="0"/>
              </a:rPr>
              <a:t>lungi dal costituire un arricchimento del patrimonio locale l’acquisizione è, dunque, strumentale a rendere possibile la demolizione del manufatto rimuovendo un ostacolo giuridico.</a:t>
            </a:r>
            <a:endParaRPr lang="it-IT" u="sng"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237299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5BEAE817-9F5E-56A9-DA89-6F86CC3C2F0C}"/>
              </a:ext>
            </a:extLst>
          </p:cNvPr>
          <p:cNvSpPr txBox="1"/>
          <p:nvPr/>
        </p:nvSpPr>
        <p:spPr>
          <a:xfrm>
            <a:off x="277904" y="520995"/>
            <a:ext cx="10892119" cy="6032357"/>
          </a:xfrm>
          <a:prstGeom prst="rect">
            <a:avLst/>
          </a:prstGeom>
          <a:noFill/>
        </p:spPr>
        <p:txBody>
          <a:bodyPr wrap="square">
            <a:spAutoFit/>
          </a:bodyPr>
          <a:lstStyle/>
          <a:p>
            <a:pPr algn="just">
              <a:lnSpc>
                <a:spcPct val="107000"/>
              </a:lnSpc>
              <a:spcAft>
                <a:spcPts val="800"/>
              </a:spcAft>
            </a:pPr>
            <a:endParaRPr lang="it-IT" sz="18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dirty="0" err="1">
                <a:solidFill>
                  <a:srgbClr val="0070C0"/>
                </a:solidFill>
                <a:latin typeface="Arial" panose="020B0604020202020204" pitchFamily="34" charset="0"/>
                <a:ea typeface="Calibri" panose="020F0502020204030204" pitchFamily="34" charset="0"/>
                <a:cs typeface="Times New Roman" panose="02020603050405020304" pitchFamily="18" charset="0"/>
              </a:rPr>
              <a:t>CdS</a:t>
            </a:r>
            <a:r>
              <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rPr>
              <a:t>, Adunanza Plenaria n. 16/2023 (</a:t>
            </a:r>
            <a:r>
              <a:rPr lang="it-IT"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 ottobre 2023 n. 16</a:t>
            </a:r>
            <a:r>
              <a:rPr lang="it-IT" sz="1800" dirty="0">
                <a:effectLst/>
                <a:latin typeface="Times New Roman" panose="02020603050405020304" pitchFamily="18" charset="0"/>
                <a:ea typeface="Calibri" panose="020F0502020204030204" pitchFamily="34" charset="0"/>
              </a:rPr>
              <a:t> )</a:t>
            </a: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rPr>
              <a:t>Articolazione del procedimento repressivo-sanzionatorio in 4 fasi:</a:t>
            </a:r>
          </a:p>
          <a:p>
            <a:pPr algn="just">
              <a:lnSpc>
                <a:spcPct val="107000"/>
              </a:lnSpc>
              <a:spcAft>
                <a:spcPts val="800"/>
              </a:spcAft>
            </a:pPr>
            <a:r>
              <a:rPr lang="it-IT" sz="1800" dirty="0">
                <a:solidFill>
                  <a:srgbClr val="000000"/>
                </a:solidFill>
                <a:effectLst/>
                <a:highlight>
                  <a:srgbClr val="FFFF00"/>
                </a:highlight>
                <a:latin typeface="Times New Roman" panose="02020603050405020304" pitchFamily="18" charset="0"/>
                <a:ea typeface="Calibri" panose="020F0502020204030204" pitchFamily="34" charset="0"/>
              </a:rPr>
              <a:t>Il Consiglio di Stato ha ritenuto che rappresentino un </a:t>
            </a:r>
            <a:r>
              <a:rPr lang="it-IT" sz="1800" b="1" u="sng" dirty="0">
                <a:solidFill>
                  <a:srgbClr val="000000"/>
                </a:solidFill>
                <a:effectLst/>
                <a:highlight>
                  <a:srgbClr val="FFFF00"/>
                </a:highlight>
                <a:latin typeface="Times New Roman" panose="02020603050405020304" pitchFamily="18" charset="0"/>
                <a:ea typeface="Calibri" panose="020F0502020204030204" pitchFamily="34" charset="0"/>
              </a:rPr>
              <a:t>elemento di valutazione della performance</a:t>
            </a:r>
            <a:r>
              <a:rPr lang="it-IT" sz="1800" dirty="0">
                <a:solidFill>
                  <a:srgbClr val="000000"/>
                </a:solidFill>
                <a:effectLst/>
                <a:highlight>
                  <a:srgbClr val="FFFF00"/>
                </a:highlight>
                <a:latin typeface="Times New Roman" panose="02020603050405020304" pitchFamily="18" charset="0"/>
                <a:ea typeface="Calibri" panose="020F0502020204030204" pitchFamily="34" charset="0"/>
              </a:rPr>
              <a:t>, nonché di responsabilità disciplinare e amministrativo-contabile del dirigente e funzionario inadempiente, sia la mancata irrogazione della sanzione pecuniaria sia la mancata sollecita notifica dell’accertamento di inottemperanza, la sua trascrizione e l’immissione in possesso</a:t>
            </a:r>
            <a:r>
              <a:rPr lang="it-IT" sz="1800" dirty="0">
                <a:solidFill>
                  <a:srgbClr val="000000"/>
                </a:solidFill>
                <a:effectLst/>
                <a:latin typeface="Times New Roman" panose="02020603050405020304" pitchFamily="18" charset="0"/>
                <a:ea typeface="Calibri" panose="020F0502020204030204" pitchFamily="34" charset="0"/>
              </a:rPr>
              <a:t>. </a:t>
            </a:r>
          </a:p>
          <a:p>
            <a:pPr algn="just">
              <a:lnSpc>
                <a:spcPct val="107000"/>
              </a:lnSpc>
              <a:spcAft>
                <a:spcPts val="800"/>
              </a:spcAft>
            </a:pPr>
            <a:r>
              <a:rPr lang="it-IT" sz="1800" dirty="0">
                <a:solidFill>
                  <a:srgbClr val="000000"/>
                </a:solidFill>
                <a:effectLst/>
                <a:latin typeface="Times New Roman" panose="02020603050405020304" pitchFamily="18" charset="0"/>
                <a:ea typeface="Calibri" panose="020F0502020204030204" pitchFamily="34" charset="0"/>
              </a:rPr>
              <a:t>É opportuno segnalare, proprio nell’ottica di una mappatura funzionale all’individuazione di eventuali rischi corruttivi, che secondo la giurisprudenza più recente, data la natura sanzionatoria della perdita della proprietà, l’atto di inottemperanza deve essere </a:t>
            </a:r>
            <a:r>
              <a:rPr lang="it-IT" sz="1800" b="1" i="1" u="sng" dirty="0">
                <a:solidFill>
                  <a:srgbClr val="000000"/>
                </a:solidFill>
                <a:effectLst/>
                <a:latin typeface="Times New Roman" panose="02020603050405020304" pitchFamily="18" charset="0"/>
                <a:ea typeface="Calibri" panose="020F0502020204030204" pitchFamily="34" charset="0"/>
              </a:rPr>
              <a:t>notificato tempestivamente </a:t>
            </a:r>
            <a:r>
              <a:rPr lang="it-IT" sz="1800" dirty="0">
                <a:solidFill>
                  <a:srgbClr val="000000"/>
                </a:solidFill>
                <a:effectLst/>
                <a:latin typeface="Times New Roman" panose="02020603050405020304" pitchFamily="18" charset="0"/>
                <a:ea typeface="Calibri" panose="020F0502020204030204" pitchFamily="34" charset="0"/>
              </a:rPr>
              <a:t>e deve essere coerente </a:t>
            </a:r>
            <a:r>
              <a:rPr lang="it-IT" sz="1800" dirty="0">
                <a:solidFill>
                  <a:srgbClr val="000000"/>
                </a:solidFill>
                <a:effectLst/>
                <a:latin typeface="Times New Roman" panose="02020603050405020304" pitchFamily="18" charset="0"/>
                <a:ea typeface="Times New Roman" panose="02020603050405020304" pitchFamily="18" charset="0"/>
              </a:rPr>
              <a:t>con il principio </a:t>
            </a:r>
            <a:r>
              <a:rPr lang="it-IT" sz="1800" dirty="0" err="1">
                <a:solidFill>
                  <a:srgbClr val="000000"/>
                </a:solidFill>
                <a:effectLst/>
                <a:latin typeface="Times New Roman" panose="02020603050405020304" pitchFamily="18" charset="0"/>
                <a:ea typeface="Times New Roman" panose="02020603050405020304" pitchFamily="18" charset="0"/>
              </a:rPr>
              <a:t>eurounitario</a:t>
            </a:r>
            <a:r>
              <a:rPr lang="it-IT" sz="1800" dirty="0">
                <a:solidFill>
                  <a:srgbClr val="000000"/>
                </a:solidFill>
                <a:effectLst/>
                <a:latin typeface="Times New Roman" panose="02020603050405020304" pitchFamily="18" charset="0"/>
                <a:ea typeface="Times New Roman" panose="02020603050405020304" pitchFamily="18" charset="0"/>
              </a:rPr>
              <a:t> di stabilità e certezza delle posizioni giuridiche, non potendo applicarsi la sanzione dell’acquisizione alla mano pubblica a soggetti che non sono stati destinatari dell’ordine di demolizione, se non previa rinnovazione dello stesso</a:t>
            </a: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n-US" sz="1800" dirty="0">
                <a:effectLst/>
                <a:latin typeface="Times New Roman" panose="02020603050405020304" pitchFamily="18" charset="0"/>
                <a:ea typeface="Calibri" panose="020F0502020204030204" pitchFamily="34" charset="0"/>
              </a:rPr>
              <a:t>(</a:t>
            </a:r>
            <a:r>
              <a:rPr lang="en-US" sz="1800" dirty="0" err="1">
                <a:effectLst/>
                <a:latin typeface="Times New Roman" panose="02020603050405020304" pitchFamily="18" charset="0"/>
                <a:ea typeface="Calibri" panose="020F0502020204030204" pitchFamily="34" charset="0"/>
              </a:rPr>
              <a:t>cfr</a:t>
            </a:r>
            <a:r>
              <a:rPr lang="en-US" sz="1800" dirty="0">
                <a:effectLst/>
                <a:latin typeface="Times New Roman" panose="02020603050405020304" pitchFamily="18" charset="0"/>
                <a:ea typeface="Calibri" panose="020F0502020204030204" pitchFamily="34" charset="0"/>
              </a:rPr>
              <a:t>. </a:t>
            </a:r>
            <a:r>
              <a:rPr lang="en-US" sz="1800" dirty="0" err="1">
                <a:effectLst/>
                <a:latin typeface="Times New Roman" panose="02020603050405020304" pitchFamily="18" charset="0"/>
                <a:ea typeface="Calibri" panose="020F0502020204030204" pitchFamily="34" charset="0"/>
              </a:rPr>
              <a:t>CdS</a:t>
            </a:r>
            <a:r>
              <a:rPr lang="en-US" sz="1800" dirty="0">
                <a:effectLst/>
                <a:latin typeface="Times New Roman" panose="02020603050405020304" pitchFamily="18" charset="0"/>
                <a:ea typeface="Calibri" panose="020F0502020204030204" pitchFamily="34" charset="0"/>
              </a:rPr>
              <a:t>, II, 20.1.2023, n.</a:t>
            </a:r>
            <a:r>
              <a:rPr lang="en-US" sz="1800" b="1" dirty="0">
                <a:effectLst/>
                <a:latin typeface="Times New Roman" panose="02020603050405020304" pitchFamily="18" charset="0"/>
                <a:ea typeface="Calibri" panose="020F0502020204030204" pitchFamily="34" charset="0"/>
              </a:rPr>
              <a:t> 714</a:t>
            </a:r>
            <a:r>
              <a:rPr lang="en-US" sz="1800" dirty="0">
                <a:effectLst/>
                <a:latin typeface="Times New Roman" panose="02020603050405020304" pitchFamily="18" charset="0"/>
                <a:ea typeface="Calibri" panose="020F0502020204030204" pitchFamily="34" charset="0"/>
              </a:rPr>
              <a:t>, CGARS, 13.2.2023, n.</a:t>
            </a:r>
            <a:r>
              <a:rPr lang="en-US" sz="1800" b="1" dirty="0">
                <a:effectLst/>
                <a:latin typeface="Times New Roman" panose="02020603050405020304" pitchFamily="18" charset="0"/>
                <a:ea typeface="Calibri" panose="020F0502020204030204" pitchFamily="34" charset="0"/>
              </a:rPr>
              <a:t>70</a:t>
            </a:r>
            <a:r>
              <a:rPr lang="en-US" sz="1800" dirty="0">
                <a:effectLst/>
                <a:latin typeface="Times New Roman" panose="02020603050405020304" pitchFamily="18" charset="0"/>
                <a:ea typeface="Calibri" panose="020F0502020204030204" pitchFamily="34" charset="0"/>
              </a:rPr>
              <a:t>)</a:t>
            </a: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103918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5BEAE817-9F5E-56A9-DA89-6F86CC3C2F0C}"/>
              </a:ext>
            </a:extLst>
          </p:cNvPr>
          <p:cNvSpPr txBox="1"/>
          <p:nvPr/>
        </p:nvSpPr>
        <p:spPr>
          <a:xfrm>
            <a:off x="277904" y="520995"/>
            <a:ext cx="10892119" cy="5948360"/>
          </a:xfrm>
          <a:prstGeom prst="rect">
            <a:avLst/>
          </a:prstGeom>
          <a:noFill/>
        </p:spPr>
        <p:txBody>
          <a:bodyPr wrap="square">
            <a:spAutoFit/>
          </a:bodyPr>
          <a:lstStyle/>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effectLst/>
                <a:latin typeface="Arial" panose="020B0604020202020204" pitchFamily="34" charset="0"/>
                <a:ea typeface="Calibri" panose="020F0502020204030204" pitchFamily="34" charset="0"/>
                <a:cs typeface="Times New Roman" panose="02020603050405020304" pitchFamily="18" charset="0"/>
              </a:rPr>
              <a:t>Il dirigente adotta ingiunzione di demolizione assegnando, </a:t>
            </a:r>
            <a:r>
              <a:rPr lang="it-IT" sz="1800" u="sng" dirty="0">
                <a:effectLst/>
                <a:latin typeface="Arial" panose="020B0604020202020204" pitchFamily="34" charset="0"/>
                <a:ea typeface="Calibri" panose="020F0502020204030204" pitchFamily="34" charset="0"/>
                <a:cs typeface="Times New Roman" panose="02020603050405020304" pitchFamily="18" charset="0"/>
              </a:rPr>
              <a:t>al proprietario e al responsabile dell’abuso</a:t>
            </a:r>
            <a:r>
              <a:rPr lang="it-IT" sz="1800" dirty="0">
                <a:effectLst/>
                <a:latin typeface="Arial" panose="020B0604020202020204" pitchFamily="34" charset="0"/>
                <a:ea typeface="Calibri" panose="020F0502020204030204" pitchFamily="34" charset="0"/>
                <a:cs typeface="Times New Roman" panose="02020603050405020304" pitchFamily="18" charset="0"/>
              </a:rPr>
              <a:t>, il </a:t>
            </a:r>
            <a:r>
              <a:rPr lang="it-IT" sz="1800" u="sng" dirty="0">
                <a:effectLst/>
                <a:latin typeface="Arial" panose="020B0604020202020204" pitchFamily="34" charset="0"/>
                <a:ea typeface="Calibri" panose="020F0502020204030204" pitchFamily="34" charset="0"/>
                <a:cs typeface="Times New Roman" panose="02020603050405020304" pitchFamily="18" charset="0"/>
              </a:rPr>
              <a:t>termine perentorio di novanta giorni</a:t>
            </a:r>
            <a:r>
              <a:rPr lang="it-IT" sz="1800" dirty="0">
                <a:effectLst/>
                <a:latin typeface="Arial" panose="020B0604020202020204" pitchFamily="34" charset="0"/>
                <a:ea typeface="Calibri" panose="020F0502020204030204" pitchFamily="34" charset="0"/>
                <a:cs typeface="Times New Roman" panose="02020603050405020304" pitchFamily="18" charset="0"/>
              </a:rPr>
              <a:t> per provvedere alla demolizione e al ripristino dello stato dei luoghi, avvertendoli che in caso di </a:t>
            </a:r>
            <a:r>
              <a:rPr lang="it-IT" sz="1800" b="1" dirty="0">
                <a:effectLst/>
                <a:latin typeface="Arial" panose="020B0604020202020204" pitchFamily="34" charset="0"/>
                <a:ea typeface="Calibri" panose="020F0502020204030204" pitchFamily="34" charset="0"/>
                <a:cs typeface="Times New Roman" panose="02020603050405020304" pitchFamily="18" charset="0"/>
              </a:rPr>
              <a:t>inottemperanza</a:t>
            </a:r>
            <a:r>
              <a:rPr lang="it-IT" sz="1800" dirty="0">
                <a:effectLst/>
                <a:latin typeface="Arial" panose="020B0604020202020204" pitchFamily="34" charset="0"/>
                <a:ea typeface="Calibri" panose="020F0502020204030204" pitchFamily="34" charset="0"/>
                <a:cs typeface="Times New Roman" panose="02020603050405020304" pitchFamily="18" charset="0"/>
              </a:rPr>
              <a:t> il bene abusivo, l’area di sedime e quella pertinenziale </a:t>
            </a:r>
            <a:r>
              <a:rPr lang="it-IT" sz="1800" b="1" dirty="0">
                <a:effectLst/>
                <a:latin typeface="Arial" panose="020B0604020202020204" pitchFamily="34" charset="0"/>
                <a:ea typeface="Calibri" panose="020F0502020204030204" pitchFamily="34" charset="0"/>
                <a:cs typeface="Times New Roman" panose="02020603050405020304" pitchFamily="18" charset="0"/>
              </a:rPr>
              <a:t>sono acquisiti di diritto gratuitamente</a:t>
            </a:r>
            <a:r>
              <a:rPr lang="it-IT" sz="1800" dirty="0">
                <a:effectLst/>
                <a:latin typeface="Arial" panose="020B0604020202020204" pitchFamily="34" charset="0"/>
                <a:ea typeface="Calibri" panose="020F0502020204030204" pitchFamily="34" charset="0"/>
                <a:cs typeface="Times New Roman" panose="02020603050405020304" pitchFamily="18" charset="0"/>
              </a:rPr>
              <a:t> al patrimonio comunale una volta constatata l’inottemperanza, il dirigente irroga ai soggetti inadempimenti anche una </a:t>
            </a:r>
            <a:r>
              <a:rPr lang="it-IT" sz="1800" b="1" dirty="0">
                <a:effectLst/>
                <a:latin typeface="Arial" panose="020B0604020202020204" pitchFamily="34" charset="0"/>
                <a:ea typeface="Calibri" panose="020F0502020204030204" pitchFamily="34" charset="0"/>
                <a:cs typeface="Times New Roman" panose="02020603050405020304" pitchFamily="18" charset="0"/>
              </a:rPr>
              <a:t>sanzione pecuniaria</a:t>
            </a:r>
            <a:r>
              <a:rPr lang="it-IT" sz="1800" dirty="0">
                <a:effectLst/>
                <a:latin typeface="Arial" panose="020B0604020202020204" pitchFamily="34" charset="0"/>
                <a:ea typeface="Calibri" panose="020F0502020204030204" pitchFamily="34" charset="0"/>
                <a:cs typeface="Times New Roman" panose="02020603050405020304" pitchFamily="18" charset="0"/>
              </a:rPr>
              <a:t> di importo compreso tra 2.000 euro e 20.000 euro, come prevede il comma 4-</a:t>
            </a:r>
            <a:r>
              <a:rPr lang="it-IT" sz="1800" i="1" dirty="0">
                <a:effectLst/>
                <a:latin typeface="Arial" panose="020B0604020202020204" pitchFamily="34" charset="0"/>
                <a:ea typeface="Calibri" panose="020F0502020204030204" pitchFamily="34" charset="0"/>
                <a:cs typeface="Times New Roman" panose="02020603050405020304" pitchFamily="18" charset="0"/>
              </a:rPr>
              <a:t>bi</a:t>
            </a:r>
            <a:r>
              <a:rPr lang="it-IT" sz="1800" dirty="0">
                <a:effectLst/>
                <a:latin typeface="Arial" panose="020B0604020202020204" pitchFamily="34" charset="0"/>
                <a:ea typeface="Calibri" panose="020F0502020204030204" pitchFamily="34" charset="0"/>
                <a:cs typeface="Times New Roman" panose="02020603050405020304" pitchFamily="18" charset="0"/>
              </a:rPr>
              <a:t>s dell’art. 31, aggiunto dall’art. 17, comma 1, lett. q-</a:t>
            </a:r>
            <a:r>
              <a:rPr lang="it-IT" sz="1800" i="1" dirty="0">
                <a:effectLst/>
                <a:latin typeface="Arial" panose="020B0604020202020204" pitchFamily="34" charset="0"/>
                <a:ea typeface="Calibri" panose="020F0502020204030204" pitchFamily="34" charset="0"/>
                <a:cs typeface="Times New Roman" panose="02020603050405020304" pitchFamily="18" charset="0"/>
              </a:rPr>
              <a:t>bis</a:t>
            </a:r>
            <a:r>
              <a:rPr lang="it-IT" sz="1800" dirty="0">
                <a:effectLst/>
                <a:latin typeface="Arial" panose="020B0604020202020204" pitchFamily="34" charset="0"/>
                <a:ea typeface="Calibri" panose="020F0502020204030204" pitchFamily="34" charset="0"/>
                <a:cs typeface="Times New Roman" panose="02020603050405020304" pitchFamily="18" charset="0"/>
              </a:rPr>
              <a:t>, della legge 164 del 2014. </a:t>
            </a:r>
            <a:r>
              <a:rPr lang="it-IT" sz="1600" dirty="0">
                <a:effectLst/>
                <a:latin typeface="Arial" panose="020B0604020202020204" pitchFamily="34" charset="0"/>
                <a:ea typeface="Calibri" panose="020F0502020204030204" pitchFamily="34" charset="0"/>
                <a:cs typeface="Times New Roman" panose="02020603050405020304" pitchFamily="18" charset="0"/>
              </a:rPr>
              <a:t>Tali proventi, secondo il comma 4-ter, sono destinati dal comune esclusivamente alla demolizione e rimessione in pristino delle opere abusive e all’acquisizione e attrezzatura di aree destinate al verde urbano. La norma, fatte salve le responsabilità penali, prevede una specifica </a:t>
            </a:r>
            <a:r>
              <a:rPr lang="it-IT" sz="1600" b="1" dirty="0">
                <a:effectLst/>
                <a:latin typeface="Arial" panose="020B0604020202020204" pitchFamily="34" charset="0"/>
                <a:ea typeface="Calibri" panose="020F0502020204030204" pitchFamily="34" charset="0"/>
                <a:cs typeface="Times New Roman" panose="02020603050405020304" pitchFamily="18" charset="0"/>
              </a:rPr>
              <a:t>ipotesi di responsabilità disciplinare e amministrativo-contabile</a:t>
            </a:r>
            <a:r>
              <a:rPr lang="it-IT" sz="1600" dirty="0">
                <a:effectLst/>
                <a:latin typeface="Arial" panose="020B0604020202020204" pitchFamily="34" charset="0"/>
                <a:ea typeface="Calibri" panose="020F0502020204030204" pitchFamily="34" charset="0"/>
                <a:cs typeface="Times New Roman" panose="02020603050405020304" pitchFamily="18" charset="0"/>
              </a:rPr>
              <a:t> in capo al dirigente e al funzionario che non emettono o ritardano l’emissione di questa specifica sanzione; tali condotte costituiscono, altresì, </a:t>
            </a:r>
            <a:r>
              <a:rPr lang="it-IT" sz="1600" b="1" dirty="0">
                <a:effectLst/>
                <a:latin typeface="Arial" panose="020B0604020202020204" pitchFamily="34" charset="0"/>
                <a:ea typeface="Calibri" panose="020F0502020204030204" pitchFamily="34" charset="0"/>
                <a:cs typeface="Times New Roman" panose="02020603050405020304" pitchFamily="18" charset="0"/>
              </a:rPr>
              <a:t>elemento di valutazione della performance individuale</a:t>
            </a:r>
            <a:r>
              <a:rPr lang="it-IT" sz="1600" dirty="0">
                <a:effectLst/>
                <a:latin typeface="Arial" panose="020B0604020202020204" pitchFamily="34" charset="0"/>
                <a:ea typeface="Calibri" panose="020F0502020204030204" pitchFamily="34" charset="0"/>
                <a:cs typeface="Times New Roman" panose="02020603050405020304" pitchFamily="18" charset="0"/>
              </a:rPr>
              <a:t>.</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effectLst/>
                <a:latin typeface="Arial" panose="020B0604020202020204" pitchFamily="34" charset="0"/>
                <a:ea typeface="Calibri" panose="020F0502020204030204" pitchFamily="34" charset="0"/>
                <a:cs typeface="Times New Roman" panose="02020603050405020304" pitchFamily="18" charset="0"/>
              </a:rPr>
              <a:t> </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Natura vincolata: (AP 8/2017 e 9/2017)</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
            </a:pPr>
            <a:r>
              <a:rPr lang="it-IT" sz="1800" dirty="0">
                <a:effectLst/>
                <a:latin typeface="Arial" panose="020B0604020202020204" pitchFamily="34" charset="0"/>
                <a:ea typeface="Calibri" panose="020F0502020204030204" pitchFamily="34" charset="0"/>
                <a:cs typeface="Times New Roman" panose="02020603050405020304" pitchFamily="18" charset="0"/>
              </a:rPr>
              <a:t>no comunicazione avvio del procedimento</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Wingdings" panose="05000000000000000000" pitchFamily="2" charset="2"/>
              <a:buChar char=""/>
            </a:pP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non richiede motivazione in ordine alle ragioni di pubblico interesse (diverse da quelle inerenti al ripristino della legittimità violata) che impongono la rimozione dell'abuso</a:t>
            </a:r>
            <a:r>
              <a:rPr lang="it-IT" sz="1800" dirty="0">
                <a:effectLst/>
                <a:latin typeface="Arial" panose="020B0604020202020204" pitchFamily="34" charset="0"/>
                <a:ea typeface="Calibri" panose="020F0502020204030204" pitchFamily="34" charset="0"/>
                <a:cs typeface="Times New Roman" panose="02020603050405020304" pitchFamily="18" charset="0"/>
              </a:rPr>
              <a:t> </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
            </a:pP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non rilevano né il tempo trascorso né l’eventuale affidamento dell’attuale proprietario del bene abusivo</a:t>
            </a:r>
            <a:r>
              <a:rPr lang="it-IT" dirty="0">
                <a:solidFill>
                  <a:srgbClr val="000000"/>
                </a:solidFill>
                <a:latin typeface="Arial" panose="020B0604020202020204" pitchFamily="34" charset="0"/>
                <a:ea typeface="Calibri" panose="020F0502020204030204" pitchFamily="34" charset="0"/>
                <a:cs typeface="Times New Roman" panose="02020603050405020304" pitchFamily="18" charset="0"/>
              </a:rPr>
              <a:t> (</a:t>
            </a: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TAR Campania 14.6.2024, n.3772)</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327610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898AA3C4-96AB-2054-29D3-32333DBDBBEC}"/>
              </a:ext>
            </a:extLst>
          </p:cNvPr>
          <p:cNvSpPr txBox="1"/>
          <p:nvPr/>
        </p:nvSpPr>
        <p:spPr>
          <a:xfrm>
            <a:off x="259977" y="466400"/>
            <a:ext cx="10865223" cy="5864619"/>
          </a:xfrm>
          <a:prstGeom prst="rect">
            <a:avLst/>
          </a:prstGeom>
          <a:noFill/>
        </p:spPr>
        <p:txBody>
          <a:bodyPr wrap="square">
            <a:spAutoFit/>
          </a:bodyPr>
          <a:lstStyle/>
          <a:p>
            <a:pPr algn="just">
              <a:lnSpc>
                <a:spcPct val="107000"/>
              </a:lnSpc>
              <a:spcAft>
                <a:spcPts val="800"/>
              </a:spcAft>
            </a:pP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Non si tratta di </a:t>
            </a:r>
            <a:r>
              <a:rPr lang="it-IT" sz="1800"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pene amministrative</a:t>
            </a: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quanto piuttosto di provvedimenti amministrativi aventi </a:t>
            </a:r>
            <a:r>
              <a:rPr lang="it-IT" sz="1800" b="1" i="1"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funzione essenzialmente</a:t>
            </a:r>
            <a:r>
              <a:rPr lang="it-IT" sz="1800" b="1"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a:t>
            </a:r>
            <a:r>
              <a:rPr lang="it-IT" sz="1800" b="1" i="1"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riparatoria</a:t>
            </a: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dell’assetto del territorio, definito nell’esercizio della funzione precettiva e violato da un’attività edilizia irregolare (criteri Engel).</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CARATTERE REALE </a:t>
            </a:r>
            <a:r>
              <a:rPr lang="it-IT" sz="1800" dirty="0">
                <a:effectLst/>
                <a:latin typeface="Arial" panose="020B0604020202020204" pitchFamily="34" charset="0"/>
                <a:ea typeface="Calibri" panose="020F0502020204030204" pitchFamily="34" charset="0"/>
                <a:cs typeface="Times New Roman" panose="02020603050405020304" pitchFamily="18" charset="0"/>
              </a:rPr>
              <a:t>(</a:t>
            </a: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finalità di rimozione della costruzione abusiva e non di punizione del soggetto che ha commesso l’illecito</a:t>
            </a:r>
            <a:r>
              <a:rPr lang="it-IT"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449580" algn="just">
              <a:lnSpc>
                <a:spcPct val="107000"/>
              </a:lnSpc>
              <a:spcAft>
                <a:spcPts val="800"/>
              </a:spcAft>
            </a:pPr>
            <a:r>
              <a:rPr lang="it-IT"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la sanzione amministrativa della demolizione ha ad oggetto esclusivamente la res abusiva; non consiste in una misura afflittiva volta a punire la condotta illecita ma a ripristinare l’equilibrio urbanistico</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L’amministrazione, pertanto, non ha discrezionalità </a:t>
            </a:r>
            <a:r>
              <a:rPr lang="it-IT" sz="1800"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nell’</a:t>
            </a:r>
            <a:r>
              <a:rPr lang="it-IT" sz="1800" i="1"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an</a:t>
            </a:r>
            <a:r>
              <a:rPr lang="it-IT" sz="1800"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né deve provvedere ad un accertamento di responsabilità poiché la legge stabilisce una </a:t>
            </a:r>
            <a:r>
              <a:rPr lang="it-IT" sz="1800" b="1" u="sng"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sorta di automatismo</a:t>
            </a: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tra riscontro della fattispecie abusiva ed attività repressiva.</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600" dirty="0">
                <a:solidFill>
                  <a:srgbClr val="333333"/>
                </a:solidFill>
                <a:effectLst/>
                <a:latin typeface="Titillium Web" panose="00000500000000000000" pitchFamily="2" charset="0"/>
                <a:ea typeface="Calibri" panose="020F0502020204030204" pitchFamily="34" charset="0"/>
                <a:cs typeface="Times New Roman" panose="02020603050405020304" pitchFamily="18" charset="0"/>
              </a:rPr>
              <a:t> </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u="sng"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Destinatario dell’ordine di </a:t>
            </a:r>
            <a:r>
              <a:rPr lang="it-IT" sz="1800" u="sng" dirty="0">
                <a:effectLst/>
                <a:latin typeface="Arial" panose="020B0604020202020204" pitchFamily="34" charset="0"/>
                <a:ea typeface="Calibri" panose="020F0502020204030204" pitchFamily="34" charset="0"/>
                <a:cs typeface="Times New Roman" panose="02020603050405020304" pitchFamily="18" charset="0"/>
              </a:rPr>
              <a:t>demolizione</a:t>
            </a:r>
            <a:r>
              <a:rPr lang="it-IT" sz="1800" u="sng"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è quel soggetto che abbia la disponibilità dell’opera, indipendentemente dal fatto che l’abbia concretamente realizzata, circostanza, questa, che potrebbe rilevare sotto il profilo della responsabilità penale, ma non ai fini della legittimità dell’ordine di </a:t>
            </a:r>
            <a:r>
              <a:rPr lang="it-IT" sz="1800" u="sng" dirty="0">
                <a:effectLst/>
                <a:latin typeface="Arial" panose="020B0604020202020204" pitchFamily="34" charset="0"/>
                <a:ea typeface="Calibri" panose="020F0502020204030204" pitchFamily="34" charset="0"/>
                <a:cs typeface="Times New Roman" panose="02020603050405020304" pitchFamily="18" charset="0"/>
              </a:rPr>
              <a:t>demolizione.</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600" u="sng" dirty="0">
                <a:effectLst/>
                <a:latin typeface="Arial" panose="020B0604020202020204" pitchFamily="34" charset="0"/>
                <a:ea typeface="Calibri" panose="020F0502020204030204" pitchFamily="34" charset="0"/>
                <a:cs typeface="Times New Roman" panose="02020603050405020304" pitchFamily="18" charset="0"/>
              </a:rPr>
              <a:t>Il proprietario è legittimato passivamente rispetto al provvedimento di demolizion</a:t>
            </a:r>
            <a:r>
              <a:rPr lang="it-IT" sz="1600" dirty="0">
                <a:effectLst/>
                <a:latin typeface="Arial" panose="020B0604020202020204" pitchFamily="34" charset="0"/>
                <a:ea typeface="Calibri" panose="020F0502020204030204" pitchFamily="34" charset="0"/>
                <a:cs typeface="Times New Roman" panose="02020603050405020304" pitchFamily="18" charset="0"/>
              </a:rPr>
              <a:t>e, indipendentemente dall’essere o meno estraneo alla realizzazione dell’abuso; tuttavia, se risulti estraneo e pone in essere concreti atti dissociativi dalla condotta posta in essere dall’autore dell’abuso, resta salva la sua tutela dagli effetti dell’inottemperanza all’ordine di demolizione che egli sia stato </a:t>
            </a:r>
            <a:r>
              <a:rPr lang="it-IT" sz="1600" u="sng" dirty="0">
                <a:effectLst/>
                <a:latin typeface="Arial" panose="020B0604020202020204" pitchFamily="34" charset="0"/>
                <a:ea typeface="Calibri" panose="020F0502020204030204" pitchFamily="34" charset="0"/>
                <a:cs typeface="Times New Roman" panose="02020603050405020304" pitchFamily="18" charset="0"/>
              </a:rPr>
              <a:t>impossibilitato </a:t>
            </a:r>
            <a:r>
              <a:rPr lang="it-IT" sz="1600" dirty="0">
                <a:effectLst/>
                <a:latin typeface="Arial" panose="020B0604020202020204" pitchFamily="34" charset="0"/>
                <a:ea typeface="Calibri" panose="020F0502020204030204" pitchFamily="34" charset="0"/>
                <a:cs typeface="Times New Roman" panose="02020603050405020304" pitchFamily="18" charset="0"/>
              </a:rPr>
              <a:t>ad eseguire (</a:t>
            </a:r>
            <a:r>
              <a:rPr lang="it-IT" sz="1600" dirty="0" err="1">
                <a:latin typeface="Arial" panose="020B0604020202020204" pitchFamily="34" charset="0"/>
                <a:ea typeface="Calibri" panose="020F0502020204030204" pitchFamily="34" charset="0"/>
                <a:cs typeface="Times New Roman" panose="02020603050405020304" pitchFamily="18" charset="0"/>
              </a:rPr>
              <a:t>C</a:t>
            </a:r>
            <a:r>
              <a:rPr lang="it-IT" sz="1600" dirty="0" err="1">
                <a:effectLst/>
                <a:latin typeface="Arial" panose="020B0604020202020204" pitchFamily="34" charset="0"/>
                <a:ea typeface="Calibri" panose="020F0502020204030204" pitchFamily="34" charset="0"/>
                <a:cs typeface="Times New Roman" panose="02020603050405020304" pitchFamily="18" charset="0"/>
              </a:rPr>
              <a:t>dS</a:t>
            </a:r>
            <a:r>
              <a:rPr lang="it-IT" sz="1600" dirty="0">
                <a:effectLst/>
                <a:latin typeface="Arial" panose="020B0604020202020204" pitchFamily="34" charset="0"/>
                <a:ea typeface="Calibri" panose="020F0502020204030204" pitchFamily="34" charset="0"/>
                <a:cs typeface="Times New Roman" panose="02020603050405020304" pitchFamily="18" charset="0"/>
              </a:rPr>
              <a:t> 28,4,2023, n.4307).</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444409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84A3DD20-287E-4A42-7FFE-54CEBBBA94D2}"/>
              </a:ext>
            </a:extLst>
          </p:cNvPr>
          <p:cNvSpPr txBox="1"/>
          <p:nvPr/>
        </p:nvSpPr>
        <p:spPr>
          <a:xfrm>
            <a:off x="965675" y="3107297"/>
            <a:ext cx="10348957" cy="1079783"/>
          </a:xfrm>
          <a:prstGeom prst="rect">
            <a:avLst/>
          </a:prstGeom>
          <a:noFill/>
        </p:spPr>
        <p:txBody>
          <a:bodyPr wrap="square">
            <a:spAutoFit/>
          </a:bodyPr>
          <a:lstStyle/>
          <a:p>
            <a:pPr marL="514350" marR="25400" lvl="0" indent="-514350" algn="just" fontAlgn="base">
              <a:lnSpc>
                <a:spcPct val="102000"/>
              </a:lnSpc>
              <a:spcAft>
                <a:spcPts val="415"/>
              </a:spcAft>
              <a:buClr>
                <a:srgbClr val="002060"/>
              </a:buClr>
              <a:buSzPts val="3200"/>
              <a:buFont typeface="+mj-lt"/>
              <a:buAutoNum type="arabicPeriod" startAt="3"/>
            </a:pPr>
            <a:r>
              <a:rPr lang="it-IT" sz="3200" u="none" strike="noStrike" dirty="0">
                <a:solidFill>
                  <a:srgbClr val="00206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L’inottemperanza da parte del destinatario. L’acquisizione al patrimonio comunale: criticità e questioni aperte.</a:t>
            </a:r>
            <a:endParaRPr lang="it-IT" sz="3200" u="none" strike="noStrike"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193819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DEB82F5F-0E7E-E6C9-8F5D-6C40F202E3F2}"/>
              </a:ext>
            </a:extLst>
          </p:cNvPr>
          <p:cNvSpPr txBox="1"/>
          <p:nvPr/>
        </p:nvSpPr>
        <p:spPr>
          <a:xfrm>
            <a:off x="277907" y="630234"/>
            <a:ext cx="10874188" cy="5493042"/>
          </a:xfrm>
          <a:prstGeom prst="rect">
            <a:avLst/>
          </a:prstGeom>
          <a:noFill/>
        </p:spPr>
        <p:txBody>
          <a:bodyPr wrap="square">
            <a:spAutoFit/>
          </a:bodyPr>
          <a:lstStyle/>
          <a:p>
            <a:pPr algn="just">
              <a:lnSpc>
                <a:spcPct val="107000"/>
              </a:lnSpc>
              <a:spcAft>
                <a:spcPts val="800"/>
              </a:spcAft>
            </a:pPr>
            <a:r>
              <a:rPr lang="it-IT" sz="1600" b="1" dirty="0">
                <a:solidFill>
                  <a:srgbClr val="FF0000"/>
                </a:solidFill>
                <a:effectLst/>
                <a:latin typeface="Titillium Web" panose="00000500000000000000" pitchFamily="2" charset="0"/>
                <a:ea typeface="Calibri" panose="020F0502020204030204" pitchFamily="34" charset="0"/>
                <a:cs typeface="Times New Roman" panose="02020603050405020304" pitchFamily="18" charset="0"/>
              </a:rPr>
              <a:t>AQUISIZIONE DI DIRITTO GRATUITA AL PATRIMONIO COMUNALE IN CASO DI INOTTEMPERANZA</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600" dirty="0">
                <a:solidFill>
                  <a:srgbClr val="333333"/>
                </a:solidFill>
                <a:effectLst/>
                <a:latin typeface="Titillium Web" panose="00000500000000000000" pitchFamily="2" charset="0"/>
                <a:ea typeface="Calibri" panose="020F0502020204030204" pitchFamily="34" charset="0"/>
                <a:cs typeface="Times New Roman" panose="02020603050405020304" pitchFamily="18" charset="0"/>
              </a:rPr>
              <a:t> </a:t>
            </a:r>
            <a:r>
              <a:rPr lang="it-IT" sz="1800" b="1"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Termine di 90 giorni è perentorio</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
            </a:pPr>
            <a:r>
              <a:rPr lang="it-IT" sz="18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Presentazione </a:t>
            </a:r>
            <a:r>
              <a:rPr lang="it-IT" sz="1800" b="1" u="sng"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istanza di permesso di sanatoria</a:t>
            </a:r>
            <a:r>
              <a:rPr lang="it-IT" sz="18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 ex art. 36 DPR 380/2001 ha </a:t>
            </a:r>
            <a:r>
              <a:rPr lang="it-IT" sz="1800" u="sng"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effetto sospensivo</a:t>
            </a:r>
            <a:r>
              <a:rPr lang="it-IT" sz="18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 fino alla definizione del procedimento </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eriod"/>
            </a:pPr>
            <a:r>
              <a:rPr lang="it-IT" sz="18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non occorre una nuova ingiunzione</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eriod"/>
            </a:pPr>
            <a:r>
              <a:rPr lang="it-IT" sz="18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occorre una nuova ingiunzione e un nuovo termine</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914400" algn="just">
              <a:lnSpc>
                <a:spcPct val="107000"/>
              </a:lnSpc>
            </a:pPr>
            <a:r>
              <a:rPr lang="it-IT" sz="18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 </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
            </a:pPr>
            <a:r>
              <a:rPr lang="it-IT" sz="1800" b="1"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limiti di operatività all’acquisizione al patrimonio: </a:t>
            </a:r>
            <a:r>
              <a:rPr lang="it-IT" sz="18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l’obbligazione di </a:t>
            </a:r>
            <a:r>
              <a:rPr lang="it-IT" sz="1800" i="1"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facere </a:t>
            </a:r>
            <a:r>
              <a:rPr lang="it-IT" sz="18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(demolire) deve essere disponibile ed eseguibile ( art. 1218 e 1256 cc):</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457200" algn="just">
              <a:lnSpc>
                <a:spcPct val="107000"/>
              </a:lnSpc>
              <a:spcAft>
                <a:spcPts val="800"/>
              </a:spcAft>
            </a:pPr>
            <a:r>
              <a:rPr lang="it-IT" sz="1800" i="1" u="sng"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sequestro penale del bene abusivo: </a:t>
            </a:r>
            <a:r>
              <a:rPr lang="it-IT" sz="18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esso sottare la disponibilità giuridica del bene al destinatario dell’ingiunzione di demolizione. Tuttavia, c’è una tesi più recente ( Con Stato VI, 13.1.2020, n.299) che richiede la prova di essersi attivato per ottenere il dissequestro o almeno l’autorizzazione a demolire).</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La sanzione dell’acquisizione al patrimonio comunale opera automaticamente e avviene gratuitamente</a:t>
            </a:r>
            <a:r>
              <a:rPr lang="it-IT" sz="18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(art. 31, comma 5). </a:t>
            </a:r>
            <a:r>
              <a:rPr lang="it-IT" sz="1800" dirty="0">
                <a:solidFill>
                  <a:srgbClr val="333333"/>
                </a:solidFill>
                <a:effectLst/>
                <a:highlight>
                  <a:srgbClr val="00FFFF"/>
                </a:highlight>
                <a:latin typeface="Arial" panose="020B0604020202020204" pitchFamily="34" charset="0"/>
                <a:ea typeface="Calibri" panose="020F0502020204030204" pitchFamily="34" charset="0"/>
                <a:cs typeface="Times New Roman" panose="02020603050405020304" pitchFamily="18" charset="0"/>
              </a:rPr>
              <a:t>MA SI COMPLETA CON LE ATTIVITA’ DI NOTIFICA E TRASCRIZIONE</a:t>
            </a:r>
            <a:endParaRPr lang="it-IT" sz="1600" dirty="0">
              <a:effectLst/>
              <a:highlight>
                <a:srgbClr val="00FFFF"/>
              </a:highligh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Essa configura una fattispecie di </a:t>
            </a:r>
            <a:r>
              <a:rPr lang="it-IT" sz="1800" i="1"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acquisto coattivo del diritto di proprietà</a:t>
            </a:r>
            <a:r>
              <a:rPr lang="it-IT"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immobiliare, che si verifica </a:t>
            </a:r>
            <a:r>
              <a:rPr lang="it-IT" sz="18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ipso iure </a:t>
            </a:r>
            <a:r>
              <a:rPr lang="it-IT"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come </a:t>
            </a:r>
            <a:r>
              <a:rPr lang="it-IT" sz="1800"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effetto automatico</a:t>
            </a:r>
            <a:r>
              <a:rPr lang="it-IT"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dell’omessa ottemperanza nel termine di legge.</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380909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FEFA4118-2079-FBB4-2636-5D8F3811C828}"/>
              </a:ext>
            </a:extLst>
          </p:cNvPr>
          <p:cNvSpPr txBox="1"/>
          <p:nvPr/>
        </p:nvSpPr>
        <p:spPr>
          <a:xfrm>
            <a:off x="295836" y="544126"/>
            <a:ext cx="10802470" cy="1661802"/>
          </a:xfrm>
          <a:prstGeom prst="rect">
            <a:avLst/>
          </a:prstGeom>
          <a:noFill/>
        </p:spPr>
        <p:txBody>
          <a:bodyPr wrap="square">
            <a:spAutoFit/>
          </a:bodyPr>
          <a:lstStyle/>
          <a:p>
            <a:pPr algn="just">
              <a:lnSpc>
                <a:spcPct val="107000"/>
              </a:lnSpc>
              <a:spcAft>
                <a:spcPts val="800"/>
              </a:spcAft>
            </a:pPr>
            <a:r>
              <a:rPr lang="it-IT" sz="1800"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Gli atti successivi hanno mero effetto dichiarativo e non costitutivo:</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
            </a:pPr>
            <a:r>
              <a:rPr lang="it-IT"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verbale di accertamento dell’inottemperanza ( vigili urbani) ATTO RICOGNITORIO</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Wingdings" panose="05000000000000000000" pitchFamily="2" charset="2"/>
              <a:buChar char=""/>
            </a:pPr>
            <a:r>
              <a:rPr lang="it-IT"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atto accertamento dell’inottemperanza(dirigente)  ATTO DI NATURA DICHIARATIVA</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
            </a:pPr>
            <a:r>
              <a:rPr lang="it-IT"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notifica dell’inottemperanza ( titolo per immissione in possesso verso i proprietari e titolo per la trascrizione erga omnes);</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CasellaDiTesto 4">
            <a:extLst>
              <a:ext uri="{FF2B5EF4-FFF2-40B4-BE49-F238E27FC236}">
                <a16:creationId xmlns:a16="http://schemas.microsoft.com/office/drawing/2014/main" id="{4B03CDEB-9AD0-9386-5F74-8B986E3F0701}"/>
              </a:ext>
            </a:extLst>
          </p:cNvPr>
          <p:cNvSpPr txBox="1"/>
          <p:nvPr/>
        </p:nvSpPr>
        <p:spPr>
          <a:xfrm>
            <a:off x="237565" y="2205928"/>
            <a:ext cx="10919011" cy="4636847"/>
          </a:xfrm>
          <a:prstGeom prst="rect">
            <a:avLst/>
          </a:prstGeom>
          <a:noFill/>
        </p:spPr>
        <p:txBody>
          <a:bodyPr wrap="square">
            <a:spAutoFit/>
          </a:bodyPr>
          <a:lstStyle/>
          <a:p>
            <a:pPr algn="just">
              <a:lnSpc>
                <a:spcPct val="107000"/>
              </a:lnSpc>
              <a:spcAft>
                <a:spcPts val="800"/>
              </a:spcAft>
            </a:pPr>
            <a:r>
              <a:rPr lang="it-IT" sz="1800" b="1" i="1" dirty="0">
                <a:solidFill>
                  <a:srgbClr val="70AD47"/>
                </a:solidFill>
                <a:effectLst/>
                <a:latin typeface="Arial" panose="020B0604020202020204" pitchFamily="34" charset="0"/>
                <a:ea typeface="Times New Roman" panose="02020603050405020304" pitchFamily="18" charset="0"/>
                <a:cs typeface="Times New Roman" panose="02020603050405020304" pitchFamily="18" charset="0"/>
              </a:rPr>
              <a:t>FOCUS</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449580" algn="just">
              <a:lnSpc>
                <a:spcPct val="107000"/>
              </a:lnSpc>
              <a:spcAft>
                <a:spcPts val="800"/>
              </a:spcAft>
            </a:pPr>
            <a:r>
              <a:rPr lang="it-IT" sz="18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 favore di chi viene disposta la restituzione di un immobile oggetto di sequestro penale nell’ipotesi in cui -nelle more del procedimento penale. l’amministrazione abbia adottato ingiunzione di demolizione non ottemperata nei termini?</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Contrasto nella giurisprudenza della Cassazione- Relazione dell’Ufficio del Massimario n. 97 del 3.11.2004</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 </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Si tratta di una fattispecie di acquisto della proprietà </a:t>
            </a:r>
            <a:r>
              <a:rPr lang="it-IT" sz="1800"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a titolo originario</a:t>
            </a:r>
            <a:r>
              <a:rPr lang="it-IT" sz="18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 che implica la caducazione di eventuali ipoteche e/o pesi, indipendentemente dall’anteriorità dell’iscrizione/trascrizione (Cass, VI 6.10.2017, n.23453): assimilabile a perimento materiale del bene cui l’art.2878, n.4 cc fa conseguire l’estinzione dell’ipoteca</a:t>
            </a:r>
            <a:r>
              <a:rPr lang="it-IT" sz="1800" b="1" dirty="0">
                <a:solidFill>
                  <a:srgbClr val="00B050"/>
                </a:solidFill>
                <a:effectLst/>
                <a:latin typeface="Arial" panose="020B0604020202020204" pitchFamily="34" charset="0"/>
                <a:ea typeface="Calibri" panose="020F0502020204030204" pitchFamily="34" charset="0"/>
                <a:cs typeface="Times New Roman" panose="02020603050405020304" pitchFamily="18" charset="0"/>
              </a:rPr>
              <a:t>. Il bene abusivo è destinato al perimento giuridico, conseguente alla demolizione.   </a:t>
            </a:r>
            <a:r>
              <a:rPr lang="it-IT" sz="1800" b="1"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VEDI Corte Cost . 3.10.2024, n.160: </a:t>
            </a:r>
            <a:r>
              <a:rPr lang="it-IT" sz="1400" b="1"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incostituzionalità del comma 3 dell’art. 31  nella parte in cui non fa salvo il diritto di ipoteca iscritto a favore del creditore non responsabile dell’abuso, in data anteriore alla trascrizione dell’inottemperanza. </a:t>
            </a:r>
            <a:r>
              <a:rPr lang="it-IT" sz="1400" b="1" u="sng"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SALVO l’esercizio del potere consiliare</a:t>
            </a:r>
            <a:endParaRPr lang="it-IT" sz="1400" u="sng"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875866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D7F45C37-7F86-E017-71B7-D88ED1F04440}"/>
              </a:ext>
            </a:extLst>
          </p:cNvPr>
          <p:cNvSpPr txBox="1"/>
          <p:nvPr/>
        </p:nvSpPr>
        <p:spPr>
          <a:xfrm>
            <a:off x="304799" y="526721"/>
            <a:ext cx="10856260" cy="1077218"/>
          </a:xfrm>
          <a:prstGeom prst="rect">
            <a:avLst/>
          </a:prstGeom>
          <a:noFill/>
        </p:spPr>
        <p:txBody>
          <a:bodyPr wrap="square">
            <a:spAutoFit/>
          </a:bodyPr>
          <a:lstStyle/>
          <a:p>
            <a:pPr algn="just"/>
            <a:r>
              <a:rPr lang="it-IT" sz="1600" i="1" dirty="0">
                <a:solidFill>
                  <a:srgbClr val="000000"/>
                </a:solidFill>
                <a:effectLst/>
                <a:latin typeface="Times New Roman" panose="02020603050405020304" pitchFamily="18" charset="0"/>
                <a:ea typeface="Times New Roman" panose="02020603050405020304" pitchFamily="18" charset="0"/>
              </a:rPr>
              <a:t>il trasferimento dell’immobile nella disponibilità dell’ente locale </a:t>
            </a:r>
            <a:r>
              <a:rPr lang="it-IT" sz="1600" i="1" dirty="0">
                <a:solidFill>
                  <a:srgbClr val="000000"/>
                </a:solidFill>
                <a:effectLst/>
                <a:highlight>
                  <a:srgbClr val="00FFFF"/>
                </a:highlight>
                <a:latin typeface="Times New Roman" panose="02020603050405020304" pitchFamily="18" charset="0"/>
                <a:ea typeface="Times New Roman" panose="02020603050405020304" pitchFamily="18" charset="0"/>
              </a:rPr>
              <a:t>è esclusivamente preordinato ad una sua più agevole demolizione e non invece ad incrementare il patrimonio dell’ente loc</a:t>
            </a:r>
            <a:r>
              <a:rPr lang="it-IT" sz="1600" i="1" dirty="0">
                <a:solidFill>
                  <a:srgbClr val="000000"/>
                </a:solidFill>
                <a:effectLst/>
                <a:latin typeface="Times New Roman" panose="02020603050405020304" pitchFamily="18" charset="0"/>
                <a:ea typeface="Times New Roman" panose="02020603050405020304" pitchFamily="18" charset="0"/>
              </a:rPr>
              <a:t>ale con opere che contrastano con l’assetto urbanistico del territorio</a:t>
            </a:r>
            <a:r>
              <a:rPr lang="it-IT" sz="1600" dirty="0">
                <a:solidFill>
                  <a:srgbClr val="000000"/>
                </a:solidFill>
                <a:effectLst/>
                <a:latin typeface="Times New Roman" panose="02020603050405020304" pitchFamily="18" charset="0"/>
                <a:ea typeface="Times New Roman" panose="02020603050405020304" pitchFamily="18" charset="0"/>
              </a:rPr>
              <a:t>”; lungi dal costituire un arricchimento del patrimonio locale “</a:t>
            </a:r>
            <a:r>
              <a:rPr lang="it-IT" sz="1600" i="1" dirty="0">
                <a:solidFill>
                  <a:srgbClr val="000000"/>
                </a:solidFill>
                <a:effectLst/>
                <a:latin typeface="Times New Roman" panose="02020603050405020304" pitchFamily="18" charset="0"/>
                <a:ea typeface="Times New Roman" panose="02020603050405020304" pitchFamily="18" charset="0"/>
              </a:rPr>
              <a:t>l’acquisizione è, dunque, strumentale a rendere possibile la demolizione del manufatto rimuovendo un ostacolo giuridico.</a:t>
            </a:r>
            <a:endParaRPr lang="it-IT" sz="1600" dirty="0"/>
          </a:p>
        </p:txBody>
      </p:sp>
      <p:sp>
        <p:nvSpPr>
          <p:cNvPr id="5" name="CasellaDiTesto 4">
            <a:extLst>
              <a:ext uri="{FF2B5EF4-FFF2-40B4-BE49-F238E27FC236}">
                <a16:creationId xmlns:a16="http://schemas.microsoft.com/office/drawing/2014/main" id="{28FB793D-5E85-220E-4143-3E7EE790CD93}"/>
              </a:ext>
            </a:extLst>
          </p:cNvPr>
          <p:cNvSpPr txBox="1"/>
          <p:nvPr/>
        </p:nvSpPr>
        <p:spPr>
          <a:xfrm>
            <a:off x="304799" y="1713181"/>
            <a:ext cx="10927977" cy="4398768"/>
          </a:xfrm>
          <a:prstGeom prst="rect">
            <a:avLst/>
          </a:prstGeom>
          <a:noFill/>
        </p:spPr>
        <p:txBody>
          <a:bodyPr wrap="square">
            <a:spAutoFit/>
          </a:bodyPr>
          <a:lstStyle/>
          <a:p>
            <a:pPr algn="just">
              <a:lnSpc>
                <a:spcPct val="107000"/>
              </a:lnSpc>
              <a:spcAft>
                <a:spcPts val="800"/>
              </a:spcAft>
            </a:pPr>
            <a:r>
              <a:rPr lang="it-IT" sz="18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TALE SANZIONE È </a:t>
            </a:r>
            <a:r>
              <a:rPr lang="it-IT" sz="1800" b="1"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AUTONOMA</a:t>
            </a:r>
            <a:r>
              <a:rPr lang="it-IT" sz="18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 E </a:t>
            </a:r>
            <a:r>
              <a:rPr lang="it-IT" sz="1800" u="sng"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NON ACCESSORIA</a:t>
            </a:r>
            <a:r>
              <a:rPr lang="it-IT" sz="18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 ALL’INGIUNZIONE DI DEMOLIZIONE:  </a:t>
            </a: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essa ha come presupposto non già l’abuso edilizio ( sanzionato con l’ingiunzione di demolizione) quanto piuttosto la mancata ottemperanza a tale ingiunzione. Quindi ha natura di sanzione ripristinatoria di carattere reale in quanto tale trasmissibile agli eredi e applicabile a chi è nella disponibilità del bene dopo la realizzazione dell’abuso.</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600" b="1" dirty="0">
                <a:solidFill>
                  <a:srgbClr val="FF0000"/>
                </a:solidFill>
                <a:effectLst/>
                <a:latin typeface="Titillium Web" panose="00000500000000000000" pitchFamily="2" charset="0"/>
                <a:ea typeface="Calibri" panose="020F0502020204030204" pitchFamily="34" charset="0"/>
                <a:cs typeface="Times New Roman" panose="02020603050405020304" pitchFamily="18" charset="0"/>
              </a:rPr>
              <a:t>OGGETTO</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eriod"/>
            </a:pPr>
            <a:r>
              <a:rPr lang="it-IT"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bene abusivo</a:t>
            </a:r>
            <a:r>
              <a:rPr lang="it-IT"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la giurisprudenza ha evidenziato che deve esserci corrispondenza tra l’immobile oggetto dell’ingiunzione di demolizione e quello oggetto dell’acquisizione;</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eriod" startAt="2"/>
            </a:pPr>
            <a:r>
              <a:rPr lang="it-IT" sz="18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l’area di insistenza</a:t>
            </a: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it-IT"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del bene abusivo (sedime), la quale agevola le operazioni di demolizione e, al contempo, impedisce l’operatività di istituti come l’accessione di cui all’art. 934 cod. civ. che potrebbe dar vita a rivendicazioni o a richieste di pagamento dell’aumento di valore ( NON SERVE MOTIVAZIONE, L’AREA PUO ESSERE IDENTIFICATA DIRETTAMENTE NELL’ATTO DI INOTTEMPERANZA, PURCHE’ L’INGIUNZIONE CONTEGA ALMENO L’AVVISO);</a:t>
            </a:r>
            <a:r>
              <a:rPr lang="it-IT" sz="1800" dirty="0">
                <a:effectLst/>
                <a:latin typeface="Arial" panose="020B0604020202020204" pitchFamily="34" charset="0"/>
                <a:ea typeface="Calibri" panose="020F0502020204030204" pitchFamily="34" charset="0"/>
                <a:cs typeface="Times New Roman" panose="02020603050405020304" pitchFamily="18" charset="0"/>
              </a:rPr>
              <a:t> </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arabicPeriod" startAt="3"/>
            </a:pPr>
            <a:r>
              <a:rPr lang="it-IT" sz="18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aree pertinenziali</a:t>
            </a: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nei limiti di 10 volte l’area abusivamente costruita: È NECESSARIA MOTIVAZIONE</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885475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753A3EDD-3B45-44C2-4128-9AAB86B9D032}"/>
              </a:ext>
            </a:extLst>
          </p:cNvPr>
          <p:cNvSpPr>
            <a:spLocks noGrp="1"/>
          </p:cNvSpPr>
          <p:nvPr>
            <p:ph idx="1"/>
          </p:nvPr>
        </p:nvSpPr>
        <p:spPr>
          <a:xfrm>
            <a:off x="701467" y="595030"/>
            <a:ext cx="10515600" cy="5216110"/>
          </a:xfrm>
        </p:spPr>
        <p:txBody>
          <a:bodyPr>
            <a:normAutofit fontScale="25000" lnSpcReduction="20000"/>
          </a:bodyPr>
          <a:lstStyle/>
          <a:p>
            <a:pPr marL="0" marR="57150" indent="0">
              <a:lnSpc>
                <a:spcPct val="107000"/>
              </a:lnSpc>
              <a:spcAft>
                <a:spcPts val="800"/>
              </a:spcAft>
              <a:buNone/>
            </a:pPr>
            <a:endParaRPr lang="it-IT" sz="5600" dirty="0">
              <a:solidFill>
                <a:srgbClr val="000000"/>
              </a:solidFill>
              <a:effectLst/>
              <a:latin typeface="Calibri" panose="020F0502020204030204" pitchFamily="34" charset="0"/>
              <a:ea typeface="Calibri" panose="020F0502020204030204" pitchFamily="34" charset="0"/>
            </a:endParaRPr>
          </a:p>
          <a:p>
            <a:pPr marL="0" marR="57150" indent="0">
              <a:lnSpc>
                <a:spcPct val="107000"/>
              </a:lnSpc>
              <a:spcAft>
                <a:spcPts val="800"/>
              </a:spcAft>
              <a:buNone/>
            </a:pPr>
            <a:r>
              <a:rPr lang="it-IT" sz="8000" dirty="0">
                <a:solidFill>
                  <a:srgbClr val="002060"/>
                </a:solidFill>
                <a:effectLst/>
                <a:latin typeface="Calibri" panose="020F0502020204030204" pitchFamily="34" charset="0"/>
                <a:ea typeface="Calibri" panose="020F0502020204030204" pitchFamily="34" charset="0"/>
              </a:rPr>
              <a:t>Indice</a:t>
            </a:r>
            <a:endParaRPr lang="it-IT" sz="8000" dirty="0">
              <a:solidFill>
                <a:srgbClr val="000000"/>
              </a:solidFill>
              <a:latin typeface="Calibri" panose="020F0502020204030204" pitchFamily="34" charset="0"/>
              <a:ea typeface="Calibri" panose="020F0502020204030204" pitchFamily="34" charset="0"/>
            </a:endParaRPr>
          </a:p>
          <a:p>
            <a:pPr marL="0" marR="57150" indent="0">
              <a:lnSpc>
                <a:spcPct val="107000"/>
              </a:lnSpc>
              <a:spcAft>
                <a:spcPts val="800"/>
              </a:spcAft>
              <a:buNone/>
            </a:pPr>
            <a:endParaRPr lang="it-IT" sz="5600" dirty="0">
              <a:solidFill>
                <a:srgbClr val="000000"/>
              </a:solidFill>
              <a:effectLst/>
              <a:latin typeface="Calibri" panose="020F0502020204030204" pitchFamily="34" charset="0"/>
              <a:ea typeface="Calibri" panose="020F0502020204030204" pitchFamily="34" charset="0"/>
            </a:endParaRPr>
          </a:p>
          <a:p>
            <a:pPr marL="342900" lvl="0" indent="-342900" algn="just" fontAlgn="base">
              <a:lnSpc>
                <a:spcPct val="98000"/>
              </a:lnSpc>
              <a:spcAft>
                <a:spcPts val="1120"/>
              </a:spcAft>
              <a:buClr>
                <a:srgbClr val="002060"/>
              </a:buClr>
              <a:buSzPts val="1800"/>
              <a:buFont typeface="+mj-lt"/>
              <a:buAutoNum type="arabicPeriod"/>
            </a:pPr>
            <a:r>
              <a:rPr lang="it-IT" sz="7200" u="none" strike="noStrike" dirty="0">
                <a:solidFill>
                  <a:srgbClr val="00206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Un quadro di sintesi dell’assetto dei poteri in materia di controlli e sulle tipologie di sanzioni edilizie. Il ruolo del segretario comunale.</a:t>
            </a:r>
            <a:endParaRPr lang="it-IT" sz="7200" u="none" strike="noStrike"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342900" lvl="0" indent="-342900" algn="just" fontAlgn="base">
              <a:lnSpc>
                <a:spcPct val="98000"/>
              </a:lnSpc>
              <a:spcAft>
                <a:spcPts val="1120"/>
              </a:spcAft>
              <a:buClr>
                <a:srgbClr val="002060"/>
              </a:buClr>
              <a:buSzPts val="1800"/>
              <a:buFont typeface="+mj-lt"/>
              <a:buAutoNum type="arabicPeriod"/>
            </a:pPr>
            <a:r>
              <a:rPr lang="it-IT" sz="7200" u="none" strike="noStrike" dirty="0">
                <a:solidFill>
                  <a:srgbClr val="00206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L’ingiunzione di demolizione: presupposti, garanzie partecipative, soggetti destinatari, contenuto. Vicende processuali.</a:t>
            </a:r>
            <a:endParaRPr lang="it-IT" sz="7200" u="none" strike="noStrike"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342900" lvl="0" indent="-342900" algn="just" fontAlgn="base">
              <a:lnSpc>
                <a:spcPct val="98000"/>
              </a:lnSpc>
              <a:spcAft>
                <a:spcPts val="1120"/>
              </a:spcAft>
              <a:buClr>
                <a:srgbClr val="002060"/>
              </a:buClr>
              <a:buSzPts val="1800"/>
              <a:buFont typeface="+mj-lt"/>
              <a:buAutoNum type="arabicPeriod"/>
            </a:pPr>
            <a:r>
              <a:rPr lang="it-IT" sz="7200" u="none" strike="noStrike" dirty="0">
                <a:solidFill>
                  <a:srgbClr val="00206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L’inottemperanza da parte del destinatario. L’acquisizione al patrimonio comunale: criticità e questioni aperte. </a:t>
            </a:r>
            <a:endParaRPr lang="it-IT" sz="7200" u="none" strike="noStrike"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342900" lvl="0" indent="-342900" algn="just" fontAlgn="base">
              <a:lnSpc>
                <a:spcPct val="98000"/>
              </a:lnSpc>
              <a:spcAft>
                <a:spcPts val="1120"/>
              </a:spcAft>
              <a:buClr>
                <a:srgbClr val="002060"/>
              </a:buClr>
              <a:buSzPts val="1800"/>
              <a:buFont typeface="+mj-lt"/>
              <a:buAutoNum type="arabicPeriod"/>
            </a:pPr>
            <a:r>
              <a:rPr lang="it-IT" sz="7200" u="none" strike="noStrike" dirty="0">
                <a:solidFill>
                  <a:srgbClr val="00206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La demolizione d’ufficio: procedura, competenze, aspetti di natura finanziaria. Il rapporto con l’attuazione degli ordini di demolizione da parte del giudice penale.</a:t>
            </a:r>
            <a:endParaRPr lang="it-IT" sz="7200" u="none" strike="noStrike"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marL="342900" lvl="0" indent="-342900" algn="just" fontAlgn="base">
              <a:lnSpc>
                <a:spcPct val="98000"/>
              </a:lnSpc>
              <a:spcAft>
                <a:spcPts val="800"/>
              </a:spcAft>
              <a:buClr>
                <a:srgbClr val="002060"/>
              </a:buClr>
              <a:buSzPts val="1800"/>
              <a:buFont typeface="+mj-lt"/>
              <a:buAutoNum type="arabicPeriod"/>
            </a:pPr>
            <a:r>
              <a:rPr lang="it-IT" sz="7200" u="none" strike="noStrike" dirty="0">
                <a:solidFill>
                  <a:srgbClr val="00206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La destinazione del bene abusivo a finalità di interesse pubblico: il ruolo del consiglio comunale. La gestione dei beni acquisiti al patrimonio pubblico nelle more della demolizione: profili di prevenzione della corruzione.</a:t>
            </a:r>
            <a:endParaRPr lang="it-IT" sz="7200" u="none" strike="noStrike"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br>
              <a:rPr lang="it-IT" sz="1800" dirty="0">
                <a:solidFill>
                  <a:srgbClr val="002060"/>
                </a:solidFill>
                <a:effectLst/>
                <a:latin typeface="Calibri" panose="020F0502020204030204" pitchFamily="34" charset="0"/>
                <a:ea typeface="Calibri" panose="020F0502020204030204" pitchFamily="34" charset="0"/>
              </a:rPr>
            </a:br>
            <a:r>
              <a:rPr lang="it-IT" sz="1800" dirty="0">
                <a:solidFill>
                  <a:srgbClr val="002060"/>
                </a:solidFill>
                <a:effectLst/>
                <a:latin typeface="Calibri" panose="020F0502020204030204" pitchFamily="34" charset="0"/>
                <a:ea typeface="Calibri" panose="020F0502020204030204" pitchFamily="34" charset="0"/>
              </a:rPr>
              <a:t> </a:t>
            </a:r>
            <a:endParaRPr lang="it-IT" sz="1800" dirty="0">
              <a:solidFill>
                <a:srgbClr val="000000"/>
              </a:solidFill>
              <a:effectLst/>
              <a:latin typeface="Calibri" panose="020F0502020204030204" pitchFamily="34" charset="0"/>
              <a:ea typeface="Calibri" panose="020F0502020204030204" pitchFamily="34" charset="0"/>
            </a:endParaRPr>
          </a:p>
          <a:p>
            <a:endParaRPr lang="it-IT" dirty="0"/>
          </a:p>
        </p:txBody>
      </p:sp>
    </p:spTree>
    <p:extLst>
      <p:ext uri="{BB962C8B-B14F-4D97-AF65-F5344CB8AC3E}">
        <p14:creationId xmlns:p14="http://schemas.microsoft.com/office/powerpoint/2010/main" val="23774765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228CFECB-1D9E-0C47-9E32-C859CD7121D3}"/>
              </a:ext>
            </a:extLst>
          </p:cNvPr>
          <p:cNvSpPr txBox="1"/>
          <p:nvPr/>
        </p:nvSpPr>
        <p:spPr>
          <a:xfrm>
            <a:off x="510987" y="967942"/>
            <a:ext cx="10676965" cy="2847574"/>
          </a:xfrm>
          <a:prstGeom prst="rect">
            <a:avLst/>
          </a:prstGeom>
          <a:noFill/>
        </p:spPr>
        <p:txBody>
          <a:bodyPr wrap="square">
            <a:spAutoFit/>
          </a:bodyPr>
          <a:lstStyle/>
          <a:p>
            <a:pPr>
              <a:lnSpc>
                <a:spcPct val="107000"/>
              </a:lnSpc>
              <a:spcAft>
                <a:spcPts val="800"/>
              </a:spcAft>
            </a:pPr>
            <a:r>
              <a:rPr lang="it-IT" sz="1800" b="1" i="1" dirty="0">
                <a:solidFill>
                  <a:srgbClr val="70AD47"/>
                </a:solidFill>
                <a:effectLst/>
                <a:latin typeface="Arial" panose="020B0604020202020204" pitchFamily="34" charset="0"/>
                <a:ea typeface="Calibri" panose="020F0502020204030204" pitchFamily="34" charset="0"/>
                <a:cs typeface="Times New Roman" panose="02020603050405020304" pitchFamily="18" charset="0"/>
              </a:rPr>
              <a:t>FOCUS</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449580" algn="just">
              <a:lnSpc>
                <a:spcPct val="107000"/>
              </a:lnSpc>
              <a:spcAft>
                <a:spcPts val="800"/>
              </a:spcAft>
            </a:pPr>
            <a:r>
              <a:rPr lang="it-IT"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riveste particolare importanza </a:t>
            </a:r>
            <a:r>
              <a:rPr lang="it-IT" sz="1800" b="1"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l’atto di accertamento dell’inottemperanza</a:t>
            </a:r>
            <a:r>
              <a:rPr lang="it-IT"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nell’ambito del quale debbono essere puntualmente individuati il bene e le aree oggetto di acquisizione, tenuto conto che l’art. 2659 cod. civ. prevede ai fini della trascrizione nei registri immobiliari una serie di elementi individuativi del bene; ne consegue che qualora l’area da acquisire presenti un’unica particella catastale che non possa o non debba essere oggetto di integrale acquisizione perché, ad esempio, supera il limite di dieci volte l’estensione dell’area di sedime della costruzione abusiva, l’amministrazione dovrà procedere, prima della redazione dell’atto di inottemperanza, al frazionamento catastale che consentirà le successive volture catastali a favore dell’amministrazione esclusivamente delle porzioni oggetto di acquisizione.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400391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0EDCA7C7-EEAA-34DC-6F6F-08DEF4D7BED3}"/>
              </a:ext>
            </a:extLst>
          </p:cNvPr>
          <p:cNvSpPr txBox="1"/>
          <p:nvPr/>
        </p:nvSpPr>
        <p:spPr>
          <a:xfrm>
            <a:off x="1008403" y="2966041"/>
            <a:ext cx="10263499" cy="1582100"/>
          </a:xfrm>
          <a:prstGeom prst="rect">
            <a:avLst/>
          </a:prstGeom>
          <a:noFill/>
        </p:spPr>
        <p:txBody>
          <a:bodyPr wrap="square">
            <a:spAutoFit/>
          </a:bodyPr>
          <a:lstStyle/>
          <a:p>
            <a:pPr marL="514350" marR="25400" lvl="0" indent="-514350" algn="just" fontAlgn="base">
              <a:lnSpc>
                <a:spcPct val="102000"/>
              </a:lnSpc>
              <a:spcAft>
                <a:spcPts val="415"/>
              </a:spcAft>
              <a:buClr>
                <a:srgbClr val="002060"/>
              </a:buClr>
              <a:buSzPts val="3200"/>
              <a:buFont typeface="+mj-lt"/>
              <a:buAutoNum type="arabicPeriod" startAt="4"/>
            </a:pPr>
            <a:r>
              <a:rPr lang="it-IT" sz="3200" u="none" strike="noStrike" dirty="0">
                <a:solidFill>
                  <a:srgbClr val="00206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La demolizione d’ufficio: procedura, competenze, aspetti di natura finanziaria. Il rapporto con l’attuazione degli ordini di demolizione da parte del giudice penale.</a:t>
            </a:r>
            <a:endParaRPr lang="it-IT" sz="3200" u="none" strike="noStrike"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1306363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AF02B548-2F43-45CE-7CD0-71297420572B}"/>
              </a:ext>
            </a:extLst>
          </p:cNvPr>
          <p:cNvSpPr txBox="1"/>
          <p:nvPr/>
        </p:nvSpPr>
        <p:spPr>
          <a:xfrm>
            <a:off x="376517" y="616435"/>
            <a:ext cx="10775577" cy="5431359"/>
          </a:xfrm>
          <a:prstGeom prst="rect">
            <a:avLst/>
          </a:prstGeom>
          <a:noFill/>
        </p:spPr>
        <p:txBody>
          <a:bodyPr wrap="square">
            <a:spAutoFit/>
          </a:bodyPr>
          <a:lstStyle/>
          <a:p>
            <a:pPr algn="just">
              <a:lnSpc>
                <a:spcPct val="107000"/>
              </a:lnSpc>
              <a:spcAft>
                <a:spcPts val="800"/>
              </a:spcAft>
            </a:pPr>
            <a:r>
              <a:rPr lang="it-IT"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Le opere abusive acquisite al patrimonio comunale debbono essere demolite, ai sensi del comma 5 dell’art. 31 del </a:t>
            </a:r>
            <a:r>
              <a:rPr lang="it-IT" sz="200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t.u.</a:t>
            </a:r>
            <a:r>
              <a:rPr lang="it-IT"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edilizio, </a:t>
            </a:r>
            <a:r>
              <a:rPr lang="it-IT" sz="2000" b="1"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con ordinanza del dirigente</a:t>
            </a:r>
            <a:r>
              <a:rPr lang="it-IT"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 spese del responsabile dell’abuso.</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L’esecuzione materiale della demolizione d’ufficio presuppone anche la presa in possesso di tali beni, essendo necessario consolidare sulla pubblica amministrazione lo </a:t>
            </a:r>
            <a:r>
              <a:rPr lang="it-IT" sz="18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ius </a:t>
            </a:r>
            <a:r>
              <a:rPr lang="it-IT" sz="1800" i="1"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possessionis</a:t>
            </a:r>
            <a:r>
              <a:rPr lang="it-IT" sz="18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oltre che lo </a:t>
            </a:r>
            <a:r>
              <a:rPr lang="it-IT" sz="18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ius </a:t>
            </a:r>
            <a:r>
              <a:rPr lang="it-IT" sz="1800" i="1"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possidendi</a:t>
            </a:r>
            <a:r>
              <a:rPr lang="it-IT"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che è connaturato al diritto di proprietà</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it-IT" sz="1800" b="1"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Il dirigente ordina lo sgombero:  </a:t>
            </a:r>
            <a:r>
              <a:rPr lang="it-IT" sz="16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che tipo di potere esercita? Autotutela? coerenza con 823 cc…</a:t>
            </a:r>
            <a:endParaRPr lang="it-IT"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L’atto di sgombero costituisce il </a:t>
            </a:r>
            <a:r>
              <a:rPr lang="it-IT" sz="1800" i="1" dirty="0">
                <a:solidFill>
                  <a:srgbClr val="000000"/>
                </a:solidFill>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terminale esecutivo </a:t>
            </a:r>
            <a:r>
              <a:rPr lang="it-IT"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dei provvedimenti di demolizione e di acquisizione al patrimonio comunale dell’opera abusiva, di per sé dotati, in quanto estrinsecazioni dei poteri di vigilanza e di repressione urbanistico-edilizia sul territorio del connotato dell’</a:t>
            </a:r>
            <a:r>
              <a:rPr lang="it-IT" sz="1800" i="1" dirty="0">
                <a:solidFill>
                  <a:srgbClr val="000000"/>
                </a:solidFill>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esecutorietà</a:t>
            </a:r>
            <a:r>
              <a:rPr lang="it-IT"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ossia della possibilità di essere portati ad esecuzione coattivamente ad opera della stessa amministrazione e senza l’intermediazione dell’autorità giudiziaria</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l’</a:t>
            </a:r>
            <a:r>
              <a:rPr lang="it-IT"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ordine di sgombero dell’immobile costituisce </a:t>
            </a:r>
            <a:r>
              <a:rPr lang="it-IT" sz="18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esercizio di poteri pubblicistici di repressione dell’abusivismo </a:t>
            </a:r>
            <a:r>
              <a:rPr lang="it-IT"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e conseguentemente </a:t>
            </a:r>
            <a:r>
              <a:rPr lang="it-IT" sz="1800" i="1"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la giurisdizione appartiene al giudice amministrativo </a:t>
            </a:r>
            <a:r>
              <a:rPr lang="it-IT" sz="1800" i="1" u="sng" dirty="0">
                <a:solidFill>
                  <a:srgbClr val="000000"/>
                </a:solidFill>
                <a:effectLst/>
                <a:highlight>
                  <a:srgbClr val="00FFFF"/>
                </a:highlight>
                <a:latin typeface="Times New Roman" panose="02020603050405020304" pitchFamily="18" charset="0"/>
                <a:ea typeface="Calibri" panose="020F0502020204030204" pitchFamily="34" charset="0"/>
                <a:cs typeface="Times New Roman" panose="02020603050405020304" pitchFamily="18" charset="0"/>
              </a:rPr>
              <a:t>( </a:t>
            </a:r>
            <a:r>
              <a:rPr lang="it-IT" sz="1800" i="1" u="sng" dirty="0" err="1">
                <a:solidFill>
                  <a:srgbClr val="000000"/>
                </a:solidFill>
                <a:effectLst/>
                <a:highlight>
                  <a:srgbClr val="00FFFF"/>
                </a:highlight>
                <a:latin typeface="Times New Roman" panose="02020603050405020304" pitchFamily="18" charset="0"/>
                <a:ea typeface="Calibri" panose="020F0502020204030204" pitchFamily="34" charset="0"/>
                <a:cs typeface="Times New Roman" panose="02020603050405020304" pitchFamily="18" charset="0"/>
              </a:rPr>
              <a:t>CdS</a:t>
            </a:r>
            <a:r>
              <a:rPr lang="it-IT" i="1" u="sng" dirty="0">
                <a:solidFill>
                  <a:srgbClr val="000000"/>
                </a:solidFill>
                <a:highlight>
                  <a:srgbClr val="00FFFF"/>
                </a:highlight>
                <a:latin typeface="Times New Roman" panose="02020603050405020304" pitchFamily="18" charset="0"/>
                <a:ea typeface="Calibri" panose="020F0502020204030204" pitchFamily="34" charset="0"/>
                <a:cs typeface="Times New Roman" panose="02020603050405020304" pitchFamily="18" charset="0"/>
              </a:rPr>
              <a:t>, V, </a:t>
            </a:r>
            <a:r>
              <a:rPr lang="it-IT" sz="1800" i="1" u="sng" dirty="0">
                <a:solidFill>
                  <a:srgbClr val="000000"/>
                </a:solidFill>
                <a:effectLst/>
                <a:highlight>
                  <a:srgbClr val="00FFFF"/>
                </a:highlight>
                <a:latin typeface="Times New Roman" panose="02020603050405020304" pitchFamily="18" charset="0"/>
                <a:ea typeface="Calibri" panose="020F0502020204030204" pitchFamily="34" charset="0"/>
                <a:cs typeface="Times New Roman" panose="02020603050405020304" pitchFamily="18" charset="0"/>
              </a:rPr>
              <a:t>9.2.2024, n.1337</a:t>
            </a:r>
            <a:r>
              <a:rPr lang="it-IT" sz="1800" i="1" u="sng"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it-IT" sz="1800" i="1" u="sng" dirty="0">
                <a:solidFill>
                  <a:srgbClr val="000000"/>
                </a:solidFill>
                <a:effectLst/>
                <a:highlight>
                  <a:srgbClr val="FFFF00"/>
                </a:highlight>
                <a:latin typeface="Times New Roman" panose="02020603050405020304" pitchFamily="18" charset="0"/>
                <a:ea typeface="Calibri" panose="020F0502020204030204" pitchFamily="34" charset="0"/>
                <a:cs typeface="Times New Roman" panose="02020603050405020304" pitchFamily="18" charset="0"/>
              </a:rPr>
              <a:t>POTERI IMPLICITI ricavabili da art 31 DPR 380/2001</a:t>
            </a:r>
          </a:p>
          <a:p>
            <a:pPr algn="just">
              <a:lnSpc>
                <a:spcPct val="107000"/>
              </a:lnSpc>
              <a:spcAft>
                <a:spcPts val="800"/>
              </a:spcAft>
            </a:pPr>
            <a:r>
              <a:rPr lang="it-IT" sz="1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CGARS n.194/2020, 565/2024, TAR Palermo 3399/2022, 355/2023, 2990/2024, 2294/2024, 3306/2024, 3310/2024</a:t>
            </a:r>
            <a:endParaRPr lang="it-IT" sz="16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627574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86C3B87D-8F8B-F1ED-823C-81E9CC91CEB9}"/>
              </a:ext>
            </a:extLst>
          </p:cNvPr>
          <p:cNvSpPr txBox="1"/>
          <p:nvPr/>
        </p:nvSpPr>
        <p:spPr>
          <a:xfrm>
            <a:off x="304800" y="518535"/>
            <a:ext cx="10901082" cy="4629344"/>
          </a:xfrm>
          <a:prstGeom prst="rect">
            <a:avLst/>
          </a:prstGeom>
          <a:noFill/>
        </p:spPr>
        <p:txBody>
          <a:bodyPr wrap="square">
            <a:spAutoFit/>
          </a:bodyPr>
          <a:lstStyle/>
          <a:p>
            <a:pPr algn="just">
              <a:lnSpc>
                <a:spcPct val="107000"/>
              </a:lnSpc>
              <a:spcAft>
                <a:spcPts val="800"/>
              </a:spcAft>
            </a:pPr>
            <a:r>
              <a:rPr lang="it-IT"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La mancata o la tardiva materiale demolizione di un immobile abusivo all’esito del procedimento sanzionatorio fin qui delineato può costituire fonte di responsabilità civile del comune per i danni patiti da terzi a causa dell’omessa demolizione,</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PROCEDURA  - ART. 41 </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Wingdings" panose="05000000000000000000" pitchFamily="2" charset="2"/>
              <a:buChar char=""/>
            </a:pPr>
            <a:r>
              <a:rPr lang="it-IT" sz="1800" b="1" dirty="0">
                <a:effectLst/>
                <a:latin typeface="Arial" panose="020B0604020202020204" pitchFamily="34" charset="0"/>
                <a:ea typeface="Times New Roman" panose="02020603050405020304" pitchFamily="18" charset="0"/>
                <a:cs typeface="Times New Roman" panose="02020603050405020304" pitchFamily="18" charset="0"/>
              </a:rPr>
              <a:t>Competenza in capo al comune di tipo surrogatorio</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eriod"/>
            </a:pPr>
            <a:r>
              <a:rPr lang="it-IT" sz="1800" dirty="0">
                <a:effectLst/>
                <a:latin typeface="Arial" panose="020B0604020202020204" pitchFamily="34" charset="0"/>
                <a:ea typeface="Times New Roman" panose="02020603050405020304" pitchFamily="18" charset="0"/>
                <a:cs typeface="Times New Roman" panose="02020603050405020304" pitchFamily="18" charset="0"/>
              </a:rPr>
              <a:t>valutazione tecnico-economica dei costi ( onere ineludibile)</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eriod"/>
            </a:pPr>
            <a:r>
              <a:rPr lang="it-IT" sz="1800" dirty="0">
                <a:effectLst/>
                <a:latin typeface="Arial" panose="020B0604020202020204" pitchFamily="34" charset="0"/>
                <a:ea typeface="Times New Roman" panose="02020603050405020304" pitchFamily="18" charset="0"/>
                <a:cs typeface="Times New Roman" panose="02020603050405020304" pitchFamily="18" charset="0"/>
              </a:rPr>
              <a:t>comunicazione della perizia coi costi al responsabile che può ancora demolire a proprie spese;</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eriod"/>
            </a:pPr>
            <a:r>
              <a:rPr lang="it-IT" sz="1800" dirty="0">
                <a:effectLst/>
                <a:latin typeface="Arial" panose="020B0604020202020204" pitchFamily="34" charset="0"/>
                <a:ea typeface="Times New Roman" panose="02020603050405020304" pitchFamily="18" charset="0"/>
                <a:cs typeface="Times New Roman" panose="02020603050405020304" pitchFamily="18" charset="0"/>
              </a:rPr>
              <a:t>affidamento lavori</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eriod"/>
            </a:pPr>
            <a:r>
              <a:rPr lang="it-IT" sz="1800" dirty="0">
                <a:effectLst/>
                <a:latin typeface="Arial" panose="020B0604020202020204" pitchFamily="34" charset="0"/>
                <a:ea typeface="Times New Roman" panose="02020603050405020304" pitchFamily="18" charset="0"/>
                <a:cs typeface="Times New Roman" panose="02020603050405020304" pitchFamily="18" charset="0"/>
              </a:rPr>
              <a:t>informazione alla prefettura, che interviene in via sussidiaria</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buFont typeface="+mj-lt"/>
              <a:buAutoNum type="arabicPeriod"/>
            </a:pPr>
            <a:r>
              <a:rPr lang="it-IT" sz="1800" dirty="0">
                <a:effectLst/>
                <a:latin typeface="Arial" panose="020B0604020202020204" pitchFamily="34" charset="0"/>
                <a:ea typeface="Times New Roman" panose="02020603050405020304" pitchFamily="18" charset="0"/>
                <a:cs typeface="Times New Roman" panose="02020603050405020304" pitchFamily="18" charset="0"/>
              </a:rPr>
              <a:t>sia il comune che la prefettura possono avvalersi del Genio militare (struttura tecnica operativa della Difesa)- procedura disciplinata da convenzione del 20.3.1998 tra Infrastrutture e Difesa</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pPr>
            <a:r>
              <a:rPr lang="it-IT"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Wingdings" panose="05000000000000000000" pitchFamily="2" charset="2"/>
              <a:buChar char=""/>
            </a:pPr>
            <a:r>
              <a:rPr lang="it-IT" sz="1800" b="1" dirty="0" err="1">
                <a:effectLst/>
                <a:latin typeface="Arial" panose="020B0604020202020204" pitchFamily="34" charset="0"/>
                <a:ea typeface="Times New Roman" panose="02020603050405020304" pitchFamily="18" charset="0"/>
                <a:cs typeface="Times New Roman" panose="02020603050405020304" pitchFamily="18" charset="0"/>
              </a:rPr>
              <a:t>d.l.</a:t>
            </a:r>
            <a:r>
              <a:rPr lang="it-IT" sz="1800" b="1" dirty="0">
                <a:effectLst/>
                <a:latin typeface="Arial" panose="020B0604020202020204" pitchFamily="34" charset="0"/>
                <a:ea typeface="Times New Roman" panose="02020603050405020304" pitchFamily="18" charset="0"/>
                <a:cs typeface="Times New Roman" panose="02020603050405020304" pitchFamily="18" charset="0"/>
              </a:rPr>
              <a:t> 269/2003 l’aveva allocata in capo alle prefetture</a:t>
            </a:r>
            <a:r>
              <a:rPr lang="it-IT" sz="1800" dirty="0">
                <a:effectLst/>
                <a:latin typeface="Arial" panose="020B0604020202020204" pitchFamily="34" charset="0"/>
                <a:ea typeface="Times New Roman" panose="02020603050405020304" pitchFamily="18" charset="0"/>
                <a:cs typeface="Times New Roman" panose="02020603050405020304" pitchFamily="18" charset="0"/>
              </a:rPr>
              <a:t>: </a:t>
            </a:r>
            <a:r>
              <a:rPr lang="it-IT" sz="1800" dirty="0">
                <a:effectLst/>
                <a:highlight>
                  <a:srgbClr val="FFFF00"/>
                </a:highlight>
                <a:latin typeface="Arial" panose="020B0604020202020204" pitchFamily="34" charset="0"/>
                <a:ea typeface="Times New Roman" panose="02020603050405020304" pitchFamily="18" charset="0"/>
                <a:cs typeface="Times New Roman" panose="02020603050405020304" pitchFamily="18" charset="0"/>
              </a:rPr>
              <a:t>Corte Cost. 196/2004 </a:t>
            </a:r>
            <a:r>
              <a:rPr lang="it-IT" sz="1800" dirty="0">
                <a:effectLst/>
                <a:latin typeface="Arial" panose="020B0604020202020204" pitchFamily="34" charset="0"/>
                <a:ea typeface="Times New Roman" panose="02020603050405020304" pitchFamily="18" charset="0"/>
                <a:cs typeface="Times New Roman" panose="02020603050405020304" pitchFamily="18" charset="0"/>
              </a:rPr>
              <a:t>violazione principio di sussidiarietà verticale: </a:t>
            </a:r>
            <a:r>
              <a:rPr lang="it-IT" sz="1800" i="1" dirty="0">
                <a:effectLst/>
                <a:latin typeface="Arial" panose="020B0604020202020204" pitchFamily="34" charset="0"/>
                <a:ea typeface="Times New Roman" panose="02020603050405020304" pitchFamily="18" charset="0"/>
                <a:cs typeface="Times New Roman" panose="02020603050405020304" pitchFamily="18" charset="0"/>
              </a:rPr>
              <a:t>lo Stato non può sottrarre al Comune il potere di procedere alla demolizione d’ufficio delle opere abusive, se non intervenendo in via sostitutiva in caso di inerzia</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452725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54E46798-2EFA-D544-B6D2-6CCD3C44FC26}"/>
              </a:ext>
            </a:extLst>
          </p:cNvPr>
          <p:cNvSpPr txBox="1"/>
          <p:nvPr/>
        </p:nvSpPr>
        <p:spPr>
          <a:xfrm>
            <a:off x="367553" y="547490"/>
            <a:ext cx="10820400" cy="6310510"/>
          </a:xfrm>
          <a:prstGeom prst="rect">
            <a:avLst/>
          </a:prstGeom>
          <a:noFill/>
        </p:spPr>
        <p:txBody>
          <a:bodyPr wrap="square">
            <a:spAutoFit/>
          </a:bodyPr>
          <a:lstStyle/>
          <a:p>
            <a:pPr marL="342900" lvl="0" indent="-342900" algn="just">
              <a:lnSpc>
                <a:spcPct val="107000"/>
              </a:lnSpc>
              <a:buFont typeface="Wingdings" panose="05000000000000000000" pitchFamily="2" charset="2"/>
              <a:buChar char=""/>
            </a:pPr>
            <a:r>
              <a:rPr lang="it-IT" sz="1800" b="1" dirty="0">
                <a:effectLst/>
                <a:latin typeface="Arial" panose="020B0604020202020204" pitchFamily="34" charset="0"/>
                <a:ea typeface="Times New Roman" panose="02020603050405020304" pitchFamily="18" charset="0"/>
                <a:cs typeface="Times New Roman" panose="02020603050405020304" pitchFamily="18" charset="0"/>
              </a:rPr>
              <a:t>riforma 2020 art 10 bis DL 76/2020:</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it-IT" sz="1800" b="1" i="1" dirty="0">
                <a:effectLst/>
                <a:latin typeface="Arial" panose="020B0604020202020204" pitchFamily="34" charset="0"/>
                <a:ea typeface="Times New Roman" panose="02020603050405020304" pitchFamily="18" charset="0"/>
                <a:cs typeface="Times New Roman" panose="02020603050405020304" pitchFamily="18" charset="0"/>
              </a:rPr>
              <a:t> </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marL="704850" algn="just">
              <a:lnSpc>
                <a:spcPct val="106000"/>
              </a:lnSpc>
              <a:spcAft>
                <a:spcPts val="800"/>
              </a:spcAft>
            </a:pPr>
            <a:r>
              <a:rPr lang="it-IT" sz="1800" i="1" dirty="0">
                <a:effectLst/>
                <a:latin typeface="Calibri" panose="020F0502020204030204" pitchFamily="34" charset="0"/>
                <a:ea typeface="Calibri" panose="020F0502020204030204" pitchFamily="34" charset="0"/>
                <a:cs typeface="Times New Roman" panose="02020603050405020304" pitchFamily="18" charset="0"/>
              </a:rPr>
              <a:t>1. In caso di mancato avvio delle procedure di demolizione  </a:t>
            </a:r>
            <a:r>
              <a:rPr lang="it-IT" sz="1800" i="1"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entro il termine di </a:t>
            </a:r>
            <a:r>
              <a:rPr lang="it-IT" sz="1800" i="1" u="sng"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centottanta  giorni  dall'accertamento  dell'abuso</a:t>
            </a:r>
            <a:r>
              <a:rPr lang="it-IT" sz="1800" i="1" dirty="0">
                <a:effectLst/>
                <a:latin typeface="Calibri" panose="020F0502020204030204" pitchFamily="34" charset="0"/>
                <a:ea typeface="Calibri" panose="020F0502020204030204" pitchFamily="34" charset="0"/>
                <a:cs typeface="Times New Roman" panose="02020603050405020304" pitchFamily="18" charset="0"/>
              </a:rPr>
              <a:t>,  la competenza </a:t>
            </a:r>
            <a:r>
              <a:rPr lang="it-IT" sz="1800" i="1"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è trasferita all'ufficio del prefetto </a:t>
            </a:r>
            <a:r>
              <a:rPr lang="it-IT" sz="1800" i="1" dirty="0">
                <a:effectLst/>
                <a:latin typeface="Calibri" panose="020F0502020204030204" pitchFamily="34" charset="0"/>
                <a:ea typeface="Calibri" panose="020F0502020204030204" pitchFamily="34" charset="0"/>
                <a:cs typeface="Times New Roman" panose="02020603050405020304" pitchFamily="18" charset="0"/>
              </a:rPr>
              <a:t>che  provvede  alla demolizione avvalendosi degli uffici del comune  nel  cui  territorio ricade   l'abuso   edilizio   da   demolire,   per   ogni    esigenza tecnico-progettuale. Per la materiale esecuzione dell'intervento,  il prefetto può  avvalersi  del  concorso  del  Genio  militare,  previa intesa con le competenti  autorità  militari  e  ferme  restando  le prioritarie esigenze istituzionali delle Forze armate. </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marL="708025" algn="just">
              <a:lnSpc>
                <a:spcPct val="107000"/>
              </a:lnSpc>
              <a:spcAft>
                <a:spcPts val="800"/>
              </a:spcAft>
            </a:pPr>
            <a:r>
              <a:rPr lang="it-IT" sz="1800" i="1" dirty="0">
                <a:effectLst/>
                <a:latin typeface="Calibri" panose="020F0502020204030204" pitchFamily="34" charset="0"/>
                <a:ea typeface="Calibri" panose="020F0502020204030204" pitchFamily="34" charset="0"/>
                <a:cs typeface="Times New Roman" panose="02020603050405020304" pitchFamily="18" charset="0"/>
              </a:rPr>
              <a:t>2. Entro il termine di cui al comma 1, i  responsabili  del  comune hanno l'obbligo di  trasferire  all'ufficio  del  prefetto  tutte  le informazioni relative agli abusi edilizi  per  provvedere  alla  loro demolizione</a:t>
            </a:r>
            <a:r>
              <a:rPr lang="it-IT" sz="1800" dirty="0">
                <a:effectLst/>
                <a:latin typeface="Calibri" panose="020F0502020204030204" pitchFamily="34" charset="0"/>
                <a:ea typeface="Calibri" panose="020F0502020204030204" pitchFamily="34" charset="0"/>
                <a:cs typeface="Times New Roman" panose="02020603050405020304" pitchFamily="18" charset="0"/>
              </a:rPr>
              <a:t>.</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600" dirty="0">
                <a:solidFill>
                  <a:srgbClr val="18181A"/>
                </a:solidFill>
                <a:effectLst/>
                <a:latin typeface="Arial" panose="020B0604020202020204" pitchFamily="34" charset="0"/>
                <a:ea typeface="Calibri" panose="020F0502020204030204" pitchFamily="34" charset="0"/>
                <a:cs typeface="Times New Roman" panose="02020603050405020304" pitchFamily="18" charset="0"/>
              </a:rPr>
              <a:t>Ne consegue, che in base alla novella </a:t>
            </a:r>
            <a:r>
              <a:rPr lang="it-IT" sz="1600" dirty="0">
                <a:solidFill>
                  <a:srgbClr val="18181A"/>
                </a:solidFill>
                <a:effectLst/>
                <a:highlight>
                  <a:srgbClr val="FFFF00"/>
                </a:highlight>
                <a:latin typeface="Arial" panose="020B0604020202020204" pitchFamily="34" charset="0"/>
                <a:ea typeface="Calibri" panose="020F0502020204030204" pitchFamily="34" charset="0"/>
                <a:cs typeface="Times New Roman" panose="02020603050405020304" pitchFamily="18" charset="0"/>
              </a:rPr>
              <a:t>il Comune</a:t>
            </a:r>
            <a:r>
              <a:rPr lang="it-IT" sz="1600" dirty="0">
                <a:solidFill>
                  <a:srgbClr val="18181A"/>
                </a:solidFill>
                <a:effectLst/>
                <a:latin typeface="Arial" panose="020B0604020202020204" pitchFamily="34" charset="0"/>
                <a:ea typeface="Calibri" panose="020F0502020204030204" pitchFamily="34" charset="0"/>
                <a:cs typeface="Times New Roman" panose="02020603050405020304" pitchFamily="18" charset="0"/>
              </a:rPr>
              <a:t>, trascorsi 180 giorni dall’accertamento dell’abuso, laddove non abbia dato avvio alle procedure di demolizione d’ufficio</a:t>
            </a:r>
            <a:r>
              <a:rPr lang="it-IT" sz="1600" u="sng" dirty="0">
                <a:solidFill>
                  <a:srgbClr val="18181A"/>
                </a:solidFill>
                <a:effectLst/>
                <a:latin typeface="Arial" panose="020B0604020202020204" pitchFamily="34" charset="0"/>
                <a:ea typeface="Calibri" panose="020F0502020204030204" pitchFamily="34" charset="0"/>
                <a:cs typeface="Times New Roman" panose="02020603050405020304" pitchFamily="18" charset="0"/>
              </a:rPr>
              <a:t>, </a:t>
            </a:r>
            <a:r>
              <a:rPr lang="it-IT" sz="1600" u="sng" dirty="0">
                <a:solidFill>
                  <a:srgbClr val="18181A"/>
                </a:solidFill>
                <a:effectLst/>
                <a:highlight>
                  <a:srgbClr val="FFFF00"/>
                </a:highlight>
                <a:latin typeface="Arial" panose="020B0604020202020204" pitchFamily="34" charset="0"/>
                <a:ea typeface="Calibri" panose="020F0502020204030204" pitchFamily="34" charset="0"/>
                <a:cs typeface="Times New Roman" panose="02020603050405020304" pitchFamily="18" charset="0"/>
              </a:rPr>
              <a:t>viene spogliato </a:t>
            </a:r>
            <a:r>
              <a:rPr lang="it-IT" sz="1600" dirty="0">
                <a:solidFill>
                  <a:srgbClr val="18181A"/>
                </a:solidFill>
                <a:effectLst/>
                <a:highlight>
                  <a:srgbClr val="FFFF00"/>
                </a:highlight>
                <a:latin typeface="Arial" panose="020B0604020202020204" pitchFamily="34" charset="0"/>
                <a:ea typeface="Calibri" panose="020F0502020204030204" pitchFamily="34" charset="0"/>
                <a:cs typeface="Times New Roman" panose="02020603050405020304" pitchFamily="18" charset="0"/>
              </a:rPr>
              <a:t>della titolarità della competenza </a:t>
            </a:r>
            <a:r>
              <a:rPr lang="it-IT" sz="1600" dirty="0">
                <a:solidFill>
                  <a:srgbClr val="18181A"/>
                </a:solidFill>
                <a:effectLst/>
                <a:latin typeface="Arial" panose="020B0604020202020204" pitchFamily="34" charset="0"/>
                <a:ea typeface="Calibri" panose="020F0502020204030204" pitchFamily="34" charset="0"/>
                <a:cs typeface="Times New Roman" panose="02020603050405020304" pitchFamily="18" charset="0"/>
              </a:rPr>
              <a:t>che, per legge, passa al prefetto, cui debbono essere trasferite le informazioni necessarie per procedere a dare impulso al procedimento.</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it-IT" sz="1600" dirty="0">
                <a:effectLst/>
                <a:latin typeface="Arial" panose="020B0604020202020204" pitchFamily="34" charset="0"/>
                <a:ea typeface="Calibri" panose="020F0502020204030204" pitchFamily="34" charset="0"/>
                <a:cs typeface="Times New Roman" panose="02020603050405020304" pitchFamily="18" charset="0"/>
              </a:rPr>
              <a:t>Pone qualche problema l’interpretazione della laconica previsione secondo cui il termine di 180 giorni entro il quale il comune deve dare avvio alla procedura di demolizione per evitare l’attrazione della competenza in capo al prefetto, decorre dall’“</a:t>
            </a:r>
            <a:r>
              <a:rPr lang="it-IT" sz="1600" i="1" dirty="0">
                <a:effectLst/>
                <a:latin typeface="Arial" panose="020B0604020202020204" pitchFamily="34" charset="0"/>
                <a:ea typeface="Calibri" panose="020F0502020204030204" pitchFamily="34" charset="0"/>
                <a:cs typeface="Times New Roman" panose="02020603050405020304" pitchFamily="18" charset="0"/>
              </a:rPr>
              <a:t>accertamento dell’abuso</a:t>
            </a:r>
            <a:r>
              <a:rPr lang="it-IT" sz="1600" dirty="0">
                <a:effectLst/>
                <a:latin typeface="Arial" panose="020B0604020202020204" pitchFamily="34" charset="0"/>
                <a:ea typeface="Calibri" panose="020F0502020204030204" pitchFamily="34" charset="0"/>
                <a:cs typeface="Times New Roman" panose="02020603050405020304" pitchFamily="18" charset="0"/>
              </a:rPr>
              <a:t>”, in quanto </a:t>
            </a:r>
            <a:r>
              <a:rPr lang="it-IT" sz="1600"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ciò non tiene conto dei subprocedimenti</a:t>
            </a:r>
            <a:r>
              <a:rPr lang="it-IT" sz="1600" dirty="0">
                <a:effectLst/>
                <a:latin typeface="Arial" panose="020B0604020202020204" pitchFamily="34" charset="0"/>
                <a:ea typeface="Calibri" panose="020F0502020204030204" pitchFamily="34" charset="0"/>
                <a:cs typeface="Times New Roman" panose="02020603050405020304" pitchFamily="18" charset="0"/>
              </a:rPr>
              <a:t> che possono innestarsi una volta notificata ‘ingiunzione di demolizione (ricorso giurisdizionale o amministrativo, istanza di accertamento di conformità, ecc..). </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22693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4011FC42-3497-80CD-7E09-AD7ED2551A2C}"/>
              </a:ext>
            </a:extLst>
          </p:cNvPr>
          <p:cNvSpPr txBox="1"/>
          <p:nvPr/>
        </p:nvSpPr>
        <p:spPr>
          <a:xfrm>
            <a:off x="322730" y="344303"/>
            <a:ext cx="10802470" cy="5632311"/>
          </a:xfrm>
          <a:prstGeom prst="rect">
            <a:avLst/>
          </a:prstGeom>
          <a:noFill/>
        </p:spPr>
        <p:txBody>
          <a:bodyPr wrap="square">
            <a:spAutoFit/>
          </a:bodyPr>
          <a:lstStyle/>
          <a:p>
            <a:pPr algn="just"/>
            <a:r>
              <a:rPr lang="it-IT" sz="1800" dirty="0">
                <a:effectLst/>
                <a:latin typeface="Arial" panose="020B0604020202020204" pitchFamily="34" charset="0"/>
                <a:ea typeface="Calibri" panose="020F0502020204030204" pitchFamily="34" charset="0"/>
              </a:rPr>
              <a:t>Si segnala la sentenza del </a:t>
            </a:r>
            <a:r>
              <a:rPr lang="it-IT" sz="1800" dirty="0">
                <a:effectLst/>
                <a:highlight>
                  <a:srgbClr val="FFFF00"/>
                </a:highlight>
                <a:latin typeface="Arial" panose="020B0604020202020204" pitchFamily="34" charset="0"/>
                <a:ea typeface="Calibri" panose="020F0502020204030204" pitchFamily="34" charset="0"/>
              </a:rPr>
              <a:t>TAR Campania del 7 ottobre 2021, n. 6327 </a:t>
            </a:r>
            <a:r>
              <a:rPr lang="it-IT" sz="1800" dirty="0">
                <a:effectLst/>
                <a:latin typeface="Arial" panose="020B0604020202020204" pitchFamily="34" charset="0"/>
                <a:ea typeface="Calibri" panose="020F0502020204030204" pitchFamily="34" charset="0"/>
              </a:rPr>
              <a:t>secondo cui “</a:t>
            </a:r>
            <a:r>
              <a:rPr lang="it-IT" sz="1800" i="1" dirty="0">
                <a:effectLst/>
                <a:latin typeface="Arial" panose="020B0604020202020204" pitchFamily="34" charset="0"/>
                <a:ea typeface="Calibri" panose="020F0502020204030204" pitchFamily="34" charset="0"/>
              </a:rPr>
              <a:t>anche se </a:t>
            </a:r>
            <a:r>
              <a:rPr lang="it-IT" sz="1800" b="1" i="1" dirty="0">
                <a:effectLst/>
                <a:latin typeface="Arial" panose="020B0604020202020204" pitchFamily="34" charset="0"/>
                <a:ea typeface="Calibri" panose="020F0502020204030204" pitchFamily="34" charset="0"/>
              </a:rPr>
              <a:t>non sia apparso chiarissimo in punto di decorrenza del termine di sei mesi </a:t>
            </a:r>
            <a:r>
              <a:rPr lang="it-IT" sz="1800" i="1" dirty="0">
                <a:effectLst/>
                <a:latin typeface="Arial" panose="020B0604020202020204" pitchFamily="34" charset="0"/>
                <a:ea typeface="Calibri" panose="020F0502020204030204" pitchFamily="34" charset="0"/>
              </a:rPr>
              <a:t>(il riferimento all’accertamento dell’abuso non è univoco) la norma è risultata chiaramente applicabile essendo </a:t>
            </a:r>
            <a:r>
              <a:rPr lang="it-IT" sz="1800" b="1" i="1" dirty="0">
                <a:effectLst/>
                <a:latin typeface="Arial" panose="020B0604020202020204" pitchFamily="34" charset="0"/>
                <a:ea typeface="Calibri" panose="020F0502020204030204" pitchFamily="34" charset="0"/>
              </a:rPr>
              <a:t>abbondantemente trascorso </a:t>
            </a:r>
            <a:r>
              <a:rPr lang="it-IT" sz="1800" i="1" dirty="0">
                <a:effectLst/>
                <a:latin typeface="Arial" panose="020B0604020202020204" pitchFamily="34" charset="0"/>
                <a:ea typeface="Calibri" panose="020F0502020204030204" pitchFamily="34" charset="0"/>
              </a:rPr>
              <a:t>il termine di 180 giorni con consequenziale intimazione al Prefetto di Napoli di provvedere alla esecuzione dell’ordinanza impugnata nel termine di </a:t>
            </a:r>
            <a:r>
              <a:rPr lang="it-IT" sz="1800" b="1" i="1" dirty="0">
                <a:effectLst/>
                <a:latin typeface="Arial" panose="020B0604020202020204" pitchFamily="34" charset="0"/>
                <a:ea typeface="Calibri" panose="020F0502020204030204" pitchFamily="34" charset="0"/>
              </a:rPr>
              <a:t>novanta giorni dalla comunicazione della sentenza</a:t>
            </a:r>
            <a:r>
              <a:rPr lang="it-IT" sz="1800" i="1" dirty="0">
                <a:effectLst/>
                <a:latin typeface="Arial" panose="020B0604020202020204" pitchFamily="34" charset="0"/>
                <a:ea typeface="Calibri" panose="020F0502020204030204" pitchFamily="34" charset="0"/>
              </a:rPr>
              <a:t>. Il Comune dal canto suo è tenuto a trasmettere al Prefetto ogni atto, documento o informazione in suo possesso in ordine all’abuso e fornire al Prefetto ogni supporto di cui egli possa aver necessità per l’esercizio della sua competenza secondo quanto stabilisce il primo comma dell’articolo 41</a:t>
            </a:r>
            <a:r>
              <a:rPr lang="it-IT" sz="1800" dirty="0">
                <a:effectLst/>
                <a:latin typeface="Arial" panose="020B0604020202020204" pitchFamily="34" charset="0"/>
                <a:ea typeface="Calibri" panose="020F0502020204030204" pitchFamily="34" charset="0"/>
              </a:rPr>
              <a:t>.” Nella stessa sentenza si chiarisce che </a:t>
            </a:r>
            <a:r>
              <a:rPr lang="it-IT" sz="1800" b="1" dirty="0">
                <a:effectLst/>
                <a:latin typeface="Arial" panose="020B0604020202020204" pitchFamily="34" charset="0"/>
                <a:ea typeface="Calibri" panose="020F0502020204030204" pitchFamily="34" charset="0"/>
              </a:rPr>
              <a:t>in caso di inerzia del Prefetto è nominato</a:t>
            </a:r>
            <a:r>
              <a:rPr lang="it-IT" sz="1800" dirty="0">
                <a:effectLst/>
                <a:latin typeface="Arial" panose="020B0604020202020204" pitchFamily="34" charset="0"/>
                <a:ea typeface="Calibri" panose="020F0502020204030204" pitchFamily="34" charset="0"/>
              </a:rPr>
              <a:t> </a:t>
            </a:r>
            <a:r>
              <a:rPr lang="it-IT" sz="1800" b="1" dirty="0">
                <a:effectLst/>
                <a:latin typeface="Arial" panose="020B0604020202020204" pitchFamily="34" charset="0"/>
                <a:ea typeface="Calibri" panose="020F0502020204030204" pitchFamily="34" charset="0"/>
              </a:rPr>
              <a:t>commissario ad acta il Dirigente responsabile </a:t>
            </a:r>
            <a:r>
              <a:rPr lang="it-IT" sz="1800" dirty="0">
                <a:effectLst/>
                <a:latin typeface="Arial" panose="020B0604020202020204" pitchFamily="34" charset="0"/>
                <a:ea typeface="Calibri" panose="020F0502020204030204" pitchFamily="34" charset="0"/>
              </a:rPr>
              <a:t>del Dipartimento per gli affari interni e territoriali del ministero dell’interno o un dirigente o funzionario da lui delegato che si attiverà a istanza del ricorrente una volta inutilmente decorso il termine per l’esecuzione fissato dalla sentenza del Tar</a:t>
            </a:r>
            <a:r>
              <a:rPr lang="it-IT" sz="1800" dirty="0">
                <a:solidFill>
                  <a:srgbClr val="000000"/>
                </a:solidFill>
                <a:effectLst/>
                <a:latin typeface="Arial" panose="020B0604020202020204" pitchFamily="34" charset="0"/>
                <a:ea typeface="Calibri" panose="020F0502020204030204" pitchFamily="34" charset="0"/>
              </a:rPr>
              <a:t>.</a:t>
            </a:r>
            <a:endParaRPr lang="it-IT" dirty="0">
              <a:solidFill>
                <a:srgbClr val="000000"/>
              </a:solidFill>
              <a:latin typeface="Arial" panose="020B0604020202020204" pitchFamily="34" charset="0"/>
              <a:ea typeface="Calibri" panose="020F0502020204030204" pitchFamily="34" charset="0"/>
            </a:endParaRPr>
          </a:p>
          <a:p>
            <a:pPr algn="just"/>
            <a:r>
              <a:rPr lang="it-IT" dirty="0">
                <a:solidFill>
                  <a:srgbClr val="000000"/>
                </a:solidFill>
                <a:latin typeface="Arial" panose="020B0604020202020204" pitchFamily="34" charset="0"/>
                <a:ea typeface="Calibri" panose="020F0502020204030204" pitchFamily="34" charset="0"/>
              </a:rPr>
              <a:t>Si segnala che il </a:t>
            </a:r>
            <a:r>
              <a:rPr lang="it-IT" dirty="0">
                <a:solidFill>
                  <a:srgbClr val="FF0000"/>
                </a:solidFill>
                <a:latin typeface="Arial" panose="020B0604020202020204" pitchFamily="34" charset="0"/>
                <a:ea typeface="Calibri" panose="020F0502020204030204" pitchFamily="34" charset="0"/>
              </a:rPr>
              <a:t>TAR Campania con sentenza n</a:t>
            </a:r>
            <a:r>
              <a:rPr lang="it-IT" dirty="0">
                <a:solidFill>
                  <a:srgbClr val="FF0000"/>
                </a:solidFill>
                <a:highlight>
                  <a:srgbClr val="FFFF00"/>
                </a:highlight>
                <a:latin typeface="Arial" panose="020B0604020202020204" pitchFamily="34" charset="0"/>
                <a:ea typeface="Calibri" panose="020F0502020204030204" pitchFamily="34" charset="0"/>
              </a:rPr>
              <a:t>. 6836/2023 </a:t>
            </a:r>
            <a:r>
              <a:rPr lang="it-IT" dirty="0">
                <a:solidFill>
                  <a:srgbClr val="FF0000"/>
                </a:solidFill>
                <a:latin typeface="Arial" panose="020B0604020202020204" pitchFamily="34" charset="0"/>
                <a:ea typeface="Calibri" panose="020F0502020204030204" pitchFamily="34" charset="0"/>
              </a:rPr>
              <a:t>ha annullato la circolare del 16.2.2021 </a:t>
            </a:r>
            <a:r>
              <a:rPr lang="it-IT" dirty="0">
                <a:solidFill>
                  <a:srgbClr val="000000"/>
                </a:solidFill>
                <a:latin typeface="Arial" panose="020B0604020202020204" pitchFamily="34" charset="0"/>
                <a:ea typeface="Calibri" panose="020F0502020204030204" pitchFamily="34" charset="0"/>
              </a:rPr>
              <a:t>con la quale il Ministero aveva affermato che la novella si applica solo ai casi di abusivismo accertato DOPO l’entrata in vigore della legge 120/2020.Tale orientamento è stato confermato da TAR Lombardia 7.8.2023, n.2002.</a:t>
            </a:r>
          </a:p>
          <a:p>
            <a:pPr algn="just"/>
            <a:r>
              <a:rPr lang="it-IT" dirty="0">
                <a:solidFill>
                  <a:srgbClr val="000000"/>
                </a:solidFill>
                <a:latin typeface="Arial" panose="020B0604020202020204" pitchFamily="34" charset="0"/>
                <a:ea typeface="Calibri" panose="020F0502020204030204" pitchFamily="34" charset="0"/>
              </a:rPr>
              <a:t>In ogni caso, la giurisprudenza ( TAR Napoli 6836/2023, Tar Lazio 12981/2023, Tar Salerno 861/2023 Tar Umbria 268/2024) è orientata a ritenere che il </a:t>
            </a:r>
            <a:r>
              <a:rPr lang="it-IT" dirty="0">
                <a:solidFill>
                  <a:srgbClr val="000000"/>
                </a:solidFill>
                <a:highlight>
                  <a:srgbClr val="FFFF00"/>
                </a:highlight>
                <a:latin typeface="Arial" panose="020B0604020202020204" pitchFamily="34" charset="0"/>
                <a:ea typeface="Calibri" panose="020F0502020204030204" pitchFamily="34" charset="0"/>
              </a:rPr>
              <a:t>potere in questione abbia </a:t>
            </a:r>
            <a:r>
              <a:rPr lang="it-IT" dirty="0">
                <a:solidFill>
                  <a:srgbClr val="FF0000"/>
                </a:solidFill>
                <a:highlight>
                  <a:srgbClr val="FFFF00"/>
                </a:highlight>
                <a:latin typeface="Arial" panose="020B0604020202020204" pitchFamily="34" charset="0"/>
                <a:ea typeface="Calibri" panose="020F0502020204030204" pitchFamily="34" charset="0"/>
              </a:rPr>
              <a:t>natura  propulsivo-suppletiva </a:t>
            </a:r>
            <a:r>
              <a:rPr lang="it-IT" dirty="0">
                <a:solidFill>
                  <a:srgbClr val="000000"/>
                </a:solidFill>
                <a:latin typeface="Arial" panose="020B0604020202020204" pitchFamily="34" charset="0"/>
                <a:ea typeface="Calibri" panose="020F0502020204030204" pitchFamily="34" charset="0"/>
              </a:rPr>
              <a:t>e che il comune abbia </a:t>
            </a:r>
            <a:r>
              <a:rPr lang="it-IT" u="sng" dirty="0">
                <a:solidFill>
                  <a:srgbClr val="000000"/>
                </a:solidFill>
                <a:latin typeface="Arial" panose="020B0604020202020204" pitchFamily="34" charset="0"/>
                <a:ea typeface="Calibri" panose="020F0502020204030204" pitchFamily="34" charset="0"/>
              </a:rPr>
              <a:t>l’obbligo di proseguire l’iter </a:t>
            </a:r>
            <a:r>
              <a:rPr lang="it-IT" dirty="0">
                <a:solidFill>
                  <a:srgbClr val="000000"/>
                </a:solidFill>
                <a:latin typeface="Arial" panose="020B0604020202020204" pitchFamily="34" charset="0"/>
                <a:ea typeface="Calibri" panose="020F0502020204030204" pitchFamily="34" charset="0"/>
              </a:rPr>
              <a:t>demolitorio anche dopo il decorso dei 180 giorni. Il </a:t>
            </a:r>
            <a:r>
              <a:rPr lang="it-IT" dirty="0" err="1">
                <a:solidFill>
                  <a:srgbClr val="000000"/>
                </a:solidFill>
                <a:latin typeface="Arial" panose="020B0604020202020204" pitchFamily="34" charset="0"/>
                <a:ea typeface="Calibri" panose="020F0502020204030204" pitchFamily="34" charset="0"/>
              </a:rPr>
              <a:t>CdS</a:t>
            </a:r>
            <a:r>
              <a:rPr lang="it-IT" dirty="0">
                <a:solidFill>
                  <a:srgbClr val="000000"/>
                </a:solidFill>
                <a:latin typeface="Arial" panose="020B0604020202020204" pitchFamily="34" charset="0"/>
                <a:ea typeface="Calibri" panose="020F0502020204030204" pitchFamily="34" charset="0"/>
              </a:rPr>
              <a:t> (10.5.2024, n.4247) sembra orientato per un </a:t>
            </a:r>
            <a:r>
              <a:rPr lang="it-IT" u="sng" dirty="0">
                <a:solidFill>
                  <a:srgbClr val="000000"/>
                </a:solidFill>
                <a:latin typeface="Arial" panose="020B0604020202020204" pitchFamily="34" charset="0"/>
                <a:ea typeface="Calibri" panose="020F0502020204030204" pitchFamily="34" charset="0"/>
              </a:rPr>
              <a:t>trasferimento </a:t>
            </a:r>
            <a:r>
              <a:rPr lang="it-IT" dirty="0">
                <a:solidFill>
                  <a:srgbClr val="000000"/>
                </a:solidFill>
                <a:latin typeface="Arial" panose="020B0604020202020204" pitchFamily="34" charset="0"/>
                <a:ea typeface="Calibri" panose="020F0502020204030204" pitchFamily="34" charset="0"/>
              </a:rPr>
              <a:t>di competenza alla Prefettura.</a:t>
            </a:r>
          </a:p>
        </p:txBody>
      </p:sp>
    </p:spTree>
    <p:extLst>
      <p:ext uri="{BB962C8B-B14F-4D97-AF65-F5344CB8AC3E}">
        <p14:creationId xmlns:p14="http://schemas.microsoft.com/office/powerpoint/2010/main" val="23158733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5565F9D1-6C80-2F7B-2366-D770EC1807E1}"/>
              </a:ext>
            </a:extLst>
          </p:cNvPr>
          <p:cNvSpPr txBox="1"/>
          <p:nvPr/>
        </p:nvSpPr>
        <p:spPr>
          <a:xfrm>
            <a:off x="215153" y="375311"/>
            <a:ext cx="11474823" cy="6107378"/>
          </a:xfrm>
          <a:prstGeom prst="rect">
            <a:avLst/>
          </a:prstGeom>
          <a:noFill/>
        </p:spPr>
        <p:txBody>
          <a:bodyPr wrap="square">
            <a:spAutoFit/>
          </a:bodyPr>
          <a:lstStyle/>
          <a:p>
            <a:pPr>
              <a:lnSpc>
                <a:spcPct val="107000"/>
              </a:lnSpc>
              <a:spcAft>
                <a:spcPts val="800"/>
              </a:spcAft>
            </a:pPr>
            <a:r>
              <a:rPr lang="it-IT" sz="1800" dirty="0">
                <a:solidFill>
                  <a:srgbClr val="FF0000"/>
                </a:solidFill>
                <a:effectLst/>
                <a:latin typeface="Titillium Web" panose="00000500000000000000" pitchFamily="2" charset="0"/>
                <a:ea typeface="Calibri" panose="020F0502020204030204" pitchFamily="34" charset="0"/>
                <a:cs typeface="Times New Roman" panose="02020603050405020304" pitchFamily="18" charset="0"/>
              </a:rPr>
              <a:t>DEMOLIZIONE DA PARTE DEL GIUDICE PENALE CHE ABBIA EMESSO ORDINE DI DEMOLIZIONE ( art. 31, comma 9)</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i="1" dirty="0">
                <a:effectLst/>
                <a:latin typeface="Times New Roman" panose="02020603050405020304" pitchFamily="18" charset="0"/>
                <a:ea typeface="Calibri" panose="020F0502020204030204" pitchFamily="34" charset="0"/>
                <a:cs typeface="Times New Roman" panose="02020603050405020304" pitchFamily="18" charset="0"/>
              </a:rPr>
              <a:t>l’acquisizione al patrimonio comunale no</a:t>
            </a:r>
            <a:r>
              <a:rPr lang="it-IT" sz="1800" i="1" u="sng" dirty="0">
                <a:effectLst/>
                <a:latin typeface="Times New Roman" panose="02020603050405020304" pitchFamily="18" charset="0"/>
                <a:ea typeface="Calibri" panose="020F0502020204030204" pitchFamily="34" charset="0"/>
                <a:cs typeface="Times New Roman" panose="02020603050405020304" pitchFamily="18" charset="0"/>
              </a:rPr>
              <a:t>n è incompatibile con l’ordine di demolizione emesso dal giudice con la sentenza di condanna</a:t>
            </a:r>
            <a:r>
              <a:rPr lang="it-IT" sz="1800" i="1" dirty="0">
                <a:effectLst/>
                <a:latin typeface="Times New Roman" panose="02020603050405020304" pitchFamily="18" charset="0"/>
                <a:ea typeface="Calibri" panose="020F0502020204030204" pitchFamily="34" charset="0"/>
                <a:cs typeface="Times New Roman" panose="02020603050405020304" pitchFamily="18" charset="0"/>
              </a:rPr>
              <a:t> e la successiva esecuzione da parte del pubblico ministero, sussistendo incompatibilità solo nel caso in cui l’ente locale stabilisca, con propria diversa e autonoma delibera, l’esistenza di interessi pubblici al mantenimento delle opere abusive, prevalenti rispetto a quelli al ripristino dell’assetto urbanistico violato</a:t>
            </a:r>
            <a:r>
              <a:rPr lang="it-IT" sz="1800" dirty="0">
                <a:effectLst/>
                <a:latin typeface="Times New Roman" panose="02020603050405020304" pitchFamily="18" charset="0"/>
                <a:ea typeface="Calibri" panose="020F0502020204030204" pitchFamily="34" charset="0"/>
                <a:cs typeface="Times New Roman" panose="02020603050405020304" pitchFamily="18" charset="0"/>
              </a:rPr>
              <a:t>”. (Cass. Pen. 28.4.2020, n.13147).</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it-IT" sz="2000" dirty="0">
                <a:effectLst/>
                <a:latin typeface="Arial" panose="020B0604020202020204" pitchFamily="34" charset="0"/>
                <a:ea typeface="Calibri" panose="020F0502020204030204" pitchFamily="34" charset="0"/>
                <a:cs typeface="Times New Roman" panose="02020603050405020304" pitchFamily="18" charset="0"/>
              </a:rPr>
              <a:t>La giurisprudenza ha evidenziato che la potestà amministrativa e quella giudiziaria si muovono su piani paralleli, mirando alla reintegrazione del bene urbanistico offeso: cfr. </a:t>
            </a:r>
            <a:r>
              <a:rPr lang="it-IT" sz="2000" i="1" dirty="0">
                <a:effectLst/>
                <a:latin typeface="Arial" panose="020B0604020202020204" pitchFamily="34" charset="0"/>
                <a:ea typeface="Calibri" panose="020F0502020204030204" pitchFamily="34" charset="0"/>
                <a:cs typeface="Times New Roman" panose="02020603050405020304" pitchFamily="18" charset="0"/>
              </a:rPr>
              <a:t>ex </a:t>
            </a:r>
            <a:r>
              <a:rPr lang="it-IT" sz="2000" i="1" dirty="0" err="1">
                <a:effectLst/>
                <a:latin typeface="Arial" panose="020B0604020202020204" pitchFamily="34" charset="0"/>
                <a:ea typeface="Calibri" panose="020F0502020204030204" pitchFamily="34" charset="0"/>
                <a:cs typeface="Times New Roman" panose="02020603050405020304" pitchFamily="18" charset="0"/>
              </a:rPr>
              <a:t>multis</a:t>
            </a:r>
            <a:r>
              <a:rPr lang="it-IT" sz="2000" dirty="0">
                <a:effectLst/>
                <a:latin typeface="Arial" panose="020B0604020202020204" pitchFamily="34" charset="0"/>
                <a:ea typeface="Calibri" panose="020F0502020204030204" pitchFamily="34" charset="0"/>
                <a:cs typeface="Times New Roman" panose="02020603050405020304" pitchFamily="18" charset="0"/>
              </a:rPr>
              <a:t>, Cass., penale, III, 29.11.2005, n. 43924, secondo cui l’avvenuta acquisizione del bene al patrimonio comunale a seguito del parallelo esercizio dell’azione repressiva sul piano amministrativo non impedisce né di emettere l’ordine di demolizione in sede penale né di eseguirlo, configurando un limite a tale potere o l’avvenuta demolizione dell’immobile prima della pronuncia della sentenza di condanna in sede penale ovvero l’adozione di una deliberazione consiliare che dispone il mantenimento del bene abusivo per motivi di pubblico interesse.</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Nel caso di ordine di demolizione emesso dal giudice penale all’esito di sentenze di condanna per reati edilizi, </a:t>
            </a:r>
            <a:r>
              <a:rPr lang="it-IT" sz="1800" dirty="0">
                <a:effectLst/>
                <a:latin typeface="Arial" panose="020B0604020202020204" pitchFamily="34" charset="0"/>
                <a:ea typeface="Calibri" panose="020F0502020204030204" pitchFamily="34" charset="0"/>
                <a:cs typeface="Times New Roman" panose="02020603050405020304" pitchFamily="18" charset="0"/>
              </a:rPr>
              <a:t>l’attuazione viene effettuata dal PM attraverso </a:t>
            </a:r>
            <a:r>
              <a:rPr lang="it-IT" sz="1800" u="sng" dirty="0">
                <a:effectLst/>
                <a:latin typeface="Arial" panose="020B0604020202020204" pitchFamily="34" charset="0"/>
                <a:ea typeface="Calibri" panose="020F0502020204030204" pitchFamily="34" charset="0"/>
                <a:cs typeface="Times New Roman" panose="02020603050405020304" pitchFamily="18" charset="0"/>
              </a:rPr>
              <a:t>l’ufficio esecuzione sulla base delle </a:t>
            </a:r>
            <a:r>
              <a:rPr lang="it-IT" sz="1800" u="sng"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speciali regole contenute negli artt. 61-63 del d.P.R. n. 115 del 2002</a:t>
            </a: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il PM in pratica può avvalersi delle strutture tecnico operative del Ministero della difesa (la disciplina operativa è contenuta nella convenzione stipulata il 15 dicembre 2005 tra il Ministero delle Infrastrutture e dei trasporti, quello della Difesa e quello della Giustizia) oppure affidare l’incarico ad imprese private sulla base di quanto previsto dall’art. 41 del </a:t>
            </a:r>
            <a:r>
              <a:rPr lang="it-IT" sz="1800"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t.u.</a:t>
            </a: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edilizio.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945580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A7C3F80A-24B3-35E4-34CC-E891645AC4E6}"/>
              </a:ext>
            </a:extLst>
          </p:cNvPr>
          <p:cNvSpPr txBox="1"/>
          <p:nvPr/>
        </p:nvSpPr>
        <p:spPr>
          <a:xfrm>
            <a:off x="242045" y="231778"/>
            <a:ext cx="11187953" cy="6590394"/>
          </a:xfrm>
          <a:prstGeom prst="rect">
            <a:avLst/>
          </a:prstGeom>
          <a:noFill/>
        </p:spPr>
        <p:txBody>
          <a:bodyPr wrap="square">
            <a:spAutoFit/>
          </a:bodyPr>
          <a:lstStyle/>
          <a:p>
            <a:pPr algn="just">
              <a:lnSpc>
                <a:spcPct val="107000"/>
              </a:lnSpc>
              <a:spcAft>
                <a:spcPts val="800"/>
              </a:spcAft>
            </a:pPr>
            <a:r>
              <a:rPr lang="it-IT" sz="2000" b="1" u="sng"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Le spese, comunque, gravano sul comune.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it-IT" sz="18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Forme di finanziamento</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mj-lt"/>
              <a:buAutoNum type="arabicPeriod"/>
            </a:pP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art. 2, comma 48 L. 662 del 1996: oneri da condono edilizio</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mj-lt"/>
              <a:buAutoNum type="arabicPeriod"/>
            </a:pP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art 32, comma 12, </a:t>
            </a:r>
            <a:r>
              <a:rPr lang="it-IT" sz="1800"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d.l.</a:t>
            </a: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269 del 2003 </a:t>
            </a:r>
            <a:r>
              <a:rPr lang="it-IT" sz="1800"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FONDO di rotazione per le demolizioni CDP spa</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buFont typeface="+mj-lt"/>
              <a:buAutoNum type="arabicPeriod"/>
            </a:pP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Art 4-ter </a:t>
            </a:r>
            <a:r>
              <a:rPr lang="it-IT" sz="1800" dirty="0" err="1">
                <a:solidFill>
                  <a:srgbClr val="000000"/>
                </a:solidFill>
                <a:effectLst/>
                <a:latin typeface="Arial" panose="020B0604020202020204" pitchFamily="34" charset="0"/>
                <a:ea typeface="Calibri" panose="020F0502020204030204" pitchFamily="34" charset="0"/>
                <a:cs typeface="Times New Roman" panose="02020603050405020304" pitchFamily="18" charset="0"/>
              </a:rPr>
              <a:t>d.l.</a:t>
            </a: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133/2014: gettito delle sanzioni per inottemperanza ad ingiunzioni di demolizione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800"/>
              </a:spcAft>
              <a:buFont typeface="+mj-lt"/>
              <a:buAutoNum type="arabicPeriod"/>
            </a:pP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Art 1, comma 26 legge 208 del 2017: fondo gestito da MIMS per contributi ai comuni</a:t>
            </a:r>
            <a:r>
              <a:rPr lang="it-IT" sz="1800" dirty="0">
                <a:solidFill>
                  <a:srgbClr val="333333"/>
                </a:solidFill>
                <a:effectLst/>
                <a:latin typeface="Titillium Web" panose="00000500000000000000" pitchFamily="2" charset="0"/>
                <a:ea typeface="Calibri" panose="020F0502020204030204" pitchFamily="34" charset="0"/>
                <a:cs typeface="Times New Roman" panose="02020603050405020304" pitchFamily="18" charset="0"/>
              </a:rPr>
              <a:t> </a:t>
            </a:r>
            <a:r>
              <a:rPr lang="it-IT" sz="1800" u="sng" dirty="0">
                <a:solidFill>
                  <a:srgbClr val="333333"/>
                </a:solidFill>
                <a:effectLst/>
                <a:latin typeface="Titillium Web" panose="00000500000000000000" pitchFamily="2" charset="0"/>
                <a:ea typeface="Calibri" panose="020F0502020204030204" pitchFamily="34" charset="0"/>
                <a:cs typeface="Times New Roman" panose="02020603050405020304" pitchFamily="18" charset="0"/>
              </a:rPr>
              <a:t>DM 254/2020</a:t>
            </a:r>
            <a:r>
              <a:rPr lang="it-IT" sz="1800" dirty="0">
                <a:solidFill>
                  <a:srgbClr val="333333"/>
                </a:solidFill>
                <a:effectLst/>
                <a:latin typeface="Titillium Web" panose="00000500000000000000" pitchFamily="2" charset="0"/>
                <a:ea typeface="Calibri" panose="020F0502020204030204" pitchFamily="34" charset="0"/>
                <a:cs typeface="Times New Roman" panose="02020603050405020304" pitchFamily="18" charset="0"/>
              </a:rPr>
              <a:t> (rifinanziato da ultimo con art. 1, comma 873, della L. 234/2021 per gli anni 2022 e 2023). </a:t>
            </a:r>
          </a:p>
          <a:p>
            <a:pPr marL="342900" lvl="0" indent="-342900" algn="just">
              <a:lnSpc>
                <a:spcPct val="115000"/>
              </a:lnSpc>
              <a:spcAft>
                <a:spcPts val="800"/>
              </a:spcAft>
              <a:buFont typeface="+mj-lt"/>
              <a:buAutoNum type="arabicPeriod"/>
            </a:pPr>
            <a:r>
              <a:rPr lang="it-IT" sz="1800" b="1" dirty="0">
                <a:solidFill>
                  <a:schemeClr val="accent5">
                    <a:lumMod val="75000"/>
                  </a:schemeClr>
                </a:solidFill>
                <a:effectLst/>
                <a:latin typeface="Titillium Web" panose="00000500000000000000" pitchFamily="2" charset="0"/>
                <a:ea typeface="Calibri" panose="020F0502020204030204" pitchFamily="34" charset="0"/>
                <a:cs typeface="Times New Roman" panose="02020603050405020304" pitchFamily="18" charset="0"/>
              </a:rPr>
              <a:t> Art.1, comma 2, D.L. 69/2024 : 1/3 introiti alienazione beni abusivi e sanzioni art. 36-bis</a:t>
            </a:r>
          </a:p>
          <a:p>
            <a:pPr marL="342900" lvl="0" indent="-342900" algn="just">
              <a:lnSpc>
                <a:spcPct val="115000"/>
              </a:lnSpc>
              <a:spcAft>
                <a:spcPts val="800"/>
              </a:spcAft>
              <a:buFont typeface="+mj-lt"/>
              <a:buAutoNum type="arabicPeriod"/>
            </a:pPr>
            <a:r>
              <a:rPr lang="it-IT" b="1" dirty="0">
                <a:solidFill>
                  <a:schemeClr val="accent5">
                    <a:lumMod val="75000"/>
                  </a:schemeClr>
                </a:solidFill>
                <a:latin typeface="Titillium Web" panose="00000500000000000000" pitchFamily="2" charset="0"/>
                <a:ea typeface="Calibri" panose="020F0502020204030204" pitchFamily="34" charset="0"/>
                <a:cs typeface="Times New Roman" panose="02020603050405020304" pitchFamily="18" charset="0"/>
              </a:rPr>
              <a:t>ART 17, c. 1 lett. a) LR 27/2024: 1/3 di entrate da alienazione beni abusivi o di varie forme di sanatoria</a:t>
            </a:r>
            <a:endParaRPr lang="it-IT" sz="1800" dirty="0">
              <a:solidFill>
                <a:schemeClr val="accent5">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Che natura hanno tali spese?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it-IT" sz="1600" dirty="0">
                <a:solidFill>
                  <a:srgbClr val="000000"/>
                </a:solidFill>
                <a:effectLst/>
                <a:latin typeface="Arial" panose="020B0604020202020204" pitchFamily="34" charset="0"/>
                <a:ea typeface="Calibri" panose="020F0502020204030204" pitchFamily="34" charset="0"/>
              </a:rPr>
              <a:t>Le spese sostenute dal comune rientrano tra </a:t>
            </a:r>
            <a:r>
              <a:rPr lang="it-IT" sz="1600" b="1" u="sng" dirty="0">
                <a:solidFill>
                  <a:srgbClr val="000000"/>
                </a:solidFill>
                <a:effectLst/>
                <a:latin typeface="Arial" panose="020B0604020202020204" pitchFamily="34" charset="0"/>
                <a:ea typeface="Calibri" panose="020F0502020204030204" pitchFamily="34" charset="0"/>
              </a:rPr>
              <a:t>quelle di funzionamento e non di investimento</a:t>
            </a:r>
            <a:r>
              <a:rPr lang="it-IT" sz="1600" dirty="0">
                <a:solidFill>
                  <a:srgbClr val="000000"/>
                </a:solidFill>
                <a:effectLst/>
                <a:latin typeface="Arial" panose="020B0604020202020204" pitchFamily="34" charset="0"/>
                <a:ea typeface="Calibri" panose="020F0502020204030204" pitchFamily="34" charset="0"/>
              </a:rPr>
              <a:t>, rispondendo l’attività surrogatoria ad esigenze di tutela dell’ordine pubblico, garanzia dei diritti di proprietà e salvaguardia ambientale dei territori. Sul punto, </a:t>
            </a:r>
            <a:r>
              <a:rPr lang="it-IT" sz="1600" dirty="0">
                <a:effectLst/>
                <a:latin typeface="Arial" panose="020B0604020202020204" pitchFamily="34" charset="0"/>
                <a:ea typeface="Calibri" panose="020F0502020204030204" pitchFamily="34" charset="0"/>
              </a:rPr>
              <a:t> l’</a:t>
            </a:r>
            <a:r>
              <a:rPr lang="it-IT" sz="1600" dirty="0">
                <a:effectLst/>
                <a:highlight>
                  <a:srgbClr val="FFFF00"/>
                </a:highlight>
                <a:latin typeface="Arial" panose="020B0604020202020204" pitchFamily="34" charset="0"/>
                <a:ea typeface="Calibri" panose="020F0502020204030204" pitchFamily="34" charset="0"/>
              </a:rPr>
              <a:t>Osservatorio</a:t>
            </a:r>
            <a:r>
              <a:rPr lang="it-IT" sz="1600" dirty="0">
                <a:effectLst/>
                <a:latin typeface="Arial" panose="020B0604020202020204" pitchFamily="34" charset="0"/>
                <a:ea typeface="Calibri" panose="020F0502020204030204" pitchFamily="34" charset="0"/>
              </a:rPr>
              <a:t> sulla finanza e contabilità degli enti locali, riprendendo l’avviso interpretativo della Commissione </a:t>
            </a:r>
            <a:r>
              <a:rPr lang="it-IT" sz="1600" dirty="0" err="1">
                <a:effectLst/>
                <a:highlight>
                  <a:srgbClr val="FFFF00"/>
                </a:highlight>
                <a:latin typeface="Arial" panose="020B0604020202020204" pitchFamily="34" charset="0"/>
                <a:ea typeface="Calibri" panose="020F0502020204030204" pitchFamily="34" charset="0"/>
              </a:rPr>
              <a:t>Arconet</a:t>
            </a:r>
            <a:r>
              <a:rPr lang="it-IT" sz="1600" dirty="0">
                <a:effectLst/>
                <a:latin typeface="Arial" panose="020B0604020202020204" pitchFamily="34" charset="0"/>
                <a:ea typeface="Calibri" panose="020F0502020204030204" pitchFamily="34" charset="0"/>
              </a:rPr>
              <a:t>, con atto di indirizzo del 26 ottobre 2018 ha chiarito la natura di spesa corrente dei costi anticipati dai comuni per gli interventi di demolizione delle opere abusive; tale conclusione consente anche agli enti dissestati o strutturalmente deficitari di accedere al fondo rotativo gestito dalla Cassa Depositi e Prestiti spa, superando l’indirizzo contrario delle sezioni regionali della Corte dei conti che, sulla scorta della disciplina e delle garanzie richieste dalla CDP per accedere al fondo rotativo, qualificavano tale operazione come indebitamento in quanto tale vietata agli enti in dissesto o, comunque, in condizioni strutturali in presenza delle quali l’ordinamento vieta di finanziare spese di investimento attraverso operazioni di indebitamento (cfr. Corte conti, sez. </a:t>
            </a:r>
            <a:r>
              <a:rPr lang="it-IT" sz="1600" dirty="0" err="1">
                <a:effectLst/>
                <a:latin typeface="Arial" panose="020B0604020202020204" pitchFamily="34" charset="0"/>
                <a:ea typeface="Calibri" panose="020F0502020204030204" pitchFamily="34" charset="0"/>
              </a:rPr>
              <a:t>riun</a:t>
            </a:r>
            <a:r>
              <a:rPr lang="it-IT" sz="1600" dirty="0">
                <a:effectLst/>
                <a:latin typeface="Arial" panose="020B0604020202020204" pitchFamily="34" charset="0"/>
                <a:ea typeface="Calibri" panose="020F0502020204030204" pitchFamily="34" charset="0"/>
              </a:rPr>
              <a:t>. cons., Sicilia, n.14/2013, Corte Conti, sez. controllo, Campania n. 100/2018 e n. 76/2019).</a:t>
            </a:r>
            <a:endParaRPr lang="it-IT" sz="1600" dirty="0"/>
          </a:p>
        </p:txBody>
      </p:sp>
    </p:spTree>
    <p:extLst>
      <p:ext uri="{BB962C8B-B14F-4D97-AF65-F5344CB8AC3E}">
        <p14:creationId xmlns:p14="http://schemas.microsoft.com/office/powerpoint/2010/main" val="15242507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D15D022E-99F5-68DF-A838-7576433A57EF}"/>
              </a:ext>
            </a:extLst>
          </p:cNvPr>
          <p:cNvSpPr txBox="1"/>
          <p:nvPr/>
        </p:nvSpPr>
        <p:spPr>
          <a:xfrm>
            <a:off x="358588" y="589089"/>
            <a:ext cx="10820400" cy="5031121"/>
          </a:xfrm>
          <a:prstGeom prst="rect">
            <a:avLst/>
          </a:prstGeom>
          <a:noFill/>
        </p:spPr>
        <p:txBody>
          <a:bodyPr wrap="square">
            <a:spAutoFit/>
          </a:bodyPr>
          <a:lstStyle/>
          <a:p>
            <a:pPr algn="just">
              <a:lnSpc>
                <a:spcPct val="115000"/>
              </a:lnSpc>
              <a:spcAft>
                <a:spcPts val="800"/>
              </a:spcAft>
            </a:pPr>
            <a:r>
              <a:rPr lang="it-IT" sz="1800" dirty="0">
                <a:effectLst/>
                <a:latin typeface="Arial" panose="020B0604020202020204" pitchFamily="34" charset="0"/>
                <a:ea typeface="Calibri" panose="020F0502020204030204" pitchFamily="34" charset="0"/>
                <a:cs typeface="Times New Roman" panose="02020603050405020304" pitchFamily="18" charset="0"/>
              </a:rPr>
              <a:t>Il D.M. 1° agosto 2019, modificando il par. 3 del principio contabile 4/2, ha introdotto il </a:t>
            </a:r>
            <a:r>
              <a:rPr lang="it-IT" sz="1800"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punto 3.20-</a:t>
            </a:r>
            <a:r>
              <a:rPr lang="it-IT" sz="1800" i="1"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ter</a:t>
            </a:r>
            <a:r>
              <a:rPr lang="it-IT" sz="1800" dirty="0">
                <a:effectLst/>
                <a:highlight>
                  <a:srgbClr val="FFFF00"/>
                </a:highlight>
                <a:latin typeface="Arial" panose="020B0604020202020204" pitchFamily="34" charset="0"/>
                <a:ea typeface="Calibri" panose="020F0502020204030204" pitchFamily="34" charset="0"/>
                <a:cs typeface="Times New Roman" panose="02020603050405020304" pitchFamily="18" charset="0"/>
              </a:rPr>
              <a:t> </a:t>
            </a:r>
            <a:r>
              <a:rPr lang="it-IT" sz="1800" dirty="0">
                <a:effectLst/>
                <a:latin typeface="Arial" panose="020B0604020202020204" pitchFamily="34" charset="0"/>
                <a:ea typeface="Calibri" panose="020F0502020204030204" pitchFamily="34" charset="0"/>
                <a:cs typeface="Times New Roman" panose="02020603050405020304" pitchFamily="18" charset="0"/>
              </a:rPr>
              <a:t>che recepisce l’interpretazione dell’Osservatorio chiarendo le modalità di contabilizzazione delle risorse derivanti dal fondo rotativo e prevedendo espressamente che i costi delle demolizioni vadano impegnati al titolo I, tra le spese correnti.</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dirty="0">
                <a:solidFill>
                  <a:srgbClr val="333333"/>
                </a:solidFill>
                <a:effectLst/>
                <a:highlight>
                  <a:srgbClr val="FFFF00"/>
                </a:highlight>
                <a:latin typeface="Arial" panose="020B0604020202020204" pitchFamily="34" charset="0"/>
                <a:ea typeface="Calibri" panose="020F0502020204030204" pitchFamily="34" charset="0"/>
                <a:cs typeface="Arial" panose="020B0604020202020204" pitchFamily="34" charset="0"/>
              </a:rPr>
              <a:t>Istituzione della Banca dati nazionale sull’abusivismo edilizio” (BDNAE) </a:t>
            </a:r>
            <a:r>
              <a:rPr lang="it-IT" sz="1800" dirty="0">
                <a:solidFill>
                  <a:srgbClr val="333333"/>
                </a:solidFill>
                <a:effectLst/>
                <a:latin typeface="Arial" panose="020B0604020202020204" pitchFamily="34" charset="0"/>
                <a:ea typeface="Calibri" panose="020F0502020204030204" pitchFamily="34" charset="0"/>
                <a:cs typeface="Arial" panose="020B0604020202020204" pitchFamily="34" charset="0"/>
              </a:rPr>
              <a:t>– ai sensi dell’articolo 1, comma 27, della legge 27 dicembre 2017, n. 205 </a:t>
            </a:r>
            <a:endParaRPr lang="it-IT" sz="1800" dirty="0">
              <a:effectLst/>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r>
              <a:rPr lang="it-IT" sz="18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2"/>
              </a:rPr>
              <a:t>D.M. 8 febbraio 2022</a:t>
            </a:r>
            <a:r>
              <a:rPr lang="it-IT" sz="1800" dirty="0">
                <a:solidFill>
                  <a:srgbClr val="333333"/>
                </a:solidFill>
                <a:effectLst/>
                <a:latin typeface="Arial" panose="020B0604020202020204" pitchFamily="34" charset="0"/>
                <a:ea typeface="Calibri" panose="020F0502020204030204" pitchFamily="34" charset="0"/>
                <a:cs typeface="Arial" panose="020B0604020202020204" pitchFamily="34" charset="0"/>
              </a:rPr>
              <a:t> -</a:t>
            </a:r>
            <a:r>
              <a:rPr lang="it-IT" sz="1800" dirty="0">
                <a:solidFill>
                  <a:srgbClr val="FF0000"/>
                </a:solidFill>
                <a:effectLst/>
                <a:latin typeface="Arial" panose="020B0604020202020204" pitchFamily="34" charset="0"/>
                <a:ea typeface="Calibri" panose="020F0502020204030204" pitchFamily="34" charset="0"/>
                <a:cs typeface="Arial" panose="020B0604020202020204" pitchFamily="34" charset="0"/>
              </a:rPr>
              <a:t>inattuato</a:t>
            </a:r>
          </a:p>
          <a:p>
            <a:pPr algn="just">
              <a:lnSpc>
                <a:spcPct val="107000"/>
              </a:lnSpc>
              <a:spcAft>
                <a:spcPts val="800"/>
              </a:spcAft>
            </a:pPr>
            <a:r>
              <a:rPr lang="it-IT" sz="1800" dirty="0">
                <a:solidFill>
                  <a:srgbClr val="333333"/>
                </a:solidFill>
                <a:effectLst/>
                <a:latin typeface="Arial" panose="020B0604020202020204" pitchFamily="34" charset="0"/>
                <a:ea typeface="Calibri" panose="020F0502020204030204" pitchFamily="34" charset="0"/>
                <a:cs typeface="Arial" panose="020B0604020202020204" pitchFamily="34" charset="0"/>
              </a:rPr>
              <a:t>in cui saranno raccolte e rese disponibili le informazioni sugli immobili e le opere realizzate in violazione di legge.</a:t>
            </a:r>
            <a:endParaRPr lang="it-IT" sz="18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07000"/>
              </a:lnSpc>
              <a:spcAft>
                <a:spcPts val="800"/>
              </a:spcAft>
            </a:pPr>
            <a:r>
              <a:rPr lang="it-IT" sz="1800" dirty="0">
                <a:solidFill>
                  <a:srgbClr val="333333"/>
                </a:solidFill>
                <a:effectLst/>
                <a:latin typeface="Arial" panose="020B0604020202020204" pitchFamily="34" charset="0"/>
                <a:ea typeface="Calibri" panose="020F0502020204030204" pitchFamily="34" charset="0"/>
                <a:cs typeface="Arial" panose="020B0604020202020204" pitchFamily="34" charset="0"/>
              </a:rPr>
              <a:t>Nella banca dati saranno censiti i manufatti abusivi presenti sul territorio nazionale e le relative informazioni potranno essere consultate dalle amministrazioni pubbliche competenti in materia di abusivismo edilizio. Il sistema consentirà di agevolare la programmazione e il monitoraggio degli interventi di demolizione delle opere abusive da parte dei Comuni. Le amministrazioni e gli enti competenti in materia di abusivismo sono tenuti ad alimentare la banca dati, a condividere e trasmettere le informazioni sugli illeciti accertati e sui conseguenti provvedimenti emessi. </a:t>
            </a:r>
            <a:endParaRPr lang="it-IT" sz="18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2741295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DE02CE87-BA08-746A-A0ED-E1301AB134C3}"/>
              </a:ext>
            </a:extLst>
          </p:cNvPr>
          <p:cNvSpPr txBox="1"/>
          <p:nvPr/>
        </p:nvSpPr>
        <p:spPr>
          <a:xfrm>
            <a:off x="931491" y="2824784"/>
            <a:ext cx="10485689" cy="2084417"/>
          </a:xfrm>
          <a:prstGeom prst="rect">
            <a:avLst/>
          </a:prstGeom>
          <a:noFill/>
        </p:spPr>
        <p:txBody>
          <a:bodyPr wrap="square">
            <a:spAutoFit/>
          </a:bodyPr>
          <a:lstStyle/>
          <a:p>
            <a:pPr marL="514350" marR="25400" lvl="0" indent="-514350" algn="just" fontAlgn="base">
              <a:lnSpc>
                <a:spcPct val="102000"/>
              </a:lnSpc>
              <a:spcAft>
                <a:spcPts val="415"/>
              </a:spcAft>
              <a:buClr>
                <a:srgbClr val="002060"/>
              </a:buClr>
              <a:buSzPts val="3200"/>
              <a:buFont typeface="+mj-lt"/>
              <a:buAutoNum type="arabicPeriod" startAt="5"/>
            </a:pPr>
            <a:r>
              <a:rPr lang="it-IT" sz="3200" u="none" strike="noStrike" dirty="0">
                <a:solidFill>
                  <a:srgbClr val="00206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La destinazione del bene abusivo a finalità di interesse pubblico: il ruolo del consiglio comunale. La gestione dei beni acquisiti al patrimonio pubblico nelle more della demolizione: profili di prevenzione della corruzione.</a:t>
            </a:r>
            <a:endParaRPr lang="it-IT" sz="3200" u="none" strike="noStrike"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14884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D49D0137-4E3E-20B7-0829-703321C4577C}"/>
              </a:ext>
            </a:extLst>
          </p:cNvPr>
          <p:cNvSpPr txBox="1"/>
          <p:nvPr/>
        </p:nvSpPr>
        <p:spPr>
          <a:xfrm>
            <a:off x="1093861" y="2465327"/>
            <a:ext cx="10400231" cy="2135713"/>
          </a:xfrm>
          <a:prstGeom prst="rect">
            <a:avLst/>
          </a:prstGeom>
          <a:noFill/>
        </p:spPr>
        <p:txBody>
          <a:bodyPr wrap="square">
            <a:spAutoFit/>
          </a:bodyPr>
          <a:lstStyle/>
          <a:p>
            <a:pPr marL="580390" marR="25400" indent="-342900" algn="just">
              <a:lnSpc>
                <a:spcPct val="102000"/>
              </a:lnSpc>
              <a:spcAft>
                <a:spcPts val="415"/>
              </a:spcAft>
            </a:pPr>
            <a:r>
              <a:rPr lang="it-IT" sz="3200" dirty="0">
                <a:solidFill>
                  <a:srgbClr val="002060"/>
                </a:solidFill>
                <a:effectLst/>
                <a:latin typeface="Calibri" panose="020F0502020204030204" pitchFamily="34" charset="0"/>
                <a:ea typeface="Calibri" panose="020F0502020204030204" pitchFamily="34" charset="0"/>
              </a:rPr>
              <a:t>  </a:t>
            </a:r>
            <a:endParaRPr lang="it-IT" sz="3200" dirty="0">
              <a:solidFill>
                <a:srgbClr val="000000"/>
              </a:solidFill>
              <a:effectLst/>
              <a:latin typeface="Calibri" panose="020F0502020204030204" pitchFamily="34" charset="0"/>
              <a:ea typeface="Calibri" panose="020F0502020204030204" pitchFamily="34" charset="0"/>
            </a:endParaRPr>
          </a:p>
          <a:p>
            <a:pPr marL="580390" marR="25400" indent="-342900" algn="just">
              <a:lnSpc>
                <a:spcPct val="102000"/>
              </a:lnSpc>
              <a:spcAft>
                <a:spcPts val="415"/>
              </a:spcAft>
            </a:pPr>
            <a:r>
              <a:rPr lang="it-IT" sz="3200" dirty="0">
                <a:solidFill>
                  <a:srgbClr val="002060"/>
                </a:solidFill>
                <a:effectLst/>
                <a:latin typeface="Calibri" panose="020F0502020204030204" pitchFamily="34" charset="0"/>
                <a:ea typeface="Calibri" panose="020F0502020204030204" pitchFamily="34" charset="0"/>
              </a:rPr>
              <a:t>1.Un quadro di sintesi dell’assetto dei poteri in materia di controlli e sulle tipologie di sanzioni edilizie. Il ruolo del segretario comunale.</a:t>
            </a:r>
            <a:endParaRPr lang="it-IT" sz="3200" dirty="0">
              <a:solidFill>
                <a:srgbClr val="000000"/>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2640147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16E67AC2-B05E-E1EA-C72F-48ABA8BD787C}"/>
              </a:ext>
            </a:extLst>
          </p:cNvPr>
          <p:cNvSpPr txBox="1"/>
          <p:nvPr/>
        </p:nvSpPr>
        <p:spPr>
          <a:xfrm>
            <a:off x="295836" y="404167"/>
            <a:ext cx="10874188" cy="4572406"/>
          </a:xfrm>
          <a:prstGeom prst="rect">
            <a:avLst/>
          </a:prstGeom>
          <a:noFill/>
        </p:spPr>
        <p:txBody>
          <a:bodyPr wrap="square">
            <a:spAutoFit/>
          </a:bodyPr>
          <a:lstStyle/>
          <a:p>
            <a:pPr algn="just">
              <a:lnSpc>
                <a:spcPct val="150000"/>
              </a:lnSpc>
              <a:spcAft>
                <a:spcPts val="1000"/>
              </a:spcAft>
            </a:pPr>
            <a:r>
              <a:rPr lang="it-IT"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La sorte </a:t>
            </a:r>
            <a:r>
              <a:rPr lang="it-IT" sz="1800"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naturale e obbligata</a:t>
            </a:r>
            <a:r>
              <a:rPr lang="it-IT"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(salvo eccezioni) del bene abusivo non demolito spontaneamente e acquisito al patrimonio comunale </a:t>
            </a:r>
            <a:r>
              <a:rPr lang="it-IT" sz="18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è la demolizione</a:t>
            </a:r>
            <a:r>
              <a:rPr lang="it-IT"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1000"/>
              </a:spcAft>
            </a:pPr>
            <a:r>
              <a:rPr lang="it-IT"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Ciò si evince dal confronto tra la disciplina attuale e quella contenuta nell’art. 15 della L. n. 10 del 1977: </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1000"/>
              </a:spcAft>
            </a:pPr>
            <a:r>
              <a:rPr lang="it-IT" u="sng" dirty="0">
                <a:solidFill>
                  <a:srgbClr val="00B0F0"/>
                </a:solidFill>
                <a:latin typeface="Arial" panose="020B0604020202020204" pitchFamily="34" charset="0"/>
                <a:ea typeface="Times New Roman" panose="02020603050405020304" pitchFamily="18" charset="0"/>
                <a:cs typeface="Times New Roman" panose="02020603050405020304" pitchFamily="18" charset="0"/>
              </a:rPr>
              <a:t>nel precedente </a:t>
            </a:r>
            <a:r>
              <a:rPr lang="it-IT" sz="1800" u="sng" dirty="0">
                <a:solidFill>
                  <a:srgbClr val="00B0F0"/>
                </a:solidFill>
                <a:effectLst/>
                <a:latin typeface="Arial" panose="020B0604020202020204" pitchFamily="34" charset="0"/>
                <a:ea typeface="Times New Roman" panose="02020603050405020304" pitchFamily="18" charset="0"/>
                <a:cs typeface="Times New Roman" panose="02020603050405020304" pitchFamily="18" charset="0"/>
              </a:rPr>
              <a:t> sistema </a:t>
            </a:r>
            <a:r>
              <a:rPr lang="it-IT"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il bene abusivo, in caso di inottemperanza, era acquisito al </a:t>
            </a:r>
            <a:r>
              <a:rPr lang="it-IT" sz="1800" dirty="0">
                <a:solidFill>
                  <a:srgbClr val="000000"/>
                </a:solidFill>
                <a:effectLst/>
                <a:highlight>
                  <a:srgbClr val="FFFF00"/>
                </a:highlight>
                <a:latin typeface="Arial" panose="020B0604020202020204" pitchFamily="34" charset="0"/>
                <a:ea typeface="Times New Roman" panose="02020603050405020304" pitchFamily="18" charset="0"/>
                <a:cs typeface="Times New Roman" panose="02020603050405020304" pitchFamily="18" charset="0"/>
              </a:rPr>
              <a:t>patrimonio indisponibile</a:t>
            </a:r>
            <a:r>
              <a:rPr lang="it-IT"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del comune per essere riutilizzato e veniva demolito SOLO SE contrastava con rilevanti interessi urbanistici o ambientali ovvero se non potesse essere utilizzata a fini pubblici. </a:t>
            </a:r>
            <a:r>
              <a:rPr lang="it-IT" sz="1800" dirty="0">
                <a:solidFill>
                  <a:srgbClr val="000000"/>
                </a:solidFill>
                <a:effectLst/>
                <a:highlight>
                  <a:srgbClr val="FFFF00"/>
                </a:highlight>
                <a:latin typeface="Arial" panose="020B0604020202020204" pitchFamily="34" charset="0"/>
                <a:ea typeface="Times New Roman" panose="02020603050405020304" pitchFamily="18" charset="0"/>
                <a:cs typeface="Times New Roman" panose="02020603050405020304" pitchFamily="18" charset="0"/>
              </a:rPr>
              <a:t>La regola era mantenere l’opera al patrimonio indisponibile del comune; l’eccezione era demolirla. </a:t>
            </a:r>
            <a:endParaRPr lang="it-IT" sz="16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1000"/>
              </a:spcAft>
            </a:pPr>
            <a:r>
              <a:rPr lang="it-IT" sz="1800" b="1" u="sng" dirty="0">
                <a:solidFill>
                  <a:schemeClr val="accent4">
                    <a:lumMod val="75000"/>
                  </a:schemeClr>
                </a:solidFill>
                <a:effectLst/>
                <a:latin typeface="Arial" panose="020B0604020202020204" pitchFamily="34" charset="0"/>
                <a:ea typeface="Times New Roman" panose="02020603050405020304" pitchFamily="18" charset="0"/>
                <a:cs typeface="Times New Roman" panose="02020603050405020304" pitchFamily="18" charset="0"/>
              </a:rPr>
              <a:t>OGGI il rapporto regola-eccezione è rovesciato</a:t>
            </a:r>
            <a:endParaRPr lang="it-IT" sz="1600" dirty="0">
              <a:solidFill>
                <a:schemeClr val="accent4">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1000"/>
              </a:spcAft>
            </a:pPr>
            <a:r>
              <a:rPr lang="it-IT" sz="20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il trasferimento dell’immobile nella disponibilità dell’ente locale è esclusivamente preordinato ad una sua più agevole demolizione e non invece ad incrementare il patrimonio dell’ente locale con opere che contrastano con l’assetto urbanistico del territorio.</a:t>
            </a:r>
            <a:endParaRPr lang="it-IT"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5251141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0440C3AF-6972-6A43-D869-A37C7AAAD945}"/>
              </a:ext>
            </a:extLst>
          </p:cNvPr>
          <p:cNvSpPr txBox="1"/>
          <p:nvPr/>
        </p:nvSpPr>
        <p:spPr>
          <a:xfrm>
            <a:off x="277906" y="439271"/>
            <a:ext cx="11340353" cy="5474640"/>
          </a:xfrm>
          <a:prstGeom prst="rect">
            <a:avLst/>
          </a:prstGeom>
          <a:noFill/>
        </p:spPr>
        <p:txBody>
          <a:bodyPr wrap="square">
            <a:spAutoFit/>
          </a:bodyPr>
          <a:lstStyle/>
          <a:p>
            <a:pPr algn="just">
              <a:lnSpc>
                <a:spcPct val="150000"/>
              </a:lnSpc>
              <a:spcAft>
                <a:spcPts val="1000"/>
              </a:spcAft>
            </a:pPr>
            <a:r>
              <a:rPr lang="it-IT" sz="1800" dirty="0">
                <a:effectLst/>
                <a:latin typeface="Arial" panose="020B0604020202020204" pitchFamily="34" charset="0"/>
                <a:ea typeface="Times New Roman" panose="02020603050405020304" pitchFamily="18" charset="0"/>
                <a:cs typeface="Times New Roman" panose="02020603050405020304" pitchFamily="18" charset="0"/>
              </a:rPr>
              <a:t>Se, dunque, la demolizione non è stata</a:t>
            </a: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r>
              <a:rPr lang="it-IT" sz="18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eseguita spontaneamente a seguito dell’ingiunzione, dovrà provvedervi d’ufficio il dirigente o, comunque, </a:t>
            </a:r>
            <a:r>
              <a:rPr lang="it-IT" sz="1800" u="sng"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sebbene tardivamente, lo stesso responsabile dell’abuso a proprie spese, purché autorizzato dal comune.</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it-IT" sz="1800" b="1"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L’unico limite</a:t>
            </a:r>
            <a:r>
              <a:rPr lang="it-IT" sz="18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 alla piena attuazione della sanzione ripristinatoria sia da parte dell’autorità amministrativa sia da parte dell’autorità giudiziaria è costituito </a:t>
            </a:r>
            <a:r>
              <a:rPr lang="it-IT" sz="1800" b="1" u="sng"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dall’adozione da parte del consiglio comunale di una autonoma deliberazione</a:t>
            </a:r>
            <a:r>
              <a:rPr lang="it-IT" sz="18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 con la quale venga affermata la sussistenza di interessi pubblici al mantenimento delle opere abusive, prevalenti rispetto a quello al ripristino dell’assetto urbanistico violato</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it-IT" sz="18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La norma configura, così, una </a:t>
            </a:r>
            <a:r>
              <a:rPr lang="it-IT" sz="1800" b="1"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partecipazione del consiglio comunale all’iter di accertamento e di repressione degli abusi edilizi di carattere meramente residuale ed eventuale</a:t>
            </a:r>
            <a:r>
              <a:rPr lang="it-IT" sz="1800" dirty="0">
                <a:solidFill>
                  <a:srgbClr val="333333"/>
                </a:solidFill>
                <a:effectLst/>
                <a:latin typeface="Arial" panose="020B0604020202020204" pitchFamily="34" charset="0"/>
                <a:ea typeface="Calibri" panose="020F0502020204030204" pitchFamily="34" charset="0"/>
                <a:cs typeface="Times New Roman" panose="02020603050405020304" pitchFamily="18" charset="0"/>
              </a:rPr>
              <a:t>, che si colloca nella fase esecutiva e finale della più ampia attività di vigilanza (intesa come accertamento, sanzione e repressione) intestata al dirigente</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pPr>
            <a:r>
              <a:rPr lang="it-IT" dirty="0">
                <a:effectLst/>
                <a:latin typeface="Times New Roman" panose="02020603050405020304" pitchFamily="18" charset="0"/>
                <a:ea typeface="Calibri" panose="020F0502020204030204" pitchFamily="34" charset="0"/>
                <a:cs typeface="Times New Roman" panose="02020603050405020304" pitchFamily="18" charset="0"/>
              </a:rPr>
              <a:t>“</a:t>
            </a:r>
            <a:r>
              <a:rPr lang="it-IT" i="1" dirty="0">
                <a:effectLst/>
                <a:latin typeface="Times New Roman" panose="02020603050405020304" pitchFamily="18" charset="0"/>
                <a:ea typeface="Calibri" panose="020F0502020204030204" pitchFamily="34" charset="0"/>
                <a:cs typeface="Times New Roman" panose="02020603050405020304" pitchFamily="18" charset="0"/>
              </a:rPr>
              <a:t>l’eventualità che il consiglio comunale possa con apposita delibera </a:t>
            </a:r>
            <a:r>
              <a:rPr lang="it-IT" dirty="0">
                <a:effectLst/>
                <a:latin typeface="Times New Roman" panose="02020603050405020304" pitchFamily="18" charset="0"/>
                <a:ea typeface="Calibri" panose="020F0502020204030204" pitchFamily="34" charset="0"/>
                <a:cs typeface="Times New Roman" panose="02020603050405020304" pitchFamily="18" charset="0"/>
              </a:rPr>
              <a:t>[…]</a:t>
            </a:r>
            <a:r>
              <a:rPr lang="it-IT" i="1" dirty="0">
                <a:effectLst/>
                <a:latin typeface="Times New Roman" panose="02020603050405020304" pitchFamily="18" charset="0"/>
                <a:ea typeface="Calibri" panose="020F0502020204030204" pitchFamily="34" charset="0"/>
                <a:cs typeface="Times New Roman" panose="02020603050405020304" pitchFamily="18" charset="0"/>
              </a:rPr>
              <a:t> escludere la necessità di procedere alla demolizione, ravvisando l’esistenza di rilevanti interessi pubblici al suo mantenimento, non incide sulla legittimità degli atti precedentemente adottati dall’Amministrazione Comunale ma semmai solo sulla mera esecuzione dell’ordinanza di demolizione</a:t>
            </a:r>
            <a:r>
              <a:rPr lang="it-IT" dirty="0">
                <a:effectLst/>
                <a:latin typeface="Times New Roman" panose="02020603050405020304" pitchFamily="18" charset="0"/>
                <a:ea typeface="Calibri" panose="020F0502020204030204" pitchFamily="34" charset="0"/>
                <a:cs typeface="Times New Roman" panose="02020603050405020304" pitchFamily="18" charset="0"/>
              </a:rPr>
              <a:t>”.</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577781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BB84C69-D215-D764-08B8-4560522753E6}"/>
              </a:ext>
            </a:extLst>
          </p:cNvPr>
          <p:cNvSpPr txBox="1"/>
          <p:nvPr/>
        </p:nvSpPr>
        <p:spPr>
          <a:xfrm>
            <a:off x="340658" y="533330"/>
            <a:ext cx="10730753" cy="5577617"/>
          </a:xfrm>
          <a:prstGeom prst="rect">
            <a:avLst/>
          </a:prstGeom>
          <a:noFill/>
        </p:spPr>
        <p:txBody>
          <a:bodyPr wrap="square">
            <a:spAutoFit/>
          </a:bodyPr>
          <a:lstStyle/>
          <a:p>
            <a:pPr algn="just">
              <a:lnSpc>
                <a:spcPct val="115000"/>
              </a:lnSpc>
              <a:spcAft>
                <a:spcPts val="800"/>
              </a:spcAft>
            </a:pPr>
            <a:r>
              <a:rPr lang="it-IT" sz="16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Limiti al potere consiliare</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it-IT"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È evento eccezionale : </a:t>
            </a:r>
            <a:r>
              <a:rPr lang="it-IT" sz="1800" i="1" dirty="0">
                <a:effectLst/>
                <a:latin typeface="Times New Roman" panose="02020603050405020304" pitchFamily="18" charset="0"/>
                <a:ea typeface="Calibri" panose="020F0502020204030204" pitchFamily="34" charset="0"/>
                <a:cs typeface="Times New Roman" panose="02020603050405020304" pitchFamily="18" charset="0"/>
              </a:rPr>
              <a:t>con la conseguenza che fino a quando tale deliberazione, di carattere eccezionale, non intervenga sussiste il </a:t>
            </a:r>
            <a:r>
              <a:rPr lang="it-IT" sz="1800" b="1" i="1" dirty="0">
                <a:effectLst/>
                <a:latin typeface="Times New Roman" panose="02020603050405020304" pitchFamily="18" charset="0"/>
                <a:ea typeface="Calibri" panose="020F0502020204030204" pitchFamily="34" charset="0"/>
                <a:cs typeface="Times New Roman" panose="02020603050405020304" pitchFamily="18" charset="0"/>
              </a:rPr>
              <a:t>preciso dovere</a:t>
            </a:r>
            <a:r>
              <a:rPr lang="it-IT" sz="1800" i="1" dirty="0">
                <a:effectLst/>
                <a:latin typeface="Times New Roman" panose="02020603050405020304" pitchFamily="18" charset="0"/>
                <a:ea typeface="Calibri" panose="020F0502020204030204" pitchFamily="34" charset="0"/>
                <a:cs typeface="Times New Roman" panose="02020603050405020304" pitchFamily="18" charset="0"/>
              </a:rPr>
              <a:t> degli uffici di dare esecuzione ai provvedimenti repressivi</a:t>
            </a:r>
          </a:p>
          <a:p>
            <a:pPr algn="just">
              <a:lnSpc>
                <a:spcPct val="115000"/>
              </a:lnSpc>
              <a:spcAft>
                <a:spcPts val="800"/>
              </a:spcAft>
            </a:pPr>
            <a:r>
              <a:rPr lang="it-IT" sz="1800" dirty="0">
                <a:solidFill>
                  <a:srgbClr val="0070C0"/>
                </a:solidFill>
                <a:effectLst/>
                <a:latin typeface="Times New Roman" panose="02020603050405020304" pitchFamily="18" charset="0"/>
                <a:ea typeface="Times New Roman" panose="02020603050405020304" pitchFamily="18" charset="0"/>
              </a:rPr>
              <a:t>Cass. Pen. Sez. III, 10 ottobre 2008, n. 41339:</a:t>
            </a:r>
            <a:endParaRPr lang="it-IT" sz="16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it-IT" sz="1800" dirty="0">
                <a:effectLst/>
                <a:latin typeface="Arial" panose="020B0604020202020204" pitchFamily="34" charset="0"/>
                <a:ea typeface="Calibri" panose="020F0502020204030204" pitchFamily="34" charset="0"/>
                <a:cs typeface="Times New Roman" panose="02020603050405020304" pitchFamily="18" charset="0"/>
              </a:rPr>
              <a:t>1.La prima condizione per il corretto esercizio di tale potere consiste, dunque, </a:t>
            </a:r>
            <a:r>
              <a:rPr lang="it-IT" sz="1800" u="sng" dirty="0">
                <a:effectLst/>
                <a:latin typeface="Arial" panose="020B0604020202020204" pitchFamily="34" charset="0"/>
                <a:ea typeface="Calibri" panose="020F0502020204030204" pitchFamily="34" charset="0"/>
                <a:cs typeface="Times New Roman" panose="02020603050405020304" pitchFamily="18" charset="0"/>
              </a:rPr>
              <a:t>nell’esistenza di una ragione di pubblico interesse</a:t>
            </a:r>
            <a:r>
              <a:rPr lang="it-IT" sz="1800" dirty="0">
                <a:effectLst/>
                <a:latin typeface="Arial" panose="020B0604020202020204" pitchFamily="34" charset="0"/>
                <a:ea typeface="Calibri" panose="020F0502020204030204" pitchFamily="34" charset="0"/>
                <a:cs typeface="Times New Roman" panose="02020603050405020304" pitchFamily="18" charset="0"/>
              </a:rPr>
              <a:t> (da motivare in modo congruo) che giustifica la scelta derogatoria dell’obbligo generale di demolizione e che deve essere espressa in </a:t>
            </a:r>
            <a:r>
              <a:rPr lang="it-IT" sz="1800" u="sng" dirty="0">
                <a:effectLst/>
                <a:latin typeface="Arial" panose="020B0604020202020204" pitchFamily="34" charset="0"/>
                <a:ea typeface="Calibri" panose="020F0502020204030204" pitchFamily="34" charset="0"/>
                <a:cs typeface="Times New Roman" panose="02020603050405020304" pitchFamily="18" charset="0"/>
              </a:rPr>
              <a:t>modo chiaro ed analitico per ciascuno degli immobili</a:t>
            </a:r>
            <a:r>
              <a:rPr lang="it-IT" sz="1800" dirty="0">
                <a:effectLst/>
                <a:latin typeface="Arial" panose="020B0604020202020204" pitchFamily="34" charset="0"/>
                <a:ea typeface="Calibri" panose="020F0502020204030204" pitchFamily="34" charset="0"/>
                <a:cs typeface="Times New Roman" panose="02020603050405020304" pitchFamily="18" charset="0"/>
              </a:rPr>
              <a:t> già acquisiti alla mano pubblica, avuto riguardo alle caratteristiche di ciascun bene e alla loro compatibilità con il tipo di interesse pubblico che si intende soddisfare.</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it-IT" sz="1800" dirty="0">
                <a:effectLst/>
                <a:latin typeface="Arial" panose="020B0604020202020204" pitchFamily="34" charset="0"/>
                <a:ea typeface="Calibri" panose="020F0502020204030204" pitchFamily="34" charset="0"/>
                <a:cs typeface="Times New Roman" panose="02020603050405020304" pitchFamily="18" charset="0"/>
              </a:rPr>
              <a:t>2. In secondo luogo, </a:t>
            </a:r>
            <a:r>
              <a:rPr lang="it-IT" sz="1800" u="sng" dirty="0">
                <a:effectLst/>
                <a:latin typeface="Arial" panose="020B0604020202020204" pitchFamily="34" charset="0"/>
                <a:ea typeface="Calibri" panose="020F0502020204030204" pitchFamily="34" charset="0"/>
                <a:cs typeface="Times New Roman" panose="02020603050405020304" pitchFamily="18" charset="0"/>
              </a:rPr>
              <a:t>non deve sussistere alcun contrasto tra l’opera abusiva e rilevanti interessi urbanistici</a:t>
            </a:r>
            <a:r>
              <a:rPr lang="it-IT" sz="1800" dirty="0">
                <a:effectLst/>
                <a:latin typeface="Arial" panose="020B0604020202020204" pitchFamily="34" charset="0"/>
                <a:ea typeface="Calibri" panose="020F0502020204030204" pitchFamily="34" charset="0"/>
                <a:cs typeface="Times New Roman" panose="02020603050405020304" pitchFamily="18" charset="0"/>
              </a:rPr>
              <a:t> o, nell’ipotesi di costruzione in zona vincolata, con interessi ambientali e con l’assetto idrogeologico; in presenza di vincoli, pertanto, la legge prevede che la deroga all’obbligo di demolizione </a:t>
            </a:r>
            <a:r>
              <a:rPr lang="it-IT" sz="1800" u="sng" dirty="0">
                <a:effectLst/>
                <a:latin typeface="Arial" panose="020B0604020202020204" pitchFamily="34" charset="0"/>
                <a:ea typeface="Calibri" panose="020F0502020204030204" pitchFamily="34" charset="0"/>
                <a:cs typeface="Times New Roman" panose="02020603050405020304" pitchFamily="18" charset="0"/>
              </a:rPr>
              <a:t>venga subordinata all’acquisizione di un parere obbligatorio favorevole </a:t>
            </a:r>
            <a:r>
              <a:rPr lang="it-IT" sz="1800" dirty="0">
                <a:effectLst/>
                <a:latin typeface="Arial" panose="020B0604020202020204" pitchFamily="34" charset="0"/>
                <a:ea typeface="Calibri" panose="020F0502020204030204" pitchFamily="34" charset="0"/>
                <a:cs typeface="Times New Roman" panose="02020603050405020304" pitchFamily="18" charset="0"/>
              </a:rPr>
              <a:t>da parte dell’autorità preposta alla tutela del vincolo, che si esprimerà in merito all’insussistenza del contrasto tra i due interessi </a:t>
            </a:r>
            <a:r>
              <a:rPr lang="it-IT" sz="1800" b="1" u="sng" dirty="0">
                <a:effectLst/>
                <a:latin typeface="Arial" panose="020B0604020202020204" pitchFamily="34" charset="0"/>
                <a:ea typeface="Calibri" panose="020F0502020204030204" pitchFamily="34" charset="0"/>
                <a:cs typeface="Times New Roman" panose="02020603050405020304" pitchFamily="18" charset="0"/>
              </a:rPr>
              <a:t>prima </a:t>
            </a:r>
            <a:r>
              <a:rPr lang="it-IT" sz="1800" dirty="0">
                <a:effectLst/>
                <a:latin typeface="Arial" panose="020B0604020202020204" pitchFamily="34" charset="0"/>
                <a:ea typeface="Calibri" panose="020F0502020204030204" pitchFamily="34" charset="0"/>
                <a:cs typeface="Times New Roman" panose="02020603050405020304" pitchFamily="18" charset="0"/>
              </a:rPr>
              <a:t>dell’adozione della decisione consiliare.</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it-IT" sz="1600" dirty="0">
                <a:effectLst/>
                <a:latin typeface="Arial" panose="020B0604020202020204" pitchFamily="34" charset="0"/>
                <a:ea typeface="Calibri" panose="020F0502020204030204" pitchFamily="34" charset="0"/>
                <a:cs typeface="Times New Roman" panose="02020603050405020304" pitchFamily="18" charset="0"/>
              </a:rPr>
              <a:t> </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501155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0BB84C69-D215-D764-08B8-4560522753E6}"/>
              </a:ext>
            </a:extLst>
          </p:cNvPr>
          <p:cNvSpPr txBox="1"/>
          <p:nvPr/>
        </p:nvSpPr>
        <p:spPr>
          <a:xfrm>
            <a:off x="340658" y="533330"/>
            <a:ext cx="10730753" cy="5476627"/>
          </a:xfrm>
          <a:prstGeom prst="rect">
            <a:avLst/>
          </a:prstGeom>
          <a:noFill/>
        </p:spPr>
        <p:txBody>
          <a:bodyPr wrap="square">
            <a:spAutoFit/>
          </a:bodyPr>
          <a:lstStyle/>
          <a:p>
            <a:pPr algn="just">
              <a:lnSpc>
                <a:spcPct val="115000"/>
              </a:lnSpc>
              <a:spcAft>
                <a:spcPts val="800"/>
              </a:spcAft>
            </a:pPr>
            <a:r>
              <a:rPr lang="it-IT" sz="1600"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Limiti al potere consiliare</a:t>
            </a:r>
          </a:p>
          <a:p>
            <a:pPr algn="just">
              <a:lnSpc>
                <a:spcPct val="115000"/>
              </a:lnSpc>
              <a:spcAft>
                <a:spcPts val="800"/>
              </a:spcAft>
            </a:pPr>
            <a:r>
              <a:rPr lang="it-IT" sz="1600" dirty="0">
                <a:solidFill>
                  <a:srgbClr val="00B0F0"/>
                </a:solidFill>
                <a:latin typeface="Arial" panose="020B0604020202020204" pitchFamily="34" charset="0"/>
                <a:ea typeface="Calibri" panose="020F0502020204030204" pitchFamily="34" charset="0"/>
                <a:cs typeface="Times New Roman" panose="02020603050405020304" pitchFamily="18" charset="0"/>
              </a:rPr>
              <a:t>Cass. Pen, III,</a:t>
            </a:r>
            <a:r>
              <a:rPr lang="it-IT" sz="1800" dirty="0">
                <a:solidFill>
                  <a:srgbClr val="00B0F0"/>
                </a:solidFill>
                <a:effectLst/>
                <a:latin typeface="Times New Roman" panose="02020603050405020304" pitchFamily="18" charset="0"/>
                <a:ea typeface="Times New Roman" panose="02020603050405020304" pitchFamily="18" charset="0"/>
              </a:rPr>
              <a:t>14/01/2022 n. 12529:</a:t>
            </a:r>
            <a:endParaRPr lang="it-IT" sz="1600" dirty="0">
              <a:solidFill>
                <a:srgbClr val="00B0F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it-IT" sz="1800" i="1" dirty="0">
                <a:solidFill>
                  <a:srgbClr val="1A161B"/>
                </a:solidFill>
                <a:effectLst/>
                <a:latin typeface="Times New Roman" panose="02020603050405020304" pitchFamily="18" charset="0"/>
                <a:ea typeface="Times New Roman" panose="02020603050405020304" pitchFamily="18" charset="0"/>
              </a:rPr>
              <a:t>“</a:t>
            </a:r>
            <a:r>
              <a:rPr lang="it-IT" sz="1800" i="1" kern="50" dirty="0">
                <a:solidFill>
                  <a:srgbClr val="22262A"/>
                </a:solidFill>
                <a:effectLst/>
                <a:highlight>
                  <a:srgbClr val="FFFFFF"/>
                </a:highlight>
                <a:latin typeface="Times New Roman" panose="02020603050405020304" pitchFamily="18" charset="0"/>
                <a:ea typeface="Times New Roman" panose="02020603050405020304" pitchFamily="18" charset="0"/>
              </a:rPr>
              <a:t>non può giustificarsi l’interesse concreto al mantenimento dell’opera abusiva </a:t>
            </a:r>
            <a:r>
              <a:rPr lang="it-IT" sz="1800" i="1" u="sng" kern="50" dirty="0">
                <a:solidFill>
                  <a:srgbClr val="22262A"/>
                </a:solidFill>
                <a:effectLst/>
                <a:highlight>
                  <a:srgbClr val="FFFFFF"/>
                </a:highlight>
                <a:latin typeface="Times New Roman" panose="02020603050405020304" pitchFamily="18" charset="0"/>
                <a:ea typeface="Times New Roman" panose="02020603050405020304" pitchFamily="18" charset="0"/>
              </a:rPr>
              <a:t>nel caso in cui, di fatto, la delibera costituisce, sostanzialmente, un atto di indirizzo politico</a:t>
            </a:r>
            <a:r>
              <a:rPr lang="it-IT" sz="1800" i="1" kern="50" dirty="0">
                <a:solidFill>
                  <a:srgbClr val="22262A"/>
                </a:solidFill>
                <a:effectLst/>
                <a:highlight>
                  <a:srgbClr val="FFFFFF"/>
                </a:highlight>
                <a:latin typeface="Times New Roman" panose="02020603050405020304" pitchFamily="18" charset="0"/>
                <a:ea typeface="Times New Roman" panose="02020603050405020304" pitchFamily="18" charset="0"/>
              </a:rPr>
              <a:t>, in quanto rimanda a successivi atti amministrativi sostanzialmente rinviando la valutazione dei presupposti di legge cui l’art. 31 del d.P.R. n. 380 del 2001 condiziona la non operatività della demolizione. Pertanto, sottraendo l’opera abusiva al suo normale destino di demolizione previsto ex lege, </a:t>
            </a:r>
            <a:r>
              <a:rPr lang="it-IT" sz="1800" b="1" i="1" kern="50" dirty="0">
                <a:solidFill>
                  <a:srgbClr val="22262A"/>
                </a:solidFill>
                <a:effectLst/>
                <a:highlight>
                  <a:srgbClr val="FFFFFF"/>
                </a:highlight>
                <a:latin typeface="Times New Roman" panose="02020603050405020304" pitchFamily="18" charset="0"/>
                <a:ea typeface="Times New Roman" panose="02020603050405020304" pitchFamily="18" charset="0"/>
              </a:rPr>
              <a:t>la delibera comunale </a:t>
            </a:r>
            <a:r>
              <a:rPr lang="it-IT" sz="1800" i="1" kern="50" dirty="0">
                <a:solidFill>
                  <a:srgbClr val="22262A"/>
                </a:solidFill>
                <a:effectLst/>
                <a:highlight>
                  <a:srgbClr val="FFFFFF"/>
                </a:highlight>
                <a:latin typeface="Times New Roman" panose="02020603050405020304" pitchFamily="18" charset="0"/>
                <a:ea typeface="Times New Roman" panose="02020603050405020304" pitchFamily="18" charset="0"/>
              </a:rPr>
              <a:t>che dichiara l’esistenza di un interesse pubblico prevalente sul ripristino dell’assetto urbanistico violato </a:t>
            </a:r>
            <a:r>
              <a:rPr lang="it-IT" sz="1800" b="1" i="1" kern="50" dirty="0">
                <a:solidFill>
                  <a:srgbClr val="22262A"/>
                </a:solidFill>
                <a:effectLst/>
                <a:highlight>
                  <a:srgbClr val="FFFFFF"/>
                </a:highlight>
                <a:latin typeface="Times New Roman" panose="02020603050405020304" pitchFamily="18" charset="0"/>
                <a:ea typeface="Times New Roman" panose="02020603050405020304" pitchFamily="18" charset="0"/>
              </a:rPr>
              <a:t>non può fondarsi su valutazioni di carattere generale o riguardanti genericamente più edifici</a:t>
            </a:r>
            <a:r>
              <a:rPr lang="it-IT" sz="1800" i="1" kern="50" dirty="0">
                <a:solidFill>
                  <a:srgbClr val="22262A"/>
                </a:solidFill>
                <a:effectLst/>
                <a:highlight>
                  <a:srgbClr val="FFFFFF"/>
                </a:highlight>
                <a:latin typeface="Times New Roman" panose="02020603050405020304" pitchFamily="18" charset="0"/>
                <a:ea typeface="Times New Roman" panose="02020603050405020304" pitchFamily="18" charset="0"/>
              </a:rPr>
              <a:t>, </a:t>
            </a:r>
            <a:r>
              <a:rPr lang="it-IT" sz="1800" i="1" u="sng" kern="50" dirty="0">
                <a:solidFill>
                  <a:srgbClr val="FF0000"/>
                </a:solidFill>
                <a:effectLst/>
                <a:highlight>
                  <a:srgbClr val="FFFFFF"/>
                </a:highlight>
                <a:latin typeface="Times New Roman" panose="02020603050405020304" pitchFamily="18" charset="0"/>
                <a:ea typeface="Times New Roman" panose="02020603050405020304" pitchFamily="18" charset="0"/>
              </a:rPr>
              <a:t>ma deve dare conto delle specifiche esigenze che giustificano la scelta di conservazione del singolo manufatto, precisamente individuato</a:t>
            </a:r>
            <a:r>
              <a:rPr lang="it-IT" sz="1800" i="1" kern="50" dirty="0">
                <a:solidFill>
                  <a:srgbClr val="22262A"/>
                </a:solidFill>
                <a:effectLst/>
                <a:highlight>
                  <a:srgbClr val="FFFFFF"/>
                </a:highlight>
                <a:latin typeface="Times New Roman" panose="02020603050405020304" pitchFamily="18" charset="0"/>
                <a:ea typeface="Times New Roman" panose="02020603050405020304" pitchFamily="18" charset="0"/>
              </a:rPr>
              <a:t>, non potendo sopperire all’esigenza di una specifica determinazione meri richiami a disposizioni normative, ad altri provvedimenti o a valutazioni di ordine economico, inerenti al costo delle spese di demolizione, in quanto la </a:t>
            </a:r>
            <a:r>
              <a:rPr lang="it-IT" sz="1800" b="1" i="1" kern="50" dirty="0">
                <a:solidFill>
                  <a:srgbClr val="22262A"/>
                </a:solidFill>
                <a:effectLst/>
                <a:highlight>
                  <a:srgbClr val="FFFFFF"/>
                </a:highlight>
                <a:latin typeface="Times New Roman" panose="02020603050405020304" pitchFamily="18" charset="0"/>
                <a:ea typeface="Times New Roman" panose="02020603050405020304" pitchFamily="18" charset="0"/>
              </a:rPr>
              <a:t>natura eccezionale della deliberazione </a:t>
            </a:r>
            <a:r>
              <a:rPr lang="it-IT" sz="1800" i="1" kern="50" dirty="0">
                <a:solidFill>
                  <a:srgbClr val="22262A"/>
                </a:solidFill>
                <a:effectLst/>
                <a:highlight>
                  <a:srgbClr val="FFFFFF"/>
                </a:highlight>
                <a:latin typeface="Times New Roman" panose="02020603050405020304" pitchFamily="18" charset="0"/>
                <a:ea typeface="Times New Roman" panose="02020603050405020304" pitchFamily="18" charset="0"/>
              </a:rPr>
              <a:t>richiede che </a:t>
            </a:r>
            <a:r>
              <a:rPr lang="it-IT" sz="1800" i="1" u="sng" kern="50" dirty="0">
                <a:solidFill>
                  <a:srgbClr val="22262A"/>
                </a:solidFill>
                <a:effectLst/>
                <a:highlight>
                  <a:srgbClr val="FFFFFF"/>
                </a:highlight>
                <a:latin typeface="Times New Roman" panose="02020603050405020304" pitchFamily="18" charset="0"/>
                <a:ea typeface="Times New Roman" panose="02020603050405020304" pitchFamily="18" charset="0"/>
              </a:rPr>
              <a:t>il mantenimento dell'opera abusiva sia giustificato dalla sussistenza di esigenze specifiche, individuate sulla base di dati obiettivi riferiti al singolo caso all’esito di adeguata istruttoria</a:t>
            </a:r>
            <a:r>
              <a:rPr lang="it-IT" sz="1800" i="1" kern="50" dirty="0">
                <a:solidFill>
                  <a:srgbClr val="22262A"/>
                </a:solidFill>
                <a:effectLst/>
                <a:highlight>
                  <a:srgbClr val="FFFFFF"/>
                </a:highlight>
                <a:latin typeface="Times New Roman" panose="02020603050405020304" pitchFamily="18" charset="0"/>
                <a:ea typeface="Times New Roman" panose="02020603050405020304" pitchFamily="18" charset="0"/>
              </a:rPr>
              <a:t>.”</a:t>
            </a:r>
            <a:r>
              <a:rPr lang="it-IT" sz="1800" kern="50" dirty="0">
                <a:solidFill>
                  <a:srgbClr val="22262A"/>
                </a:solidFill>
                <a:effectLst/>
                <a:highlight>
                  <a:srgbClr val="FFFFFF"/>
                </a:highlight>
                <a:latin typeface="Times New Roman" panose="02020603050405020304" pitchFamily="18" charset="0"/>
                <a:ea typeface="Times New Roman" panose="02020603050405020304" pitchFamily="18" charset="0"/>
              </a:rPr>
              <a:t> </a:t>
            </a:r>
            <a:r>
              <a:rPr lang="it-IT"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t>
            </a:r>
          </a:p>
          <a:p>
            <a:pPr algn="just">
              <a:lnSpc>
                <a:spcPct val="115000"/>
              </a:lnSpc>
              <a:spcAft>
                <a:spcPts val="800"/>
              </a:spcAft>
            </a:pPr>
            <a:endParaRPr lang="it-IT" sz="16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it-IT" sz="1600" b="1" dirty="0">
                <a:solidFill>
                  <a:srgbClr val="00B050"/>
                </a:solidFill>
                <a:effectLst/>
                <a:latin typeface="Arial" panose="020B0604020202020204" pitchFamily="34" charset="0"/>
                <a:ea typeface="Calibri" panose="020F0502020204030204" pitchFamily="34" charset="0"/>
                <a:cs typeface="Times New Roman" panose="02020603050405020304" pitchFamily="18" charset="0"/>
              </a:rPr>
              <a:t>Vedi più di recente Cass. Pen., sez. III, 25.9.2024, n.37984</a:t>
            </a:r>
            <a:endParaRPr lang="it-IT" sz="16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017173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0B1099AE-CD96-578B-4A64-65354924E1B2}"/>
              </a:ext>
            </a:extLst>
          </p:cNvPr>
          <p:cNvSpPr txBox="1"/>
          <p:nvPr/>
        </p:nvSpPr>
        <p:spPr>
          <a:xfrm>
            <a:off x="259976" y="502023"/>
            <a:ext cx="10739718" cy="6297108"/>
          </a:xfrm>
          <a:prstGeom prst="rect">
            <a:avLst/>
          </a:prstGeom>
          <a:noFill/>
        </p:spPr>
        <p:txBody>
          <a:bodyPr wrap="square">
            <a:spAutoFit/>
          </a:bodyPr>
          <a:lstStyle/>
          <a:p>
            <a:pPr algn="just">
              <a:lnSpc>
                <a:spcPct val="115000"/>
              </a:lnSpc>
              <a:spcAft>
                <a:spcPts val="800"/>
              </a:spcAft>
            </a:pPr>
            <a:r>
              <a:rPr lang="it-IT" sz="1800" b="1" dirty="0">
                <a:solidFill>
                  <a:srgbClr val="70AD47"/>
                </a:solidFill>
                <a:effectLst/>
                <a:latin typeface="Arial" panose="020B0604020202020204" pitchFamily="34" charset="0"/>
                <a:ea typeface="Calibri" panose="020F0502020204030204" pitchFamily="34" charset="0"/>
                <a:cs typeface="Times New Roman" panose="02020603050405020304" pitchFamily="18" charset="0"/>
              </a:rPr>
              <a:t>TEMA:</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it-IT" sz="1800" i="1" dirty="0">
                <a:solidFill>
                  <a:srgbClr val="000000"/>
                </a:solidFill>
                <a:effectLst/>
                <a:highlight>
                  <a:srgbClr val="FFFF00"/>
                </a:highlight>
                <a:latin typeface="Arial" panose="020B0604020202020204" pitchFamily="34" charset="0"/>
                <a:ea typeface="Calibri" panose="020F0502020204030204" pitchFamily="34" charset="0"/>
                <a:cs typeface="Times New Roman" panose="02020603050405020304" pitchFamily="18" charset="0"/>
              </a:rPr>
              <a:t>Rapporto con il DUP e con altri documenti di programmazione settoriale</a:t>
            </a:r>
            <a:endParaRPr lang="it-IT" sz="18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endParaRPr lang="it-IT" sz="1800" b="1"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it-IT" sz="1800" b="1" dirty="0">
                <a:solidFill>
                  <a:srgbClr val="FF0000"/>
                </a:solidFill>
                <a:effectLst/>
                <a:latin typeface="Arial" panose="020B0604020202020204" pitchFamily="34" charset="0"/>
                <a:ea typeface="Calibri" panose="020F0502020204030204" pitchFamily="34" charset="0"/>
                <a:cs typeface="Times New Roman" panose="02020603050405020304" pitchFamily="18" charset="0"/>
              </a:rPr>
              <a:t>COME SI GESTISCONO I BENI ABUSIVI ACQUISITI AL PATRIMONIO COMUNALE?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Art. 15 legge 10/1977- </a:t>
            </a:r>
            <a:r>
              <a:rPr lang="it-IT" sz="1800"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patrimonio indisponibile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Art 7 L. 47/1985 ( art. 31, comma 3 DPR).  </a:t>
            </a:r>
            <a:r>
              <a:rPr lang="it-IT" sz="1800"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Patrimonio tout court  (</a:t>
            </a: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per terreni oggetto di lottizzazione abusiva</a:t>
            </a:r>
            <a:r>
              <a:rPr lang="it-IT" sz="1800"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 patrimonio disponibile) </a:t>
            </a:r>
            <a:r>
              <a:rPr lang="it-IT" sz="1800" dirty="0">
                <a:solidFill>
                  <a:srgbClr val="00B050"/>
                </a:solidFill>
                <a:effectLst/>
                <a:latin typeface="Arial" panose="020B0604020202020204" pitchFamily="34" charset="0"/>
                <a:ea typeface="Calibri" panose="020F0502020204030204" pitchFamily="34" charset="0"/>
                <a:cs typeface="Times New Roman" panose="02020603050405020304" pitchFamily="18" charset="0"/>
              </a:rPr>
              <a:t>ERGO?</a:t>
            </a:r>
            <a:endParaRPr lang="it-IT" sz="18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FORME DI GESTIONE ( concessione; </a:t>
            </a:r>
            <a:r>
              <a:rPr lang="it-IT" sz="1800" b="1" dirty="0">
                <a:solidFill>
                  <a:srgbClr val="000000"/>
                </a:solidFill>
                <a:effectLst/>
                <a:highlight>
                  <a:srgbClr val="FFFF00"/>
                </a:highlight>
                <a:latin typeface="Arial" panose="020B0604020202020204" pitchFamily="34" charset="0"/>
                <a:ea typeface="Calibri" panose="020F0502020204030204" pitchFamily="34" charset="0"/>
                <a:cs typeface="Times New Roman" panose="02020603050405020304" pitchFamily="18" charset="0"/>
              </a:rPr>
              <a:t>alienazione?</a:t>
            </a: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STRUMENTI DI TUTELA ( autotutela esecutiva vale solo per beni demaniali o patrimoniali indisponibili). </a:t>
            </a:r>
            <a:r>
              <a:rPr lang="it-IT" sz="1800" dirty="0">
                <a:solidFill>
                  <a:srgbClr val="00B050"/>
                </a:solidFill>
                <a:effectLst/>
                <a:latin typeface="Arial" panose="020B0604020202020204" pitchFamily="34" charset="0"/>
                <a:ea typeface="Calibri" panose="020F0502020204030204" pitchFamily="34" charset="0"/>
                <a:cs typeface="Times New Roman" panose="02020603050405020304" pitchFamily="18" charset="0"/>
              </a:rPr>
              <a:t>Ma la giurisprudenza recente ha collocato gli atti nel procedimento sanzionatorio</a:t>
            </a:r>
            <a:endParaRPr lang="it-IT" sz="18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SCRITTURE PATRIMONIALI ( iscrizione nello stato patrimoniale)</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RESPONSABILITA’ (danno da disservizio): </a:t>
            </a:r>
            <a:r>
              <a:rPr lang="it-IT" sz="1800" dirty="0">
                <a:solidFill>
                  <a:srgbClr val="00B050"/>
                </a:solidFill>
                <a:effectLst/>
                <a:latin typeface="Arial" panose="020B0604020202020204" pitchFamily="34" charset="0"/>
                <a:ea typeface="Calibri" panose="020F0502020204030204" pitchFamily="34" charset="0"/>
                <a:cs typeface="Times New Roman" panose="02020603050405020304" pitchFamily="18" charset="0"/>
              </a:rPr>
              <a:t>Corte Conti, I sez. centrale app. </a:t>
            </a:r>
            <a:r>
              <a:rPr lang="it-IT" sz="1800" dirty="0">
                <a:solidFill>
                  <a:srgbClr val="00B050"/>
                </a:solidFill>
                <a:effectLst/>
                <a:latin typeface="Arial" panose="020B0604020202020204" pitchFamily="34" charset="0"/>
                <a:ea typeface="Calibri" panose="020F0502020204030204" pitchFamily="34" charset="0"/>
                <a:cs typeface="Times New Roman" panose="02020603050405020304" pitchFamily="18" charset="0"/>
                <a:hlinkClick r:id="rId2"/>
              </a:rPr>
              <a:t>10.6.2024, n.142</a:t>
            </a:r>
            <a:r>
              <a:rPr lang="it-IT" sz="1800" dirty="0">
                <a:solidFill>
                  <a:srgbClr val="00B050"/>
                </a:solidFill>
                <a:effectLst/>
                <a:latin typeface="Arial" panose="020B0604020202020204" pitchFamily="34" charset="0"/>
                <a:ea typeface="Calibri" panose="020F0502020204030204" pitchFamily="34" charset="0"/>
                <a:cs typeface="Times New Roman" panose="02020603050405020304" pitchFamily="18" charset="0"/>
              </a:rPr>
              <a:t>: danno da mancato </a:t>
            </a:r>
            <a:r>
              <a:rPr lang="it-IT" sz="1800" b="1" dirty="0">
                <a:solidFill>
                  <a:srgbClr val="00B050"/>
                </a:solidFill>
                <a:effectLst/>
                <a:latin typeface="Arial" panose="020B0604020202020204" pitchFamily="34" charset="0"/>
                <a:ea typeface="Calibri" panose="020F0502020204030204" pitchFamily="34" charset="0"/>
                <a:cs typeface="Times New Roman" panose="02020603050405020304" pitchFamily="18" charset="0"/>
              </a:rPr>
              <a:t>esercizio del diritto di godere del bene occupato abusivamente </a:t>
            </a:r>
            <a:r>
              <a:rPr lang="it-IT" sz="1800" dirty="0">
                <a:solidFill>
                  <a:srgbClr val="00B050"/>
                </a:solidFill>
                <a:effectLst/>
                <a:latin typeface="Arial" panose="020B0604020202020204" pitchFamily="34" charset="0"/>
                <a:ea typeface="Calibri" panose="020F0502020204030204" pitchFamily="34" charset="0"/>
                <a:cs typeface="Times New Roman" panose="02020603050405020304" pitchFamily="18" charset="0"/>
              </a:rPr>
              <a:t>(Cass. Sez. Un. </a:t>
            </a:r>
            <a:r>
              <a:rPr lang="it-IT" sz="1800" dirty="0">
                <a:solidFill>
                  <a:srgbClr val="00B050"/>
                </a:solidFill>
                <a:effectLst/>
                <a:latin typeface="Arial" panose="020B0604020202020204" pitchFamily="34" charset="0"/>
                <a:ea typeface="Calibri" panose="020F0502020204030204" pitchFamily="34" charset="0"/>
                <a:cs typeface="Times New Roman" panose="02020603050405020304" pitchFamily="18" charset="0"/>
                <a:hlinkClick r:id="rId3"/>
              </a:rPr>
              <a:t>15.11.2022, n. 33645</a:t>
            </a:r>
            <a:r>
              <a:rPr lang="it-IT" sz="1800" dirty="0">
                <a:solidFill>
                  <a:srgbClr val="00B050"/>
                </a:solidFill>
                <a:effectLst/>
                <a:latin typeface="Arial" panose="020B0604020202020204" pitchFamily="34" charset="0"/>
                <a:ea typeface="Calibri" panose="020F0502020204030204" pitchFamily="34" charset="0"/>
                <a:cs typeface="Times New Roman" panose="02020603050405020304" pitchFamily="18" charset="0"/>
              </a:rPr>
              <a:t>).</a:t>
            </a:r>
            <a:endParaRPr lang="it-IT" sz="1800"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VALORIZZAZIONE ex art. 58 dl 133/2008</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TRASPARENZA: art. 30 d.lgs. 33/2013</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74502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980C28C9-465B-21D2-2D84-6CC81FC9DDF7}"/>
              </a:ext>
            </a:extLst>
          </p:cNvPr>
          <p:cNvSpPr txBox="1"/>
          <p:nvPr/>
        </p:nvSpPr>
        <p:spPr>
          <a:xfrm>
            <a:off x="331693" y="522858"/>
            <a:ext cx="10757647" cy="4952638"/>
          </a:xfrm>
          <a:prstGeom prst="rect">
            <a:avLst/>
          </a:prstGeom>
          <a:noFill/>
        </p:spPr>
        <p:txBody>
          <a:bodyPr wrap="square">
            <a:spAutoFit/>
          </a:bodyPr>
          <a:lstStyle/>
          <a:p>
            <a:pPr algn="just">
              <a:lnSpc>
                <a:spcPct val="115000"/>
              </a:lnSpc>
              <a:spcAft>
                <a:spcPts val="800"/>
              </a:spcAft>
            </a:pPr>
            <a:r>
              <a:rPr lang="it-IT" sz="1800" b="1" dirty="0">
                <a:solidFill>
                  <a:srgbClr val="00B0F0"/>
                </a:solidFill>
                <a:effectLst/>
                <a:latin typeface="Arial" panose="020B0604020202020204" pitchFamily="34" charset="0"/>
                <a:ea typeface="Calibri" panose="020F0502020204030204" pitchFamily="34" charset="0"/>
                <a:cs typeface="Times New Roman" panose="02020603050405020304" pitchFamily="18" charset="0"/>
              </a:rPr>
              <a:t>CORTE COSTITUZIONALE 5 luglio 2018, n.140 </a:t>
            </a:r>
            <a:r>
              <a:rPr lang="it-IT" sz="18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su legge regionale Campania n. 17 del 2019)</a:t>
            </a:r>
            <a:endParaRPr lang="it-IT" sz="18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it-IT" sz="1800" dirty="0">
                <a:effectLst/>
                <a:latin typeface="Arial" panose="020B0604020202020204" pitchFamily="34" charset="0"/>
                <a:ea typeface="Calibri" panose="020F0502020204030204" pitchFamily="34" charset="0"/>
                <a:cs typeface="Times New Roman" panose="02020603050405020304" pitchFamily="18" charset="0"/>
              </a:rPr>
              <a:t>La disposizione regionale prevedeva, infatti, la futura regolamentazione della locazione e alienazione di tali immobili “</a:t>
            </a:r>
            <a:r>
              <a:rPr lang="it-IT" sz="1800" i="1" dirty="0">
                <a:effectLst/>
                <a:latin typeface="Arial" panose="020B0604020202020204" pitchFamily="34" charset="0"/>
                <a:ea typeface="Calibri" panose="020F0502020204030204" pitchFamily="34" charset="0"/>
                <a:cs typeface="Times New Roman" panose="02020603050405020304" pitchFamily="18" charset="0"/>
              </a:rPr>
              <a:t>anche con preferenza per gli occupanti per necessità</a:t>
            </a:r>
            <a:r>
              <a:rPr lang="it-IT" sz="1800" dirty="0">
                <a:effectLst/>
                <a:latin typeface="Arial" panose="020B0604020202020204" pitchFamily="34" charset="0"/>
                <a:ea typeface="Calibri" panose="020F0502020204030204" pitchFamily="34" charset="0"/>
                <a:cs typeface="Times New Roman" panose="02020603050405020304" pitchFamily="18" charset="0"/>
              </a:rPr>
              <a:t>”, con conseguente possibile destinazione degli immobili stessi a favore sia di questi ultimi (anche con “preferenza”, al fine di garantire loro un alloggio adeguato alla composizione del nucleo familiare), sia di qualsiasi altro soggetto, persona fisica o ente, non occupante per necessità. In siffatta previsione la Corte ha ravvisato un “</a:t>
            </a:r>
            <a:r>
              <a:rPr lang="it-IT" sz="1800" i="1" dirty="0">
                <a:effectLst/>
                <a:latin typeface="Arial" panose="020B0604020202020204" pitchFamily="34" charset="0"/>
                <a:ea typeface="Calibri" panose="020F0502020204030204" pitchFamily="34" charset="0"/>
                <a:cs typeface="Times New Roman" panose="02020603050405020304" pitchFamily="18" charset="0"/>
              </a:rPr>
              <a:t>disallineamento della disciplina regionale rispetto al principio fondamentale della legislazione statale” – </a:t>
            </a:r>
            <a:r>
              <a:rPr lang="it-IT" sz="1800" b="1" i="1" dirty="0">
                <a:effectLst/>
                <a:latin typeface="Arial" panose="020B0604020202020204" pitchFamily="34" charset="0"/>
                <a:ea typeface="Calibri" panose="020F0502020204030204" pitchFamily="34" charset="0"/>
                <a:cs typeface="Times New Roman" panose="02020603050405020304" pitchFamily="18" charset="0"/>
              </a:rPr>
              <a:t>quello che individua nella demolizione l’esito “normale” della edificazione di immobili abusivi acquisiti al patrimonio dei comuni</a:t>
            </a:r>
            <a:r>
              <a:rPr lang="it-IT" sz="1800" i="1" dirty="0">
                <a:effectLst/>
                <a:latin typeface="Arial" panose="020B0604020202020204" pitchFamily="34" charset="0"/>
                <a:ea typeface="Calibri" panose="020F0502020204030204" pitchFamily="34" charset="0"/>
                <a:cs typeface="Times New Roman" panose="02020603050405020304" pitchFamily="18" charset="0"/>
              </a:rPr>
              <a:t> – il quale “finisce con intaccare e al tempo stesso sminuire l’efficacia anche deterrente del regime sanzionatorio […] incentrato […] sulla demolizione dell’opera abusiva</a:t>
            </a:r>
            <a:r>
              <a:rPr lang="it-IT" sz="1800" dirty="0">
                <a:effectLst/>
                <a:latin typeface="Arial" panose="020B0604020202020204" pitchFamily="34" charset="0"/>
                <a:ea typeface="Calibri" panose="020F0502020204030204" pitchFamily="34" charset="0"/>
                <a:cs typeface="Times New Roman" panose="02020603050405020304" pitchFamily="18" charset="0"/>
              </a:rPr>
              <a:t>”. La Corte ha richiamato il potere che la legge assegna al consiglio comunale di escludere la demolizione in presenza di interessi pubblici: </a:t>
            </a:r>
            <a:r>
              <a:rPr lang="it-IT" sz="1800" b="1" dirty="0">
                <a:effectLst/>
                <a:latin typeface="Arial" panose="020B0604020202020204" pitchFamily="34" charset="0"/>
                <a:ea typeface="Calibri" panose="020F0502020204030204" pitchFamily="34" charset="0"/>
                <a:cs typeface="Times New Roman" panose="02020603050405020304" pitchFamily="18" charset="0"/>
              </a:rPr>
              <a:t>tuttavia, essa ha evidenziato che qualora si identifichi l’interesse pubblico alla conservazione dell’immobile abusivo con la “locazione” o “alienazione” del bene al responsabile dell’abuso - “occupante per necessità” - “l’effettività delle sanzioni risulterebbe ancora più sminuita.</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697833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FABDCD-1A91-DB48-B9BE-C4D0456EA2E5}"/>
            </a:ext>
          </a:extLst>
        </p:cNvPr>
        <p:cNvGrpSpPr/>
        <p:nvPr/>
      </p:nvGrpSpPr>
      <p:grpSpPr>
        <a:xfrm>
          <a:off x="0" y="0"/>
          <a:ext cx="0" cy="0"/>
          <a:chOff x="0" y="0"/>
          <a:chExt cx="0" cy="0"/>
        </a:xfrm>
      </p:grpSpPr>
      <p:sp>
        <p:nvSpPr>
          <p:cNvPr id="5" name="CasellaDiTesto 4">
            <a:extLst>
              <a:ext uri="{FF2B5EF4-FFF2-40B4-BE49-F238E27FC236}">
                <a16:creationId xmlns:a16="http://schemas.microsoft.com/office/drawing/2014/main" id="{A4CF4537-F2E2-D650-BEF2-868F936C8917}"/>
              </a:ext>
            </a:extLst>
          </p:cNvPr>
          <p:cNvSpPr txBox="1"/>
          <p:nvPr/>
        </p:nvSpPr>
        <p:spPr>
          <a:xfrm>
            <a:off x="331693" y="522858"/>
            <a:ext cx="10757647" cy="9308959"/>
          </a:xfrm>
          <a:prstGeom prst="rect">
            <a:avLst/>
          </a:prstGeom>
          <a:noFill/>
        </p:spPr>
        <p:txBody>
          <a:bodyPr wrap="square">
            <a:spAutoFit/>
          </a:bodyPr>
          <a:lstStyle/>
          <a:p>
            <a:pPr algn="just">
              <a:lnSpc>
                <a:spcPct val="115000"/>
              </a:lnSpc>
              <a:spcAft>
                <a:spcPts val="800"/>
              </a:spcAft>
            </a:pPr>
            <a:r>
              <a:rPr lang="it-IT" sz="16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IL DECRETO LEGGE SALVA CASA: D-L- 69/2024, convertito dalla Legge n. 105/2024</a:t>
            </a:r>
          </a:p>
          <a:p>
            <a:pPr algn="just">
              <a:lnSpc>
                <a:spcPct val="115000"/>
              </a:lnSpc>
              <a:spcAft>
                <a:spcPts val="800"/>
              </a:spcAft>
            </a:pPr>
            <a:endParaRPr lang="it-IT" sz="1600" b="1"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it-IT" sz="1600" dirty="0">
                <a:latin typeface="Calibri" panose="020F0502020204030204" pitchFamily="34" charset="0"/>
                <a:ea typeface="Calibri" panose="020F0502020204030204" pitchFamily="34" charset="0"/>
                <a:cs typeface="Times New Roman" panose="02020603050405020304" pitchFamily="18" charset="0"/>
              </a:rPr>
              <a:t>Art. 1 introduce modifiche al DPR 380/2001</a:t>
            </a:r>
          </a:p>
          <a:p>
            <a:pPr algn="just">
              <a:lnSpc>
                <a:spcPct val="115000"/>
              </a:lnSpc>
              <a:spcAft>
                <a:spcPts val="800"/>
              </a:spcAft>
            </a:pPr>
            <a:r>
              <a:rPr lang="it-IT" sz="1600" dirty="0">
                <a:latin typeface="Calibri" panose="020F0502020204030204" pitchFamily="34" charset="0"/>
                <a:ea typeface="Calibri" panose="020F0502020204030204" pitchFamily="34" charset="0"/>
                <a:cs typeface="Times New Roman" panose="02020603050405020304" pitchFamily="18" charset="0"/>
              </a:rPr>
              <a:t>Si applica in Sicilia?</a:t>
            </a:r>
          </a:p>
          <a:p>
            <a:pPr algn="just">
              <a:lnSpc>
                <a:spcPct val="115000"/>
              </a:lnSpc>
              <a:spcAft>
                <a:spcPts val="800"/>
              </a:spcAft>
            </a:pPr>
            <a:endParaRPr lang="it-IT"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it-IT" sz="1600" dirty="0">
                <a:solidFill>
                  <a:srgbClr val="FF0000"/>
                </a:solidFill>
                <a:latin typeface="Calibri" panose="020F0502020204030204" pitchFamily="34" charset="0"/>
                <a:ea typeface="Calibri" panose="020F0502020204030204" pitchFamily="34" charset="0"/>
                <a:cs typeface="Times New Roman" panose="02020603050405020304" pitchFamily="18" charset="0"/>
              </a:rPr>
              <a:t>Circolare ARTA n. 3/2024- </a:t>
            </a:r>
          </a:p>
          <a:p>
            <a:pPr algn="just">
              <a:lnSpc>
                <a:spcPct val="115000"/>
              </a:lnSpc>
              <a:spcAft>
                <a:spcPts val="800"/>
              </a:spcAft>
            </a:pPr>
            <a:r>
              <a:rPr lang="it-IT" sz="1600" dirty="0">
                <a:highlight>
                  <a:srgbClr val="FFFF00"/>
                </a:highlight>
                <a:latin typeface="Calibri" panose="020F0502020204030204" pitchFamily="34" charset="0"/>
                <a:ea typeface="Calibri" panose="020F0502020204030204" pitchFamily="34" charset="0"/>
                <a:cs typeface="Times New Roman" panose="02020603050405020304" pitchFamily="18" charset="0"/>
              </a:rPr>
              <a:t>Si</a:t>
            </a:r>
            <a:r>
              <a:rPr lang="it-IT" sz="1600" dirty="0">
                <a:latin typeface="Calibri" panose="020F0502020204030204" pitchFamily="34" charset="0"/>
                <a:ea typeface="Calibri" panose="020F0502020204030204" pitchFamily="34" charset="0"/>
                <a:cs typeface="Times New Roman" panose="02020603050405020304" pitchFamily="18" charset="0"/>
              </a:rPr>
              <a:t>, solo per gli articoli del TUE oggetto di recepimento dinamico ad opera dell’art. 1 della L:R 16/2016 e </a:t>
            </a:r>
            <a:r>
              <a:rPr lang="it-IT" sz="1600" dirty="0" err="1">
                <a:latin typeface="Calibri" panose="020F0502020204030204" pitchFamily="34" charset="0"/>
                <a:ea typeface="Calibri" panose="020F0502020204030204" pitchFamily="34" charset="0"/>
                <a:cs typeface="Times New Roman" panose="02020603050405020304" pitchFamily="18" charset="0"/>
              </a:rPr>
              <a:t>smi</a:t>
            </a:r>
            <a:r>
              <a:rPr lang="it-IT" sz="1600" dirty="0">
                <a:latin typeface="Calibri" panose="020F0502020204030204" pitchFamily="34" charset="0"/>
                <a:ea typeface="Calibri" panose="020F0502020204030204" pitchFamily="34" charset="0"/>
                <a:cs typeface="Times New Roman" panose="02020603050405020304" pitchFamily="18" charset="0"/>
              </a:rPr>
              <a:t>.  </a:t>
            </a:r>
          </a:p>
          <a:p>
            <a:pPr algn="just">
              <a:lnSpc>
                <a:spcPct val="115000"/>
              </a:lnSpc>
              <a:spcAft>
                <a:spcPts val="800"/>
              </a:spcAft>
            </a:pPr>
            <a:r>
              <a:rPr lang="it-IT" sz="1600" dirty="0">
                <a:highlight>
                  <a:srgbClr val="FFFF00"/>
                </a:highlight>
                <a:latin typeface="Calibri" panose="020F0502020204030204" pitchFamily="34" charset="0"/>
                <a:ea typeface="Calibri" panose="020F0502020204030204" pitchFamily="34" charset="0"/>
                <a:cs typeface="Times New Roman" panose="02020603050405020304" pitchFamily="18" charset="0"/>
              </a:rPr>
              <a:t>NO</a:t>
            </a:r>
            <a:r>
              <a:rPr lang="it-IT" sz="1600" dirty="0">
                <a:latin typeface="Calibri" panose="020F0502020204030204" pitchFamily="34" charset="0"/>
                <a:ea typeface="Calibri" panose="020F0502020204030204" pitchFamily="34" charset="0"/>
                <a:cs typeface="Times New Roman" panose="02020603050405020304" pitchFamily="18" charset="0"/>
              </a:rPr>
              <a:t>, per articoli del DPR recepiti da </a:t>
            </a:r>
            <a:r>
              <a:rPr lang="it-IT" sz="1600" dirty="0" err="1">
                <a:latin typeface="Calibri" panose="020F0502020204030204" pitchFamily="34" charset="0"/>
                <a:ea typeface="Calibri" panose="020F0502020204030204" pitchFamily="34" charset="0"/>
                <a:cs typeface="Times New Roman" panose="02020603050405020304" pitchFamily="18" charset="0"/>
              </a:rPr>
              <a:t>l.r</a:t>
            </a:r>
            <a:r>
              <a:rPr lang="it-IT" sz="1600" dirty="0">
                <a:latin typeface="Calibri" panose="020F0502020204030204" pitchFamily="34" charset="0"/>
                <a:ea typeface="Calibri" panose="020F0502020204030204" pitchFamily="34" charset="0"/>
                <a:cs typeface="Times New Roman" panose="02020603050405020304" pitchFamily="18" charset="0"/>
              </a:rPr>
              <a:t>. 16/2016 con modifiche ( </a:t>
            </a:r>
            <a:r>
              <a:rPr lang="it-IT" sz="1600" dirty="0">
                <a:highlight>
                  <a:srgbClr val="FFFF00"/>
                </a:highlight>
                <a:latin typeface="Calibri" panose="020F0502020204030204" pitchFamily="34" charset="0"/>
                <a:ea typeface="Calibri" panose="020F0502020204030204" pitchFamily="34" charset="0"/>
                <a:cs typeface="Times New Roman" panose="02020603050405020304" pitchFamily="18" charset="0"/>
              </a:rPr>
              <a:t>problemi</a:t>
            </a:r>
            <a:r>
              <a:rPr lang="it-IT" sz="1600" dirty="0">
                <a:latin typeface="Calibri" panose="020F0502020204030204" pitchFamily="34" charset="0"/>
                <a:ea typeface="Calibri" panose="020F0502020204030204" pitchFamily="34" charset="0"/>
                <a:cs typeface="Times New Roman" panose="02020603050405020304" pitchFamily="18" charset="0"/>
              </a:rPr>
              <a:t> art. 6, 12, 23-bis, 32, 34-ter, 36, 36-bis): es. non era più consentita la sanatoria per interventi soggetti a scia , in quanto risulta abrogato comma 4 art 37, con confluenza della disciplina nell’art 36-bis).</a:t>
            </a:r>
          </a:p>
          <a:p>
            <a:pPr algn="just">
              <a:lnSpc>
                <a:spcPct val="115000"/>
              </a:lnSpc>
              <a:spcAft>
                <a:spcPts val="800"/>
              </a:spcAft>
            </a:pPr>
            <a:r>
              <a:rPr lang="it-IT" sz="1600" dirty="0">
                <a:solidFill>
                  <a:srgbClr val="FF0000"/>
                </a:solidFill>
                <a:latin typeface="Calibri" panose="020F0502020204030204" pitchFamily="34" charset="0"/>
                <a:ea typeface="Calibri" panose="020F0502020204030204" pitchFamily="34" charset="0"/>
                <a:cs typeface="Times New Roman" panose="02020603050405020304" pitchFamily="18" charset="0"/>
              </a:rPr>
              <a:t>Legge regionale 18.11.2024, n.27</a:t>
            </a:r>
            <a:r>
              <a:rPr lang="it-IT" sz="1600" dirty="0">
                <a:latin typeface="Calibri" panose="020F0502020204030204" pitchFamily="34" charset="0"/>
                <a:ea typeface="Calibri" panose="020F0502020204030204" pitchFamily="34" charset="0"/>
                <a:cs typeface="Times New Roman" panose="02020603050405020304" pitchFamily="18" charset="0"/>
              </a:rPr>
              <a:t>, capo II  art. 15-19 ( in vigore dal 20.11.2024)</a:t>
            </a:r>
          </a:p>
          <a:p>
            <a:pPr algn="just">
              <a:lnSpc>
                <a:spcPct val="115000"/>
              </a:lnSpc>
              <a:spcAft>
                <a:spcPts val="800"/>
              </a:spcAft>
            </a:pPr>
            <a:r>
              <a:rPr lang="it-IT" sz="1600" dirty="0">
                <a:latin typeface="Calibri" panose="020F0502020204030204" pitchFamily="34" charset="0"/>
                <a:ea typeface="Calibri" panose="020F0502020204030204" pitchFamily="34" charset="0"/>
                <a:cs typeface="Times New Roman" panose="02020603050405020304" pitchFamily="18" charset="0"/>
              </a:rPr>
              <a:t>Rilevano soprattutto </a:t>
            </a:r>
            <a:r>
              <a:rPr lang="it-IT" sz="1600" dirty="0">
                <a:highlight>
                  <a:srgbClr val="FFFF00"/>
                </a:highlight>
                <a:latin typeface="Calibri" panose="020F0502020204030204" pitchFamily="34" charset="0"/>
                <a:ea typeface="Calibri" panose="020F0502020204030204" pitchFamily="34" charset="0"/>
                <a:cs typeface="Times New Roman" panose="02020603050405020304" pitchFamily="18" charset="0"/>
              </a:rPr>
              <a:t>art 16 </a:t>
            </a:r>
            <a:r>
              <a:rPr lang="it-IT" sz="1600" dirty="0">
                <a:latin typeface="Calibri" panose="020F0502020204030204" pitchFamily="34" charset="0"/>
                <a:ea typeface="Calibri" panose="020F0502020204030204" pitchFamily="34" charset="0"/>
                <a:cs typeface="Times New Roman" panose="02020603050405020304" pitchFamily="18" charset="0"/>
              </a:rPr>
              <a:t>con cui sono espressamente recepiti artt. 34-ter, 36 e 36-bis del DPR 380/2001 e </a:t>
            </a:r>
            <a:r>
              <a:rPr lang="it-IT" sz="1600" dirty="0" err="1">
                <a:latin typeface="Calibri" panose="020F0502020204030204" pitchFamily="34" charset="0"/>
                <a:ea typeface="Calibri" panose="020F0502020204030204" pitchFamily="34" charset="0"/>
                <a:cs typeface="Times New Roman" panose="02020603050405020304" pitchFamily="18" charset="0"/>
              </a:rPr>
              <a:t>smi</a:t>
            </a:r>
            <a:r>
              <a:rPr lang="it-IT" sz="1600" dirty="0">
                <a:latin typeface="Calibri" panose="020F0502020204030204" pitchFamily="34" charset="0"/>
                <a:ea typeface="Calibri" panose="020F0502020204030204" pitchFamily="34" charset="0"/>
                <a:cs typeface="Times New Roman" panose="02020603050405020304" pitchFamily="18" charset="0"/>
              </a:rPr>
              <a:t>, e </a:t>
            </a:r>
            <a:r>
              <a:rPr lang="it-IT" sz="1600" dirty="0">
                <a:highlight>
                  <a:srgbClr val="FFFF00"/>
                </a:highlight>
                <a:latin typeface="Calibri" panose="020F0502020204030204" pitchFamily="34" charset="0"/>
                <a:ea typeface="Calibri" panose="020F0502020204030204" pitchFamily="34" charset="0"/>
                <a:cs typeface="Times New Roman" panose="02020603050405020304" pitchFamily="18" charset="0"/>
              </a:rPr>
              <a:t>art. 19 </a:t>
            </a:r>
            <a:r>
              <a:rPr lang="it-IT" sz="1600" dirty="0">
                <a:latin typeface="Calibri" panose="020F0502020204030204" pitchFamily="34" charset="0"/>
                <a:ea typeface="Calibri" panose="020F0502020204030204" pitchFamily="34" charset="0"/>
                <a:cs typeface="Times New Roman" panose="02020603050405020304" pitchFamily="18" charset="0"/>
              </a:rPr>
              <a:t>che abroga l’art. 14 della </a:t>
            </a:r>
            <a:r>
              <a:rPr lang="it-IT" sz="1600" dirty="0" err="1">
                <a:latin typeface="Calibri" panose="020F0502020204030204" pitchFamily="34" charset="0"/>
                <a:ea typeface="Calibri" panose="020F0502020204030204" pitchFamily="34" charset="0"/>
                <a:cs typeface="Times New Roman" panose="02020603050405020304" pitchFamily="18" charset="0"/>
              </a:rPr>
              <a:t>lr</a:t>
            </a:r>
            <a:r>
              <a:rPr lang="it-IT" sz="1600" dirty="0">
                <a:latin typeface="Calibri" panose="020F0502020204030204" pitchFamily="34" charset="0"/>
                <a:ea typeface="Calibri" panose="020F0502020204030204" pitchFamily="34" charset="0"/>
                <a:cs typeface="Times New Roman" panose="02020603050405020304" pitchFamily="18" charset="0"/>
              </a:rPr>
              <a:t> 16/2016.</a:t>
            </a:r>
          </a:p>
          <a:p>
            <a:pPr algn="just">
              <a:lnSpc>
                <a:spcPct val="115000"/>
              </a:lnSpc>
              <a:spcAft>
                <a:spcPts val="800"/>
              </a:spcAft>
            </a:pPr>
            <a:endParaRPr lang="it-IT" sz="16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endParaRPr lang="it-IT" sz="1600" b="1"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endParaRPr lang="it-IT" sz="16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endParaRPr lang="it-IT" sz="1600" b="1"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endParaRPr lang="it-IT" sz="16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endParaRPr lang="it-IT" sz="1600" b="1"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endParaRPr lang="it-IT" sz="16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endParaRPr lang="it-IT" sz="1600" b="1"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endParaRPr lang="it-IT" sz="16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endParaRPr lang="it-IT" sz="1600" b="1"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endParaRPr lang="it-IT" sz="16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endParaRPr lang="it-IT" sz="16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606654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980C28C9-465B-21D2-2D84-6CC81FC9DDF7}"/>
              </a:ext>
            </a:extLst>
          </p:cNvPr>
          <p:cNvSpPr txBox="1"/>
          <p:nvPr/>
        </p:nvSpPr>
        <p:spPr>
          <a:xfrm>
            <a:off x="331693" y="522858"/>
            <a:ext cx="10757647" cy="369332"/>
          </a:xfrm>
          <a:prstGeom prst="rect">
            <a:avLst/>
          </a:prstGeom>
          <a:noFill/>
        </p:spPr>
        <p:txBody>
          <a:bodyPr wrap="square">
            <a:spAutoFit/>
          </a:bodyPr>
          <a:lstStyle/>
          <a:p>
            <a:pPr algn="ctr">
              <a:tabLst>
                <a:tab pos="3060065" algn="ctr"/>
                <a:tab pos="6120130" algn="r"/>
              </a:tabLst>
            </a:pPr>
            <a:r>
              <a:rPr lang="it-IT" sz="1800" b="1" kern="100" dirty="0">
                <a:solidFill>
                  <a:srgbClr val="D86DCB"/>
                </a:solidFill>
                <a:effectLst/>
                <a:latin typeface="Aptos" panose="020B0004020202020204" pitchFamily="34" charset="0"/>
                <a:ea typeface="Aptos" panose="020B0004020202020204" pitchFamily="34" charset="0"/>
                <a:cs typeface="Times New Roman" panose="02020603050405020304" pitchFamily="18" charset="0"/>
              </a:rPr>
              <a:t>DECRETO LEGGE SALVA CASA DL 60/2025: MODIFICHE ART.31 COMMA 5 DEL DPR 380/2021 </a:t>
            </a:r>
            <a:endParaRPr lang="it-IT" sz="1800" kern="1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endParaRPr>
          </a:p>
        </p:txBody>
      </p:sp>
      <p:sp>
        <p:nvSpPr>
          <p:cNvPr id="3" name="CasellaDiTesto 2">
            <a:extLst>
              <a:ext uri="{FF2B5EF4-FFF2-40B4-BE49-F238E27FC236}">
                <a16:creationId xmlns:a16="http://schemas.microsoft.com/office/drawing/2014/main" id="{6312B0C6-8FDF-69CF-D3E0-15E8B15FAD48}"/>
              </a:ext>
            </a:extLst>
          </p:cNvPr>
          <p:cNvSpPr txBox="1"/>
          <p:nvPr/>
        </p:nvSpPr>
        <p:spPr>
          <a:xfrm>
            <a:off x="1147312" y="1000665"/>
            <a:ext cx="9282023" cy="5157822"/>
          </a:xfrm>
          <a:prstGeom prst="rect">
            <a:avLst/>
          </a:prstGeom>
          <a:noFill/>
        </p:spPr>
        <p:txBody>
          <a:bodyPr wrap="square">
            <a:spAutoFit/>
          </a:bodyPr>
          <a:lstStyle/>
          <a:p>
            <a:endParaRPr lang="it-IT" sz="1400" dirty="0">
              <a:effectLst/>
              <a:latin typeface="Aptos" panose="020B0004020202020204" pitchFamily="34" charset="0"/>
              <a:ea typeface="Aptos" panose="020B0004020202020204" pitchFamily="34" charset="0"/>
              <a:cs typeface="Times New Roman" panose="02020603050405020304" pitchFamily="18" charset="0"/>
            </a:endParaRPr>
          </a:p>
          <a:p>
            <a:pPr algn="ctr"/>
            <a:r>
              <a:rPr lang="it-IT" sz="1400" dirty="0">
                <a:latin typeface="Aptos" panose="020B0004020202020204" pitchFamily="34" charset="0"/>
                <a:ea typeface="Aptos" panose="020B0004020202020204" pitchFamily="34" charset="0"/>
                <a:cs typeface="Times New Roman" panose="02020603050405020304" pitchFamily="18" charset="0"/>
              </a:rPr>
              <a:t>TESTO PRE-VIGENTE</a:t>
            </a:r>
          </a:p>
          <a:p>
            <a:r>
              <a:rPr lang="it-IT" sz="1400" dirty="0">
                <a:effectLst/>
                <a:latin typeface="Aptos" panose="020B0004020202020204" pitchFamily="34" charset="0"/>
                <a:ea typeface="Aptos" panose="020B0004020202020204" pitchFamily="34" charset="0"/>
                <a:cs typeface="Times New Roman" panose="02020603050405020304" pitchFamily="18" charset="0"/>
              </a:rPr>
              <a:t>L'opera acquisita è demolita con ordinanza del dirigente o del responsabile del competente ufficio comunale a spese dei responsabili dell'abuso, </a:t>
            </a:r>
            <a:r>
              <a:rPr lang="it-IT" sz="1400" dirty="0">
                <a:effectLst/>
                <a:highlight>
                  <a:srgbClr val="FFFF00"/>
                </a:highlight>
                <a:latin typeface="Aptos" panose="020B0004020202020204" pitchFamily="34" charset="0"/>
                <a:ea typeface="Aptos" panose="020B0004020202020204" pitchFamily="34" charset="0"/>
                <a:cs typeface="Times New Roman" panose="02020603050405020304" pitchFamily="18" charset="0"/>
              </a:rPr>
              <a:t>salvo che con deliberazione consiliare non si dichiari l'esistenza di prevalenti interessi pubblici</a:t>
            </a:r>
            <a:r>
              <a:rPr lang="it-IT" sz="1400" dirty="0">
                <a:effectLst/>
                <a:latin typeface="Aptos" panose="020B0004020202020204" pitchFamily="34" charset="0"/>
                <a:ea typeface="Aptos" panose="020B0004020202020204" pitchFamily="34" charset="0"/>
                <a:cs typeface="Times New Roman" panose="02020603050405020304" pitchFamily="18" charset="0"/>
              </a:rPr>
              <a:t> e sempre che l'opera non contrasti con rilevanti interessi urbanistici, ambientali o di rispetto dell’assetto idrogeologico</a:t>
            </a:r>
          </a:p>
          <a:p>
            <a:pPr algn="ctr"/>
            <a:r>
              <a:rPr lang="it-IT" sz="1400" dirty="0">
                <a:latin typeface="Aptos" panose="020B0004020202020204" pitchFamily="34" charset="0"/>
                <a:ea typeface="Aptos" panose="020B0004020202020204" pitchFamily="34" charset="0"/>
                <a:cs typeface="Times New Roman" panose="02020603050405020304" pitchFamily="18" charset="0"/>
              </a:rPr>
              <a:t>NUOVO TESTO</a:t>
            </a:r>
            <a:endParaRPr lang="it-IT" sz="1400" dirty="0">
              <a:effectLst/>
              <a:latin typeface="Aptos" panose="020B0004020202020204" pitchFamily="34" charset="0"/>
              <a:ea typeface="Aptos" panose="020B0004020202020204" pitchFamily="34" charset="0"/>
              <a:cs typeface="Times New Roman" panose="02020603050405020304" pitchFamily="18" charset="0"/>
            </a:endParaRPr>
          </a:p>
          <a:p>
            <a:pPr algn="just">
              <a:lnSpc>
                <a:spcPct val="115000"/>
              </a:lnSpc>
              <a:spcAft>
                <a:spcPts val="800"/>
              </a:spcAft>
            </a:pPr>
            <a:r>
              <a:rPr lang="it-IT" sz="1400" dirty="0">
                <a:latin typeface="Aptos" panose="020B0004020202020204" pitchFamily="34" charset="0"/>
                <a:cs typeface="Times New Roman" panose="02020603050405020304" pitchFamily="18" charset="0"/>
              </a:rPr>
              <a:t>L'opera acquisita è demolita con ordinanza del dirigente o del responsabile del competente ufficio comunale a spese dei responsabili dell'abuso, salvo che con deliberazione consiliare non si dichiari l'esistenza di prevalenti interessi pubblici e sempre che l'opera non contrasti con rilevanti interessi urbanistici, </a:t>
            </a:r>
            <a:r>
              <a:rPr lang="it-IT" sz="1400" dirty="0">
                <a:solidFill>
                  <a:srgbClr val="FF0000"/>
                </a:solidFill>
                <a:latin typeface="Aptos" panose="020B0004020202020204" pitchFamily="34" charset="0"/>
                <a:cs typeface="Times New Roman" panose="02020603050405020304" pitchFamily="18" charset="0"/>
              </a:rPr>
              <a:t>culturali, paesaggistici</a:t>
            </a:r>
            <a:r>
              <a:rPr lang="it-IT" sz="1400" dirty="0">
                <a:latin typeface="Aptos" panose="020B0004020202020204" pitchFamily="34" charset="0"/>
                <a:cs typeface="Times New Roman" panose="02020603050405020304" pitchFamily="18" charset="0"/>
              </a:rPr>
              <a:t>, ambientali o di rispetto dell’assetto idrogeologico, </a:t>
            </a:r>
            <a:r>
              <a:rPr lang="it-IT" sz="1400" dirty="0">
                <a:solidFill>
                  <a:srgbClr val="FF0000"/>
                </a:solidFill>
                <a:latin typeface="Aptos" panose="020B0004020202020204" pitchFamily="34" charset="0"/>
                <a:cs typeface="Times New Roman" panose="02020603050405020304" pitchFamily="18" charset="0"/>
              </a:rPr>
              <a:t>previo parere delle amministrazioni competenti ai sensi dell’articolo 17-bis della legge 7 agosto 1990, n. 241.</a:t>
            </a:r>
          </a:p>
          <a:p>
            <a:pPr algn="just"/>
            <a:r>
              <a:rPr lang="it-IT" sz="1400" b="1" dirty="0">
                <a:highlight>
                  <a:srgbClr val="00FFFF"/>
                </a:highlight>
                <a:latin typeface="Aptos" panose="020B0004020202020204" pitchFamily="34" charset="0"/>
                <a:cs typeface="Times New Roman" panose="02020603050405020304" pitchFamily="18" charset="0"/>
              </a:rPr>
              <a:t>Nei casi in cui l'opera </a:t>
            </a:r>
            <a:r>
              <a:rPr lang="it-IT" sz="1400" b="1" dirty="0">
                <a:latin typeface="Aptos" panose="020B0004020202020204" pitchFamily="34" charset="0"/>
                <a:cs typeface="Times New Roman" panose="02020603050405020304" pitchFamily="18" charset="0"/>
              </a:rPr>
              <a:t>non contrasti con rilevanti interessi urbanistici, culturali, paesaggistici, ambientali o di rispetto dell’assetto idrogeologico, il Comune, previo parere delle amministrazioni competenti ai sensi dell’articolo 17-bis della legge 7 agosto 1990, n. 241, può, altresì, provvedere all’alienazione del bene e dell’area di sedime determinata ai sensi del comma 3, nel rispetto delle disposizioni di cui all’articolo 12, comma 2 della legge 15 maggio 1997, n. 127, </a:t>
            </a:r>
            <a:r>
              <a:rPr lang="it-IT" sz="1400" b="1" dirty="0">
                <a:highlight>
                  <a:srgbClr val="FFFF00"/>
                </a:highlight>
                <a:latin typeface="Aptos" panose="020B0004020202020204" pitchFamily="34" charset="0"/>
                <a:cs typeface="Times New Roman" panose="02020603050405020304" pitchFamily="18" charset="0"/>
              </a:rPr>
              <a:t>condizionando sospensivamente il contratto alla effettiva rimozione da parte dell’acquirente delle opere abusive</a:t>
            </a:r>
            <a:r>
              <a:rPr lang="it-IT" sz="1400" b="1" dirty="0">
                <a:latin typeface="Aptos" panose="020B0004020202020204" pitchFamily="34" charset="0"/>
                <a:cs typeface="Times New Roman" panose="02020603050405020304" pitchFamily="18" charset="0"/>
              </a:rPr>
              <a:t>. </a:t>
            </a:r>
            <a:r>
              <a:rPr lang="it-IT" sz="1400" b="1" dirty="0">
                <a:solidFill>
                  <a:srgbClr val="FF0000"/>
                </a:solidFill>
                <a:latin typeface="Aptos" panose="020B0004020202020204" pitchFamily="34" charset="0"/>
                <a:cs typeface="Times New Roman" panose="02020603050405020304" pitchFamily="18" charset="0"/>
              </a:rPr>
              <a:t>È preclusa la partecipazione del responsabile dell’abuso alla procedura di alienazione.</a:t>
            </a:r>
            <a:r>
              <a:rPr lang="it-IT" sz="1400" b="1" dirty="0">
                <a:latin typeface="Aptos" panose="020B0004020202020204" pitchFamily="34" charset="0"/>
                <a:cs typeface="Times New Roman" panose="02020603050405020304" pitchFamily="18" charset="0"/>
              </a:rPr>
              <a:t> Il valore venale dell’immobile è determinato dall’agenzia del territorio tenendo conto dei costi per la rimozione delle opere abusive</a:t>
            </a:r>
          </a:p>
          <a:p>
            <a:endParaRPr lang="it-IT" sz="1400" dirty="0">
              <a:latin typeface="Aptos" panose="020B0004020202020204" pitchFamily="34" charset="0"/>
              <a:cs typeface="Times New Roman" panose="02020603050405020304" pitchFamily="18" charset="0"/>
            </a:endParaRPr>
          </a:p>
          <a:p>
            <a:endParaRPr lang="it-IT" dirty="0"/>
          </a:p>
        </p:txBody>
      </p:sp>
    </p:spTree>
    <p:extLst>
      <p:ext uri="{BB962C8B-B14F-4D97-AF65-F5344CB8AC3E}">
        <p14:creationId xmlns:p14="http://schemas.microsoft.com/office/powerpoint/2010/main" val="39336175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980C28C9-465B-21D2-2D84-6CC81FC9DDF7}"/>
              </a:ext>
            </a:extLst>
          </p:cNvPr>
          <p:cNvSpPr txBox="1"/>
          <p:nvPr/>
        </p:nvSpPr>
        <p:spPr>
          <a:xfrm>
            <a:off x="331693" y="522858"/>
            <a:ext cx="10757647" cy="369332"/>
          </a:xfrm>
          <a:prstGeom prst="rect">
            <a:avLst/>
          </a:prstGeom>
          <a:noFill/>
        </p:spPr>
        <p:txBody>
          <a:bodyPr wrap="square">
            <a:spAutoFit/>
          </a:bodyPr>
          <a:lstStyle/>
          <a:p>
            <a:pPr algn="ctr">
              <a:tabLst>
                <a:tab pos="3060065" algn="ctr"/>
                <a:tab pos="6120130" algn="r"/>
              </a:tabLst>
            </a:pPr>
            <a:r>
              <a:rPr lang="it-IT" sz="1800" b="1" kern="100" dirty="0">
                <a:solidFill>
                  <a:srgbClr val="D86DCB"/>
                </a:solidFill>
                <a:effectLst/>
                <a:latin typeface="Aptos" panose="020B0004020202020204" pitchFamily="34" charset="0"/>
                <a:ea typeface="Aptos" panose="020B0004020202020204" pitchFamily="34" charset="0"/>
                <a:cs typeface="Times New Roman" panose="02020603050405020304" pitchFamily="18" charset="0"/>
              </a:rPr>
              <a:t>DECRETO LEGGE SALVA CASA: MODIFICHE ART.31 COMMA 5 DEL DPR 380/2021 </a:t>
            </a:r>
            <a:endParaRPr lang="it-IT"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3" name="CasellaDiTesto 2">
            <a:extLst>
              <a:ext uri="{FF2B5EF4-FFF2-40B4-BE49-F238E27FC236}">
                <a16:creationId xmlns:a16="http://schemas.microsoft.com/office/drawing/2014/main" id="{6312B0C6-8FDF-69CF-D3E0-15E8B15FAD48}"/>
              </a:ext>
            </a:extLst>
          </p:cNvPr>
          <p:cNvSpPr txBox="1"/>
          <p:nvPr/>
        </p:nvSpPr>
        <p:spPr>
          <a:xfrm>
            <a:off x="1026544" y="992039"/>
            <a:ext cx="9575320" cy="6894195"/>
          </a:xfrm>
          <a:prstGeom prst="rect">
            <a:avLst/>
          </a:prstGeom>
          <a:noFill/>
        </p:spPr>
        <p:txBody>
          <a:bodyPr wrap="square">
            <a:spAutoFit/>
          </a:bodyPr>
          <a:lstStyle/>
          <a:p>
            <a:endParaRPr lang="it-IT" sz="1400" dirty="0">
              <a:effectLst/>
              <a:latin typeface="Aptos" panose="020B0004020202020204" pitchFamily="34" charset="0"/>
              <a:ea typeface="Aptos" panose="020B0004020202020204" pitchFamily="34" charset="0"/>
              <a:cs typeface="Times New Roman" panose="02020603050405020304" pitchFamily="18" charset="0"/>
            </a:endParaRPr>
          </a:p>
          <a:p>
            <a:pPr algn="just"/>
            <a:r>
              <a:rPr lang="it-IT" sz="1400" dirty="0">
                <a:highlight>
                  <a:srgbClr val="008000"/>
                </a:highlight>
                <a:latin typeface="Aptos" panose="020B0004020202020204" pitchFamily="34" charset="0"/>
                <a:ea typeface="Aptos" panose="020B0004020202020204" pitchFamily="34" charset="0"/>
                <a:cs typeface="Times New Roman" panose="02020603050405020304" pitchFamily="18" charset="0"/>
              </a:rPr>
              <a:t>1.184 garantire l’esclusivo utilizzo al nucleo familiare dell’autore dell’abuso ( c’è in Sicilia art 4 </a:t>
            </a:r>
            <a:r>
              <a:rPr lang="it-IT" sz="1400" dirty="0" err="1">
                <a:highlight>
                  <a:srgbClr val="008000"/>
                </a:highlight>
                <a:latin typeface="Aptos" panose="020B0004020202020204" pitchFamily="34" charset="0"/>
                <a:ea typeface="Aptos" panose="020B0004020202020204" pitchFamily="34" charset="0"/>
                <a:cs typeface="Times New Roman" panose="02020603050405020304" pitchFamily="18" charset="0"/>
              </a:rPr>
              <a:t>l.r</a:t>
            </a:r>
            <a:r>
              <a:rPr lang="it-IT" sz="1400" dirty="0">
                <a:highlight>
                  <a:srgbClr val="008000"/>
                </a:highlight>
                <a:latin typeface="Aptos" panose="020B0004020202020204" pitchFamily="34" charset="0"/>
                <a:ea typeface="Aptos" panose="020B0004020202020204" pitchFamily="34" charset="0"/>
                <a:cs typeface="Times New Roman" panose="02020603050405020304" pitchFamily="18" charset="0"/>
              </a:rPr>
              <a:t>. 17/1994)</a:t>
            </a:r>
          </a:p>
          <a:p>
            <a:endParaRPr lang="it-IT" sz="1400" dirty="0">
              <a:latin typeface="Aptos" panose="020B0004020202020204" pitchFamily="34" charset="0"/>
              <a:cs typeface="Times New Roman" panose="02020603050405020304" pitchFamily="18" charset="0"/>
            </a:endParaRPr>
          </a:p>
          <a:p>
            <a:pPr algn="ctr"/>
            <a:r>
              <a:rPr lang="it-IT" b="1" dirty="0"/>
              <a:t>TEMA DELLE VARIAZIONI ESSENZIALI (art. 32 DPR 380/2001)</a:t>
            </a:r>
          </a:p>
          <a:p>
            <a:pPr algn="ctr"/>
            <a:endParaRPr lang="it-IT" b="1" dirty="0"/>
          </a:p>
          <a:p>
            <a:pPr algn="just"/>
            <a:r>
              <a:rPr lang="it-IT" sz="1400" dirty="0">
                <a:solidFill>
                  <a:srgbClr val="00B0F0"/>
                </a:solidFill>
              </a:rPr>
              <a:t>tolleranze</a:t>
            </a:r>
            <a:r>
              <a:rPr lang="it-IT" sz="1400" dirty="0"/>
              <a:t> ( dal 2% al 5% per immobili realizzati fino al 24 maggio 2024) – </a:t>
            </a:r>
            <a:r>
              <a:rPr lang="it-IT" sz="1400" dirty="0">
                <a:solidFill>
                  <a:srgbClr val="FF0000"/>
                </a:solidFill>
              </a:rPr>
              <a:t>difformità parziali (art. 36 bis doppia conformità semplificata: conformità a regole edilizie ex ante e conformità urbanistica ex post) - </a:t>
            </a:r>
            <a:r>
              <a:rPr lang="it-IT" sz="1400" dirty="0">
                <a:solidFill>
                  <a:srgbClr val="00B0F0"/>
                </a:solidFill>
              </a:rPr>
              <a:t>variazioni essenziali </a:t>
            </a:r>
            <a:r>
              <a:rPr lang="it-IT" sz="1400" dirty="0"/>
              <a:t>(</a:t>
            </a:r>
            <a:r>
              <a:rPr lang="it-IT" sz="1400" i="1" u="sng" dirty="0"/>
              <a:t>concetto mobile variabile da Regione a Regione</a:t>
            </a:r>
            <a:r>
              <a:rPr lang="it-IT" sz="1400" dirty="0"/>
              <a:t>) ( </a:t>
            </a:r>
            <a:r>
              <a:rPr lang="it-IT" sz="1400" i="1" dirty="0"/>
              <a:t>art 36 bis</a:t>
            </a:r>
            <a:r>
              <a:rPr lang="it-IT" sz="1400" dirty="0"/>
              <a:t>).</a:t>
            </a:r>
          </a:p>
          <a:p>
            <a:pPr algn="just"/>
            <a:endParaRPr lang="it-IT" sz="1400" dirty="0"/>
          </a:p>
          <a:p>
            <a:pPr algn="just"/>
            <a:r>
              <a:rPr lang="it-IT" sz="1400" i="1" dirty="0"/>
              <a:t>Dossier Ance</a:t>
            </a:r>
            <a:r>
              <a:rPr lang="it-IT" sz="1400" dirty="0"/>
              <a:t>: dato medio 10%, </a:t>
            </a:r>
            <a:r>
              <a:rPr lang="it-IT" sz="1400" dirty="0">
                <a:highlight>
                  <a:srgbClr val="FFFF00"/>
                </a:highlight>
              </a:rPr>
              <a:t>Piemonte</a:t>
            </a:r>
            <a:r>
              <a:rPr lang="it-IT" sz="1400" dirty="0"/>
              <a:t> 30%, </a:t>
            </a:r>
            <a:r>
              <a:rPr lang="it-IT" sz="1400" dirty="0">
                <a:highlight>
                  <a:srgbClr val="FFFF00"/>
                </a:highlight>
              </a:rPr>
              <a:t>Lazio </a:t>
            </a:r>
            <a:r>
              <a:rPr lang="it-IT" sz="1400" dirty="0"/>
              <a:t>2%,</a:t>
            </a:r>
            <a:r>
              <a:rPr lang="it-IT" sz="1400" dirty="0">
                <a:highlight>
                  <a:srgbClr val="FFFF00"/>
                </a:highlight>
              </a:rPr>
              <a:t> Sicilia </a:t>
            </a:r>
            <a:r>
              <a:rPr lang="it-IT" sz="1400" dirty="0"/>
              <a:t>20% cubatura</a:t>
            </a:r>
          </a:p>
          <a:p>
            <a:pPr algn="just"/>
            <a:endParaRPr lang="it-IT" sz="1400" b="1" dirty="0"/>
          </a:p>
          <a:p>
            <a:pPr algn="just"/>
            <a:endParaRPr lang="it-IT" sz="1400" b="1" dirty="0"/>
          </a:p>
          <a:p>
            <a:pPr algn="just"/>
            <a:r>
              <a:rPr lang="it-IT" sz="1400" b="1" dirty="0"/>
              <a:t>Corte costituzionale 4 luglio 2024, n.119</a:t>
            </a:r>
            <a:r>
              <a:rPr lang="it-IT" sz="1400" dirty="0"/>
              <a:t>: la definizione regionale della variazioni essenziali non può essere meramente quantitativa, con soglie puramente percentuali, «atteso che , in tal modo si finisce per consentire a priori l’esclusione dell’essenzialità della variazione a prescindere da qualsiasi apprezzamento concreto circa la effettiva incidenza dell’eccedenza di cubatura o di superficie» (punto 23 motivazioni, spec. 23.3).</a:t>
            </a:r>
          </a:p>
          <a:p>
            <a:pPr algn="just"/>
            <a:endParaRPr lang="it-IT" sz="1400" dirty="0"/>
          </a:p>
          <a:p>
            <a:pPr algn="just"/>
            <a:endParaRPr lang="it-IT" sz="1400" dirty="0"/>
          </a:p>
          <a:p>
            <a:pPr algn="just"/>
            <a:r>
              <a:rPr lang="it-IT" sz="1400" dirty="0">
                <a:highlight>
                  <a:srgbClr val="FFFF00"/>
                </a:highlight>
              </a:rPr>
              <a:t>ABUSO EDILIZIO SANZIONATO CON DEMOLIZIONE: (TAR Palermo, 8.11.2024, n. 3089)</a:t>
            </a:r>
          </a:p>
          <a:p>
            <a:pPr algn="just"/>
            <a:r>
              <a:rPr lang="it-IT" sz="1400" dirty="0"/>
              <a:t>1.Assenza di permesso o totale difformità dal titolo</a:t>
            </a:r>
          </a:p>
          <a:p>
            <a:pPr algn="just"/>
            <a:r>
              <a:rPr lang="it-IT" sz="1400" dirty="0"/>
              <a:t>2.Variazioni essenziali dal titolo  </a:t>
            </a:r>
            <a:r>
              <a:rPr lang="it-IT" sz="1400" i="1" dirty="0"/>
              <a:t>oggi vedi 36-bis</a:t>
            </a:r>
          </a:p>
          <a:p>
            <a:pPr algn="just"/>
            <a:r>
              <a:rPr lang="it-IT" sz="1400" dirty="0"/>
              <a:t>3.Parziale difformità dal titolo (regola la demolizione, eccezione sanzione pecuniaria) </a:t>
            </a:r>
            <a:r>
              <a:rPr lang="it-IT" sz="1400" i="1" dirty="0"/>
              <a:t>oggi vedi 36-bis</a:t>
            </a:r>
          </a:p>
          <a:p>
            <a:pPr algn="ctr"/>
            <a:endParaRPr lang="it-IT" b="1" dirty="0"/>
          </a:p>
          <a:p>
            <a:pPr algn="ctr"/>
            <a:endParaRPr lang="it-IT" b="1" dirty="0"/>
          </a:p>
          <a:p>
            <a:pPr algn="ctr"/>
            <a:endParaRPr lang="it-IT" b="1" dirty="0"/>
          </a:p>
          <a:p>
            <a:pPr algn="ctr"/>
            <a:endParaRPr lang="it-IT" b="1" dirty="0"/>
          </a:p>
          <a:p>
            <a:pPr algn="ctr"/>
            <a:endParaRPr lang="it-IT" b="1" dirty="0"/>
          </a:p>
          <a:p>
            <a:pPr algn="ctr"/>
            <a:endParaRPr lang="it-IT" b="1" dirty="0"/>
          </a:p>
          <a:p>
            <a:pPr algn="ctr"/>
            <a:endParaRPr lang="it-IT" b="1" dirty="0"/>
          </a:p>
        </p:txBody>
      </p:sp>
    </p:spTree>
    <p:extLst>
      <p:ext uri="{BB962C8B-B14F-4D97-AF65-F5344CB8AC3E}">
        <p14:creationId xmlns:p14="http://schemas.microsoft.com/office/powerpoint/2010/main" val="41670156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83BA09FD-5F86-FB5F-353E-4901CCC523DE}"/>
              </a:ext>
            </a:extLst>
          </p:cNvPr>
          <p:cNvSpPr txBox="1"/>
          <p:nvPr/>
        </p:nvSpPr>
        <p:spPr>
          <a:xfrm>
            <a:off x="259977" y="495825"/>
            <a:ext cx="10945906" cy="4592155"/>
          </a:xfrm>
          <a:prstGeom prst="rect">
            <a:avLst/>
          </a:prstGeom>
          <a:noFill/>
        </p:spPr>
        <p:txBody>
          <a:bodyPr wrap="square">
            <a:spAutoFit/>
          </a:bodyPr>
          <a:lstStyle/>
          <a:p>
            <a:pPr algn="just">
              <a:lnSpc>
                <a:spcPct val="115000"/>
              </a:lnSpc>
              <a:spcAft>
                <a:spcPts val="800"/>
              </a:spcAft>
            </a:pPr>
            <a:r>
              <a:rPr lang="it-IT" dirty="0">
                <a:solidFill>
                  <a:srgbClr val="FF0000"/>
                </a:solidFill>
                <a:effectLst/>
                <a:latin typeface="Arial" panose="020B0604020202020204" pitchFamily="34" charset="0"/>
                <a:ea typeface="Calibri" panose="020F0502020204030204" pitchFamily="34" charset="0"/>
                <a:cs typeface="Arial" panose="020B0604020202020204" pitchFamily="34" charset="0"/>
              </a:rPr>
              <a:t>CRITICITA’ E PROSPETTIVE</a:t>
            </a:r>
            <a:endParaRPr lang="it-IT"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800"/>
              </a:spcAft>
            </a:pPr>
            <a:r>
              <a:rPr lang="it-IT" dirty="0">
                <a:effectLst/>
                <a:latin typeface="Arial" panose="020B0604020202020204" pitchFamily="34" charset="0"/>
                <a:ea typeface="Calibri" panose="020F0502020204030204" pitchFamily="34" charset="0"/>
                <a:cs typeface="Arial" panose="020B0604020202020204" pitchFamily="34" charset="0"/>
              </a:rPr>
              <a:t>Le situazioni nelle quali la pubblica amministrazione non demolisca il bene abusivo di cui è divenuta proprietaria, tollerandone, ad un tempo, anche l’occupazione da parte di soggetti </a:t>
            </a:r>
            <a:r>
              <a:rPr lang="it-IT" i="1" dirty="0">
                <a:effectLst/>
                <a:latin typeface="Arial" panose="020B0604020202020204" pitchFamily="34" charset="0"/>
                <a:ea typeface="Calibri" panose="020F0502020204030204" pitchFamily="34" charset="0"/>
                <a:cs typeface="Arial" panose="020B0604020202020204" pitchFamily="34" charset="0"/>
              </a:rPr>
              <a:t>sine titulo</a:t>
            </a:r>
            <a:r>
              <a:rPr lang="it-IT" dirty="0">
                <a:effectLst/>
                <a:latin typeface="Arial" panose="020B0604020202020204" pitchFamily="34" charset="0"/>
                <a:ea typeface="Calibri" panose="020F0502020204030204" pitchFamily="34" charset="0"/>
                <a:cs typeface="Arial" panose="020B0604020202020204" pitchFamily="34" charset="0"/>
              </a:rPr>
              <a:t> in assenza di una controprestazione economica, pongono seri problemi in ordine alla conformità di tale assetto con i principi di redditività e corretta gestione del patrimonio pubblico e del buon andamento dell’azione amministrativa. Si è affermato che tali beni, </a:t>
            </a:r>
            <a:r>
              <a:rPr lang="it-IT" u="sng" dirty="0">
                <a:effectLst/>
                <a:latin typeface="Arial" panose="020B0604020202020204" pitchFamily="34" charset="0"/>
                <a:ea typeface="Calibri" panose="020F0502020204030204" pitchFamily="34" charset="0"/>
                <a:cs typeface="Arial" panose="020B0604020202020204" pitchFamily="34" charset="0"/>
              </a:rPr>
              <a:t>nella neutralità della posizione del legislatore rispetto alla loro classificazione</a:t>
            </a:r>
            <a:r>
              <a:rPr lang="it-IT" dirty="0">
                <a:effectLst/>
                <a:latin typeface="Arial" panose="020B0604020202020204" pitchFamily="34" charset="0"/>
                <a:ea typeface="Calibri" panose="020F0502020204030204" pitchFamily="34" charset="0"/>
                <a:cs typeface="Arial" panose="020B0604020202020204" pitchFamily="34" charset="0"/>
              </a:rPr>
              <a:t>, costituiscono una </a:t>
            </a:r>
            <a:r>
              <a:rPr lang="it-IT" b="1" dirty="0">
                <a:effectLst/>
                <a:latin typeface="Arial" panose="020B0604020202020204" pitchFamily="34" charset="0"/>
                <a:ea typeface="Calibri" panose="020F0502020204030204" pitchFamily="34" charset="0"/>
                <a:cs typeface="Arial" panose="020B0604020202020204" pitchFamily="34" charset="0"/>
              </a:rPr>
              <a:t>speciale forma di proprietà pubblica temporanea e strumentale alla loro demolizione</a:t>
            </a:r>
            <a:r>
              <a:rPr lang="it-IT" dirty="0">
                <a:effectLst/>
                <a:latin typeface="Arial" panose="020B0604020202020204" pitchFamily="34" charset="0"/>
                <a:ea typeface="Calibri" panose="020F0502020204030204" pitchFamily="34" charset="0"/>
                <a:cs typeface="Arial" panose="020B0604020202020204" pitchFamily="34" charset="0"/>
              </a:rPr>
              <a:t>, come tale inidonea a produrre reddito. Tale affermazione, tuttavia, può essere condivisa nella misura in cui il dirigente attivi tutte le procedure consequenziali all’acquisizione formale della proprietà alla mano pubblica, sgomberando l’immobile ed acquisendone anche il possesso e, soprattutto, dando seguito, dopo la trascrizione del titolo finalizzata a renderlo opponibile </a:t>
            </a:r>
            <a:r>
              <a:rPr lang="it-IT" i="1" dirty="0">
                <a:effectLst/>
                <a:latin typeface="Arial" panose="020B0604020202020204" pitchFamily="34" charset="0"/>
                <a:ea typeface="Calibri" panose="020F0502020204030204" pitchFamily="34" charset="0"/>
                <a:cs typeface="Arial" panose="020B0604020202020204" pitchFamily="34" charset="0"/>
              </a:rPr>
              <a:t>erga omnes</a:t>
            </a:r>
            <a:r>
              <a:rPr lang="it-IT" dirty="0">
                <a:effectLst/>
                <a:latin typeface="Arial" panose="020B0604020202020204" pitchFamily="34" charset="0"/>
                <a:ea typeface="Calibri" panose="020F0502020204030204" pitchFamily="34" charset="0"/>
                <a:cs typeface="Arial" panose="020B0604020202020204" pitchFamily="34" charset="0"/>
              </a:rPr>
              <a:t> e a far decadere iscrizioni, vincoli e pesi gravanti sullo stesso, alla demolizione d’ufficio da portare avanti sia attraverso l’allocazione nel bilancio di adeguate risorse finanziarie sia attraverso concrete azioni per l’affidamento dei necessari lavori, anche al genio militare. </a:t>
            </a:r>
          </a:p>
        </p:txBody>
      </p:sp>
    </p:spTree>
    <p:extLst>
      <p:ext uri="{BB962C8B-B14F-4D97-AF65-F5344CB8AC3E}">
        <p14:creationId xmlns:p14="http://schemas.microsoft.com/office/powerpoint/2010/main" val="19993458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3F1B0AB0-2DDA-9D98-D054-2857C95BDFC1}"/>
              </a:ext>
            </a:extLst>
          </p:cNvPr>
          <p:cNvSpPr txBox="1"/>
          <p:nvPr/>
        </p:nvSpPr>
        <p:spPr>
          <a:xfrm>
            <a:off x="376519" y="358486"/>
            <a:ext cx="10766610" cy="5621475"/>
          </a:xfrm>
          <a:prstGeom prst="rect">
            <a:avLst/>
          </a:prstGeom>
          <a:noFill/>
        </p:spPr>
        <p:txBody>
          <a:bodyPr wrap="square">
            <a:spAutoFit/>
          </a:bodyPr>
          <a:lstStyle/>
          <a:p>
            <a:pPr>
              <a:lnSpc>
                <a:spcPct val="107000"/>
              </a:lnSpc>
              <a:spcAft>
                <a:spcPts val="800"/>
              </a:spcAft>
            </a:pPr>
            <a:r>
              <a:rPr lang="it-IT" sz="2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Sistema di vigilanza e repressione dell’abusivismo edilizio (DPR 380/2001)</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2400" b="1" dirty="0">
                <a:solidFill>
                  <a:srgbClr val="4472C4"/>
                </a:solidFill>
                <a:effectLst/>
                <a:latin typeface="Calibri" panose="020F0502020204030204" pitchFamily="34" charset="0"/>
                <a:ea typeface="Calibri" panose="020F0502020204030204" pitchFamily="34" charset="0"/>
                <a:cs typeface="Times New Roman" panose="02020603050405020304" pitchFamily="18" charset="0"/>
              </a:rPr>
              <a:t>SOGGETTI</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dirty="0">
                <a:effectLst/>
                <a:latin typeface="Calibri" panose="020F0502020204030204" pitchFamily="34" charset="0"/>
                <a:ea typeface="Calibri" panose="020F0502020204030204" pitchFamily="34" charset="0"/>
                <a:cs typeface="Times New Roman" panose="02020603050405020304" pitchFamily="18" charset="0"/>
              </a:rPr>
              <a:t>Dirigente  (art. 27, comma 1</a:t>
            </a:r>
            <a:r>
              <a:rPr lang="it-IT"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esercita la vigilanza… </a:t>
            </a:r>
            <a:r>
              <a:rPr lang="it-IT" sz="1800" dirty="0">
                <a:effectLst/>
                <a:latin typeface="Calibri" panose="020F0502020204030204" pitchFamily="34" charset="0"/>
                <a:ea typeface="Calibri" panose="020F0502020204030204" pitchFamily="34" charset="0"/>
                <a:cs typeface="Times New Roman" panose="02020603050405020304" pitchFamily="18" charset="0"/>
              </a:rPr>
              <a:t>e </a:t>
            </a:r>
            <a:r>
              <a:rPr lang="it-IT"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procede alla demolizione</a:t>
            </a:r>
            <a:r>
              <a:rPr lang="it-IT" sz="1800" dirty="0">
                <a:effectLst/>
                <a:latin typeface="Calibri" panose="020F0502020204030204" pitchFamily="34" charset="0"/>
                <a:ea typeface="Calibri" panose="020F0502020204030204" pitchFamily="34" charset="0"/>
                <a:cs typeface="Times New Roman" panose="02020603050405020304" pitchFamily="18" charset="0"/>
              </a:rPr>
              <a:t>/ripristino stato dei luoghi</a:t>
            </a:r>
          </a:p>
          <a:p>
            <a:pPr>
              <a:lnSpc>
                <a:spcPct val="107000"/>
              </a:lnSpc>
              <a:spcAft>
                <a:spcPts val="800"/>
              </a:spcAft>
            </a:pPr>
            <a:r>
              <a:rPr lang="it-IT" sz="1800" dirty="0">
                <a:effectLst/>
                <a:latin typeface="Calibri" panose="020F0502020204030204" pitchFamily="34" charset="0"/>
                <a:ea typeface="Calibri" panose="020F0502020204030204" pitchFamily="34" charset="0"/>
                <a:cs typeface="Times New Roman" panose="02020603050405020304" pitchFamily="18" charset="0"/>
              </a:rPr>
              <a:t>Organi politici (sindaco e consiglio comunale)  art. 27, comma 3, e 31, comma 5</a:t>
            </a:r>
          </a:p>
          <a:p>
            <a:pPr>
              <a:lnSpc>
                <a:spcPct val="107000"/>
              </a:lnSpc>
              <a:spcAft>
                <a:spcPts val="800"/>
              </a:spcAft>
            </a:pPr>
            <a:r>
              <a:rPr lang="it-IT" sz="1800" b="1" dirty="0">
                <a:effectLst/>
                <a:latin typeface="Calibri" panose="020F0502020204030204" pitchFamily="34" charset="0"/>
                <a:ea typeface="Calibri" panose="020F0502020204030204" pitchFamily="34" charset="0"/>
                <a:cs typeface="Times New Roman" panose="02020603050405020304" pitchFamily="18" charset="0"/>
              </a:rPr>
              <a:t>N.B. Legge 10/1977 affidava poteri di vigilanza e sanzione al sindaco</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dirty="0">
                <a:effectLst/>
                <a:latin typeface="Calibri" panose="020F0502020204030204" pitchFamily="34" charset="0"/>
                <a:ea typeface="Calibri" panose="020F0502020204030204" pitchFamily="34" charset="0"/>
                <a:cs typeface="Times New Roman" panose="02020603050405020304" pitchFamily="18" charset="0"/>
              </a:rPr>
              <a:t>E il segretario comunale?</a:t>
            </a:r>
          </a:p>
          <a:p>
            <a:pPr algn="just">
              <a:lnSpc>
                <a:spcPct val="106000"/>
              </a:lnSpc>
              <a:spcAft>
                <a:spcPts val="800"/>
              </a:spcAft>
            </a:pPr>
            <a:r>
              <a:rPr lang="it-IT" sz="1800" dirty="0">
                <a:effectLst/>
                <a:latin typeface="Calibri" panose="020F0502020204030204" pitchFamily="34" charset="0"/>
                <a:ea typeface="Calibri" panose="020F0502020204030204" pitchFamily="34" charset="0"/>
                <a:cs typeface="Times New Roman" panose="02020603050405020304" pitchFamily="18" charset="0"/>
              </a:rPr>
              <a:t> </a:t>
            </a:r>
          </a:p>
          <a:p>
            <a:pPr marL="449580" algn="just">
              <a:lnSpc>
                <a:spcPct val="106000"/>
              </a:lnSpc>
              <a:spcAft>
                <a:spcPts val="800"/>
              </a:spcAft>
            </a:pPr>
            <a:r>
              <a:rPr lang="it-IT" sz="1800" i="1" dirty="0">
                <a:effectLst/>
                <a:latin typeface="Calibri" panose="020F0502020204030204" pitchFamily="34" charset="0"/>
                <a:ea typeface="Calibri" panose="020F0502020204030204" pitchFamily="34" charset="0"/>
                <a:cs typeface="Times New Roman" panose="02020603050405020304" pitchFamily="18" charset="0"/>
              </a:rPr>
              <a:t>Art. 31 comma 7  Il segretario comunale </a:t>
            </a:r>
            <a:r>
              <a:rPr lang="it-IT" sz="1800" b="1" i="1" dirty="0">
                <a:effectLst/>
                <a:latin typeface="Calibri" panose="020F0502020204030204" pitchFamily="34" charset="0"/>
                <a:ea typeface="Calibri" panose="020F0502020204030204" pitchFamily="34" charset="0"/>
                <a:cs typeface="Times New Roman" panose="02020603050405020304" pitchFamily="18" charset="0"/>
              </a:rPr>
              <a:t>redige e pubblica mensilmente</a:t>
            </a:r>
            <a:r>
              <a:rPr lang="it-IT" sz="1800" i="1" dirty="0">
                <a:effectLst/>
                <a:latin typeface="Calibri" panose="020F0502020204030204" pitchFamily="34" charset="0"/>
                <a:ea typeface="Calibri" panose="020F0502020204030204" pitchFamily="34" charset="0"/>
                <a:cs typeface="Times New Roman" panose="02020603050405020304" pitchFamily="18" charset="0"/>
              </a:rPr>
              <a:t>, mediante affissione nell'albo comunale</a:t>
            </a:r>
            <a:r>
              <a:rPr lang="it-IT" sz="1800" b="1" i="1" dirty="0">
                <a:effectLst/>
                <a:latin typeface="Calibri" panose="020F0502020204030204" pitchFamily="34" charset="0"/>
                <a:ea typeface="Calibri" panose="020F0502020204030204" pitchFamily="34" charset="0"/>
                <a:cs typeface="Times New Roman" panose="02020603050405020304" pitchFamily="18" charset="0"/>
              </a:rPr>
              <a:t>, i dati</a:t>
            </a:r>
            <a:r>
              <a:rPr lang="it-IT" sz="1800" i="1" dirty="0">
                <a:effectLst/>
                <a:latin typeface="Calibri" panose="020F0502020204030204" pitchFamily="34" charset="0"/>
                <a:ea typeface="Calibri" panose="020F0502020204030204" pitchFamily="34" charset="0"/>
                <a:cs typeface="Times New Roman" panose="02020603050405020304" pitchFamily="18" charset="0"/>
              </a:rPr>
              <a:t> relativi agli immobili  e  alle opere realizzati abusivamente, oggetto dei rapporti  degli  ufficiali ed agenti di  polizia  giudiziaria  e  delle  relative  ordinanze  di sospensione e trasmette i dati  anzidetti  all'autorità  giudiziaria competente, al presidente della giunta regionale e, tramite l'ufficio territoriale del governo, al  Ministro  delle  infrastrutture  e  dei trasporti. </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6000"/>
              </a:lnSpc>
              <a:spcAft>
                <a:spcPts val="800"/>
              </a:spcAft>
            </a:pPr>
            <a:r>
              <a:rPr lang="it-IT" sz="1800" dirty="0">
                <a:effectLst/>
                <a:latin typeface="Calibri" panose="020F0502020204030204" pitchFamily="34" charset="0"/>
                <a:ea typeface="Calibri" panose="020F0502020204030204" pitchFamily="34" charset="0"/>
                <a:cs typeface="Times New Roman" panose="02020603050405020304" pitchFamily="18" charset="0"/>
              </a:rPr>
              <a:t> </a:t>
            </a:r>
          </a:p>
          <a:p>
            <a:pPr algn="just">
              <a:lnSpc>
                <a:spcPct val="106000"/>
              </a:lnSpc>
              <a:spcAft>
                <a:spcPts val="800"/>
              </a:spcAft>
            </a:pPr>
            <a:r>
              <a:rPr lang="it-IT" sz="1800" b="1" u="sng" dirty="0">
                <a:effectLst/>
                <a:latin typeface="Calibri" panose="020F0502020204030204" pitchFamily="34" charset="0"/>
                <a:ea typeface="Calibri" panose="020F0502020204030204" pitchFamily="34" charset="0"/>
                <a:cs typeface="Times New Roman" panose="02020603050405020304" pitchFamily="18" charset="0"/>
              </a:rPr>
              <a:t>Poteri </a:t>
            </a:r>
            <a:r>
              <a:rPr lang="it-IT" b="1" u="sng" dirty="0">
                <a:latin typeface="Calibri" panose="020F0502020204030204" pitchFamily="34" charset="0"/>
                <a:ea typeface="Calibri" panose="020F0502020204030204" pitchFamily="34" charset="0"/>
                <a:cs typeface="Times New Roman" panose="02020603050405020304" pitchFamily="18" charset="0"/>
              </a:rPr>
              <a:t>sovrintendenza</a:t>
            </a:r>
            <a:r>
              <a:rPr lang="it-IT" sz="1800" b="1" u="sng" dirty="0">
                <a:effectLst/>
                <a:latin typeface="Calibri" panose="020F0502020204030204" pitchFamily="34" charset="0"/>
                <a:ea typeface="Calibri" panose="020F0502020204030204" pitchFamily="34" charset="0"/>
                <a:cs typeface="Times New Roman" panose="02020603050405020304" pitchFamily="18" charset="0"/>
              </a:rPr>
              <a:t>, coordinamento e controllo sull’intero procedimento di accertamento, sanzione e repressione degli abusi</a:t>
            </a:r>
            <a:endParaRPr lang="it-IT"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9404969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69CEED75-89E4-56D3-3242-2865FA427D91}"/>
              </a:ext>
            </a:extLst>
          </p:cNvPr>
          <p:cNvSpPr txBox="1"/>
          <p:nvPr/>
        </p:nvSpPr>
        <p:spPr>
          <a:xfrm>
            <a:off x="358588" y="741950"/>
            <a:ext cx="10793506" cy="3462807"/>
          </a:xfrm>
          <a:prstGeom prst="rect">
            <a:avLst/>
          </a:prstGeom>
          <a:noFill/>
        </p:spPr>
        <p:txBody>
          <a:bodyPr wrap="square">
            <a:spAutoFit/>
          </a:bodyPr>
          <a:lstStyle/>
          <a:p>
            <a:pPr algn="just">
              <a:lnSpc>
                <a:spcPct val="115000"/>
              </a:lnSpc>
              <a:spcAft>
                <a:spcPts val="800"/>
              </a:spcAft>
            </a:pPr>
            <a:r>
              <a:rPr lang="it-IT" b="1" dirty="0">
                <a:effectLst/>
                <a:latin typeface="Arial" panose="020B0604020202020204" pitchFamily="34" charset="0"/>
                <a:ea typeface="Calibri" panose="020F0502020204030204" pitchFamily="34" charset="0"/>
                <a:cs typeface="Arial" panose="020B0604020202020204" pitchFamily="34" charset="0"/>
              </a:rPr>
              <a:t>Laddove, invece, il procedimento sanzionatorio subisce un sostanziale arresto,</a:t>
            </a:r>
            <a:r>
              <a:rPr lang="it-IT" dirty="0">
                <a:effectLst/>
                <a:latin typeface="Arial" panose="020B0604020202020204" pitchFamily="34" charset="0"/>
                <a:ea typeface="Calibri" panose="020F0502020204030204" pitchFamily="34" charset="0"/>
                <a:cs typeface="Arial" panose="020B0604020202020204" pitchFamily="34" charset="0"/>
              </a:rPr>
              <a:t> risultando </a:t>
            </a:r>
            <a:r>
              <a:rPr lang="it-IT" b="1" i="1" dirty="0">
                <a:solidFill>
                  <a:srgbClr val="FF0000"/>
                </a:solidFill>
                <a:effectLst/>
                <a:latin typeface="Arial" panose="020B0604020202020204" pitchFamily="34" charset="0"/>
                <a:ea typeface="Calibri" panose="020F0502020204030204" pitchFamily="34" charset="0"/>
                <a:cs typeface="Arial" panose="020B0604020202020204" pitchFamily="34" charset="0"/>
              </a:rPr>
              <a:t>sviata</a:t>
            </a:r>
            <a:r>
              <a:rPr lang="it-IT" dirty="0">
                <a:effectLst/>
                <a:latin typeface="Arial" panose="020B0604020202020204" pitchFamily="34" charset="0"/>
                <a:ea typeface="Calibri" panose="020F0502020204030204" pitchFamily="34" charset="0"/>
                <a:cs typeface="Arial" panose="020B0604020202020204" pitchFamily="34" charset="0"/>
              </a:rPr>
              <a:t> la funzione del potere pubblico attribuito al dirigente, la mancanza di agibilità dell’immobile e la sua incerta natura giuridica non possono essere di ostacolo alla sua corretta gestione secondo i principi già illustrati o, quantomeno, alla configurabilità in capo al comune del diritto all’indennizzo per l’occupazione senza titolo da parte del responsabile dell’abuso o di altri soggetti</a:t>
            </a:r>
          </a:p>
          <a:p>
            <a:pPr algn="just">
              <a:lnSpc>
                <a:spcPct val="115000"/>
              </a:lnSpc>
              <a:spcAft>
                <a:spcPts val="800"/>
              </a:spcAft>
            </a:pPr>
            <a:r>
              <a:rPr lang="it-IT" dirty="0">
                <a:effectLst/>
                <a:latin typeface="Arial" panose="020B0604020202020204" pitchFamily="34" charset="0"/>
                <a:ea typeface="Calibri" panose="020F0502020204030204" pitchFamily="34" charset="0"/>
                <a:cs typeface="Arial" panose="020B0604020202020204" pitchFamily="34" charset="0"/>
              </a:rPr>
              <a:t> </a:t>
            </a:r>
          </a:p>
          <a:p>
            <a:pPr algn="just">
              <a:lnSpc>
                <a:spcPct val="115000"/>
              </a:lnSpc>
              <a:spcAft>
                <a:spcPts val="800"/>
              </a:spcAft>
            </a:pPr>
            <a:r>
              <a:rPr lang="it-IT" dirty="0">
                <a:effectLst/>
                <a:latin typeface="Arial" panose="020B0604020202020204" pitchFamily="34" charset="0"/>
                <a:ea typeface="Calibri" panose="020F0502020204030204" pitchFamily="34" charset="0"/>
                <a:cs typeface="Arial" panose="020B0604020202020204" pitchFamily="34" charset="0"/>
              </a:rPr>
              <a:t>Occorre </a:t>
            </a:r>
            <a:r>
              <a:rPr lang="it-IT" u="sng" dirty="0">
                <a:effectLst/>
                <a:latin typeface="Arial" panose="020B0604020202020204" pitchFamily="34" charset="0"/>
                <a:ea typeface="Calibri" panose="020F0502020204030204" pitchFamily="34" charset="0"/>
                <a:cs typeface="Arial" panose="020B0604020202020204" pitchFamily="34" charset="0"/>
              </a:rPr>
              <a:t>riprogettare il ciclo delle politiche pubbliche sulla repressione dell’abusivismo edilizio</a:t>
            </a:r>
            <a:r>
              <a:rPr lang="it-IT" dirty="0">
                <a:effectLst/>
                <a:latin typeface="Arial" panose="020B0604020202020204" pitchFamily="34" charset="0"/>
                <a:ea typeface="Calibri" panose="020F0502020204030204" pitchFamily="34" charset="0"/>
                <a:cs typeface="Arial" panose="020B0604020202020204" pitchFamily="34" charset="0"/>
              </a:rPr>
              <a:t>, mettendo in campo, a seguito di una attenta ricognizione dei beni acquisiti, mirate azioni di riordino urbanistico del territorio o interventi di riqualificazione urbana, anche attraverso i programmi unitari di valorizzazione territoriale di cui all’art. 3-ter del </a:t>
            </a:r>
            <a:r>
              <a:rPr lang="it-IT" dirty="0" err="1">
                <a:effectLst/>
                <a:latin typeface="Arial" panose="020B0604020202020204" pitchFamily="34" charset="0"/>
                <a:ea typeface="Calibri" panose="020F0502020204030204" pitchFamily="34" charset="0"/>
                <a:cs typeface="Arial" panose="020B0604020202020204" pitchFamily="34" charset="0"/>
              </a:rPr>
              <a:t>d.l.</a:t>
            </a:r>
            <a:r>
              <a:rPr lang="it-IT" dirty="0">
                <a:effectLst/>
                <a:latin typeface="Arial" panose="020B0604020202020204" pitchFamily="34" charset="0"/>
                <a:ea typeface="Calibri" panose="020F0502020204030204" pitchFamily="34" charset="0"/>
                <a:cs typeface="Arial" panose="020B0604020202020204" pitchFamily="34" charset="0"/>
              </a:rPr>
              <a:t> n. 351 del 2001.</a:t>
            </a:r>
          </a:p>
        </p:txBody>
      </p:sp>
    </p:spTree>
    <p:extLst>
      <p:ext uri="{BB962C8B-B14F-4D97-AF65-F5344CB8AC3E}">
        <p14:creationId xmlns:p14="http://schemas.microsoft.com/office/powerpoint/2010/main" val="25920652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E35F81-74D4-0A2B-D624-40AFC000CC6C}"/>
              </a:ext>
            </a:extLst>
          </p:cNvPr>
          <p:cNvSpPr>
            <a:spLocks noGrp="1"/>
          </p:cNvSpPr>
          <p:nvPr>
            <p:ph type="title"/>
          </p:nvPr>
        </p:nvSpPr>
        <p:spPr>
          <a:xfrm>
            <a:off x="795196" y="357933"/>
            <a:ext cx="2453061" cy="530225"/>
          </a:xfrm>
          <a:ln>
            <a:noFill/>
          </a:ln>
        </p:spPr>
        <p:txBody>
          <a:bodyPr anchor="t">
            <a:normAutofit fontScale="90000"/>
            <a:scene3d>
              <a:camera prst="orthographicFront"/>
              <a:lightRig rig="harsh" dir="t"/>
            </a:scene3d>
            <a:sp3d extrusionH="57150" prstMaterial="matte">
              <a:bevelT w="63500" h="12700" prst="angle"/>
              <a:contourClr>
                <a:schemeClr val="bg1">
                  <a:lumMod val="65000"/>
                </a:schemeClr>
              </a:contourClr>
            </a:sp3d>
          </a:bodyPr>
          <a:lstStyle/>
          <a:p>
            <a:r>
              <a:rPr lang="it-IT" b="1" dirty="0">
                <a:ln/>
                <a:solidFill>
                  <a:schemeClr val="accent1">
                    <a:lumMod val="75000"/>
                  </a:schemeClr>
                </a:solidFill>
              </a:rPr>
              <a:t>Corruzione</a:t>
            </a:r>
          </a:p>
        </p:txBody>
      </p:sp>
      <p:sp>
        <p:nvSpPr>
          <p:cNvPr id="3" name="Segnaposto contenuto 2">
            <a:extLst>
              <a:ext uri="{FF2B5EF4-FFF2-40B4-BE49-F238E27FC236}">
                <a16:creationId xmlns:a16="http://schemas.microsoft.com/office/drawing/2014/main" id="{88EF80BD-B2E5-C140-0840-528CA67E5F6C}"/>
              </a:ext>
            </a:extLst>
          </p:cNvPr>
          <p:cNvSpPr>
            <a:spLocks noGrp="1"/>
          </p:cNvSpPr>
          <p:nvPr>
            <p:ph idx="1"/>
          </p:nvPr>
        </p:nvSpPr>
        <p:spPr>
          <a:xfrm>
            <a:off x="3759014" y="317641"/>
            <a:ext cx="6172200" cy="599328"/>
          </a:xfrm>
        </p:spPr>
        <p:txBody>
          <a:bodyPr>
            <a:normAutofit/>
            <a:scene3d>
              <a:camera prst="orthographicFront"/>
              <a:lightRig rig="harsh" dir="t"/>
            </a:scene3d>
            <a:sp3d extrusionH="57150" prstMaterial="matte">
              <a:bevelT w="63500" h="12700" prst="angle"/>
              <a:contourClr>
                <a:schemeClr val="bg1">
                  <a:lumMod val="65000"/>
                </a:schemeClr>
              </a:contourClr>
            </a:sp3d>
          </a:bodyPr>
          <a:lstStyle/>
          <a:p>
            <a:pPr marL="0" indent="0">
              <a:buNone/>
            </a:pPr>
            <a:r>
              <a:rPr lang="it-IT" b="1" dirty="0">
                <a:ln/>
                <a:solidFill>
                  <a:schemeClr val="accent1">
                    <a:lumMod val="75000"/>
                  </a:schemeClr>
                </a:solidFill>
              </a:rPr>
              <a:t>come</a:t>
            </a:r>
            <a:r>
              <a:rPr lang="it-IT" b="1" dirty="0">
                <a:ln/>
                <a:solidFill>
                  <a:schemeClr val="accent3"/>
                </a:solidFill>
              </a:rPr>
              <a:t> </a:t>
            </a:r>
            <a:r>
              <a:rPr lang="it-IT" b="1" dirty="0">
                <a:ln/>
                <a:solidFill>
                  <a:schemeClr val="accent1">
                    <a:lumMod val="75000"/>
                  </a:schemeClr>
                </a:solidFill>
              </a:rPr>
              <a:t>ingiustizia relazionale (relazioni sociali)</a:t>
            </a:r>
          </a:p>
        </p:txBody>
      </p:sp>
      <p:sp>
        <p:nvSpPr>
          <p:cNvPr id="4" name="Segnaposto testo 3">
            <a:extLst>
              <a:ext uri="{FF2B5EF4-FFF2-40B4-BE49-F238E27FC236}">
                <a16:creationId xmlns:a16="http://schemas.microsoft.com/office/drawing/2014/main" id="{995AB1CD-1224-1EEF-0581-67496FC65015}"/>
              </a:ext>
            </a:extLst>
          </p:cNvPr>
          <p:cNvSpPr>
            <a:spLocks noGrp="1"/>
          </p:cNvSpPr>
          <p:nvPr>
            <p:ph type="body" sz="half" idx="2"/>
          </p:nvPr>
        </p:nvSpPr>
        <p:spPr>
          <a:xfrm>
            <a:off x="839788" y="987425"/>
            <a:ext cx="2530941" cy="1508685"/>
          </a:xfrm>
        </p:spPr>
        <p:txBody>
          <a:bodyPr>
            <a:normAutofit lnSpcReduction="10000"/>
          </a:bodyPr>
          <a:lstStyle/>
          <a:p>
            <a:pPr algn="just"/>
            <a:r>
              <a:rPr lang="it-IT" sz="1200" b="1" dirty="0">
                <a:solidFill>
                  <a:schemeClr val="bg1"/>
                </a:solidFill>
              </a:rPr>
              <a:t>R. Cantone: </a:t>
            </a:r>
          </a:p>
          <a:p>
            <a:pPr algn="just"/>
            <a:r>
              <a:rPr lang="it-IT" sz="1200" b="1" dirty="0">
                <a:solidFill>
                  <a:schemeClr val="bg1"/>
                </a:solidFill>
              </a:rPr>
              <a:t>«la corruzione spezza la coesistenza tra le persone e la vocazione a svilupparle sostituendo il bene comune con un interesse particolare che contamina ogni prospettiva generale»</a:t>
            </a:r>
          </a:p>
        </p:txBody>
      </p:sp>
      <p:sp>
        <p:nvSpPr>
          <p:cNvPr id="5" name="Freccia a destra 4">
            <a:extLst>
              <a:ext uri="{FF2B5EF4-FFF2-40B4-BE49-F238E27FC236}">
                <a16:creationId xmlns:a16="http://schemas.microsoft.com/office/drawing/2014/main" id="{6513E6C6-6243-7F49-34EE-BBF52A1A5D21}"/>
              </a:ext>
            </a:extLst>
          </p:cNvPr>
          <p:cNvSpPr/>
          <p:nvPr/>
        </p:nvSpPr>
        <p:spPr>
          <a:xfrm>
            <a:off x="2617694" y="493059"/>
            <a:ext cx="1205473" cy="248492"/>
          </a:xfrm>
          <a:prstGeom prst="rightArrow">
            <a:avLst/>
          </a:prstGeom>
          <a:solidFill>
            <a:schemeClr val="tx2">
              <a:lumMod val="40000"/>
              <a:lumOff val="60000"/>
            </a:schemeClr>
          </a:solidFill>
          <a:ln>
            <a:solidFill>
              <a:schemeClr val="tx2">
                <a:lumMod val="40000"/>
                <a:lumOff val="60000"/>
              </a:schemeClr>
            </a:solidFill>
          </a:ln>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sp>
        <p:nvSpPr>
          <p:cNvPr id="6" name="Segnaposto testo 3">
            <a:extLst>
              <a:ext uri="{FF2B5EF4-FFF2-40B4-BE49-F238E27FC236}">
                <a16:creationId xmlns:a16="http://schemas.microsoft.com/office/drawing/2014/main" id="{6E7B03E4-FD8A-91A2-2352-CFA38D24A5FC}"/>
              </a:ext>
            </a:extLst>
          </p:cNvPr>
          <p:cNvSpPr txBox="1">
            <a:spLocks/>
          </p:cNvSpPr>
          <p:nvPr/>
        </p:nvSpPr>
        <p:spPr>
          <a:xfrm>
            <a:off x="839786" y="2496111"/>
            <a:ext cx="2530941" cy="3124760"/>
          </a:xfrm>
          <a:prstGeom prst="rect">
            <a:avLst/>
          </a:prstGeom>
        </p:spPr>
        <p:txBody>
          <a:bodyPr vert="horz" lIns="91440" tIns="45720" rIns="91440" bIns="45720" rtlCol="0">
            <a:noAutofit/>
            <a:scene3d>
              <a:camera prst="orthographicFront"/>
              <a:lightRig rig="harsh" dir="t"/>
            </a:scene3d>
            <a:sp3d extrusionH="57150" prstMaterial="matte">
              <a:bevelT w="63500" h="12700" prst="angle"/>
              <a:contourClr>
                <a:schemeClr val="bg1">
                  <a:lumMod val="65000"/>
                </a:schemeClr>
              </a:contourClr>
            </a:sp3d>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it-IT" sz="1200" b="1" i="0" u="none" strike="noStrike" kern="1200" cap="none" spc="0" normalizeH="0" baseline="0" noProof="0" dirty="0">
                <a:ln/>
                <a:solidFill>
                  <a:srgbClr val="BFBFBF">
                    <a:lumMod val="25000"/>
                  </a:srgbClr>
                </a:solidFill>
                <a:effectLst/>
                <a:uLnTx/>
                <a:uFillTx/>
                <a:latin typeface="Corbel" panose="020B0503020204020204"/>
                <a:ea typeface="+mn-ea"/>
                <a:cs typeface="+mn-cs"/>
              </a:rPr>
              <a:t>Insufficiente reazione di fronte all’aggressione dei beni comuni</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it-IT" sz="1600" b="1" i="0" u="none" strike="noStrike" kern="1200" cap="none" spc="0" normalizeH="0" baseline="0" noProof="0" dirty="0">
                <a:ln/>
                <a:solidFill>
                  <a:srgbClr val="EE7008">
                    <a:lumMod val="75000"/>
                  </a:srgbClr>
                </a:solidFill>
                <a:effectLst/>
                <a:uLnTx/>
                <a:uFillTx/>
                <a:latin typeface="Corbel" panose="020B0503020204020204"/>
                <a:ea typeface="+mn-ea"/>
                <a:cs typeface="+mn-cs"/>
              </a:rPr>
              <a:t>Illegalità urbanistica </a:t>
            </a:r>
            <a:r>
              <a:rPr kumimoji="0" lang="it-IT" sz="1600" b="1" i="1" u="none" strike="noStrike" kern="1200" cap="none" spc="0" normalizeH="0" baseline="0" noProof="0" dirty="0">
                <a:ln/>
                <a:solidFill>
                  <a:srgbClr val="BFBFBF">
                    <a:lumMod val="50000"/>
                  </a:srgbClr>
                </a:solidFill>
                <a:effectLst/>
                <a:uLnTx/>
                <a:uFillTx/>
                <a:latin typeface="Corbel" panose="020B0503020204020204"/>
                <a:ea typeface="+mn-ea"/>
                <a:cs typeface="+mn-cs"/>
              </a:rPr>
              <a:t>Vs</a:t>
            </a:r>
            <a:r>
              <a:rPr kumimoji="0" lang="it-IT" sz="1600" b="1" i="0" u="none" strike="noStrike" kern="1200" cap="none" spc="0" normalizeH="0" baseline="0" noProof="0" dirty="0">
                <a:ln/>
                <a:solidFill>
                  <a:srgbClr val="EE7008">
                    <a:lumMod val="75000"/>
                  </a:srgbClr>
                </a:solidFill>
                <a:effectLst/>
                <a:uLnTx/>
                <a:uFillTx/>
                <a:latin typeface="Corbel" panose="020B0503020204020204"/>
                <a:ea typeface="+mn-ea"/>
                <a:cs typeface="+mn-cs"/>
              </a:rPr>
              <a:t> abusivismo edilizio</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it-IT" sz="1200" b="1" i="0" u="none" strike="noStrike" kern="1200" cap="none" spc="0" normalizeH="0" baseline="0" noProof="0" dirty="0">
                <a:ln/>
                <a:solidFill>
                  <a:srgbClr val="BFBFBF">
                    <a:lumMod val="25000"/>
                  </a:srgbClr>
                </a:solidFill>
                <a:effectLst/>
                <a:uLnTx/>
                <a:uFillTx/>
                <a:latin typeface="Corbel" panose="020B0503020204020204"/>
                <a:ea typeface="+mn-ea"/>
                <a:cs typeface="+mn-cs"/>
              </a:rPr>
              <a:t>L’alterità semantica che evoca una connotazione valoriale:</a:t>
            </a:r>
          </a:p>
          <a:p>
            <a:pPr marL="285750" marR="0" lvl="0" indent="-285750" algn="ctr"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it-IT" sz="1200" b="1" i="0" u="none" strike="noStrike" kern="1200" cap="none" spc="0" normalizeH="0" baseline="0" noProof="0" dirty="0">
              <a:ln/>
              <a:solidFill>
                <a:srgbClr val="BFBFBF">
                  <a:lumMod val="25000"/>
                </a:srgbClr>
              </a:solidFill>
              <a:effectLst/>
              <a:uLnTx/>
              <a:uFillTx/>
              <a:latin typeface="Corbel" panose="020B0503020204020204"/>
              <a:ea typeface="+mn-ea"/>
              <a:cs typeface="+mn-cs"/>
            </a:endParaRP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it-IT" sz="1200" b="1" i="0" u="none" strike="noStrike" kern="1200" cap="none" spc="0" normalizeH="0" baseline="0" noProof="0" dirty="0">
                <a:ln/>
                <a:solidFill>
                  <a:srgbClr val="BFBFBF">
                    <a:lumMod val="25000"/>
                  </a:srgbClr>
                </a:solidFill>
                <a:effectLst/>
                <a:uLnTx/>
                <a:uFillTx/>
                <a:latin typeface="Corbel" panose="020B0503020204020204"/>
                <a:ea typeface="+mn-ea"/>
                <a:cs typeface="+mn-cs"/>
              </a:rPr>
              <a:t>abuso di associazioni criminali</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it-IT" sz="1200" b="1" i="0" u="none" strike="noStrike" kern="1200" cap="none" spc="0" normalizeH="0" baseline="0" noProof="0" dirty="0">
                <a:ln/>
                <a:solidFill>
                  <a:srgbClr val="BFBFBF">
                    <a:lumMod val="25000"/>
                  </a:srgbClr>
                </a:solidFill>
                <a:effectLst/>
                <a:uLnTx/>
                <a:uFillTx/>
                <a:latin typeface="Corbel" panose="020B0503020204020204"/>
                <a:ea typeface="+mn-ea"/>
                <a:cs typeface="+mn-cs"/>
              </a:rPr>
              <a:t>abuso di necessità</a:t>
            </a:r>
          </a:p>
          <a:p>
            <a:pPr marL="285750" marR="0" lvl="0" indent="-28575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it-IT" sz="1200" b="1" i="0" u="none" strike="noStrike" kern="1200" cap="none" spc="0" normalizeH="0" baseline="0" noProof="0" dirty="0">
                <a:ln/>
                <a:solidFill>
                  <a:srgbClr val="BFBFBF">
                    <a:lumMod val="25000"/>
                  </a:srgbClr>
                </a:solidFill>
                <a:effectLst/>
                <a:uLnTx/>
                <a:uFillTx/>
                <a:latin typeface="Corbel" panose="020B0503020204020204"/>
                <a:ea typeface="+mn-ea"/>
                <a:cs typeface="+mn-cs"/>
              </a:rPr>
              <a:t>abuso di convenienza</a:t>
            </a:r>
          </a:p>
          <a:p>
            <a:pPr marL="285750" marR="0" lvl="0" indent="-285750" algn="ctr"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it-IT" sz="1200" b="1" i="0" u="none" strike="noStrike" kern="1200" cap="none" spc="0" normalizeH="0" baseline="0" noProof="0" dirty="0">
              <a:ln/>
              <a:solidFill>
                <a:srgbClr val="BFBFBF">
                  <a:lumMod val="25000"/>
                </a:srgbClr>
              </a:solidFill>
              <a:effectLst/>
              <a:uLnTx/>
              <a:uFillTx/>
              <a:latin typeface="Corbel" panose="020B0503020204020204"/>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it-IT" sz="1200" b="1" i="0" u="none" strike="noStrike" kern="1200" cap="none" spc="0" normalizeH="0" baseline="0" noProof="0" dirty="0">
              <a:ln/>
              <a:solidFill>
                <a:srgbClr val="BFBFBF">
                  <a:lumMod val="25000"/>
                </a:srgbClr>
              </a:solidFill>
              <a:effectLst/>
              <a:uLnTx/>
              <a:uFillTx/>
              <a:latin typeface="Corbel" panose="020B0503020204020204"/>
              <a:ea typeface="+mn-ea"/>
              <a:cs typeface="+mn-cs"/>
            </a:endParaRP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it-IT" sz="1200" b="1" i="0" u="none" strike="noStrike" kern="1200" cap="none" spc="0" normalizeH="0" baseline="0" noProof="0" dirty="0">
              <a:ln/>
              <a:solidFill>
                <a:srgbClr val="BFBFBF">
                  <a:lumMod val="25000"/>
                </a:srgbClr>
              </a:solidFill>
              <a:effectLst/>
              <a:uLnTx/>
              <a:uFillTx/>
              <a:latin typeface="Corbel" panose="020B0503020204020204"/>
              <a:ea typeface="+mn-ea"/>
              <a:cs typeface="+mn-cs"/>
            </a:endParaRPr>
          </a:p>
        </p:txBody>
      </p:sp>
      <p:graphicFrame>
        <p:nvGraphicFramePr>
          <p:cNvPr id="10" name="Tabella 9">
            <a:extLst>
              <a:ext uri="{FF2B5EF4-FFF2-40B4-BE49-F238E27FC236}">
                <a16:creationId xmlns:a16="http://schemas.microsoft.com/office/drawing/2014/main" id="{8728CB6C-96B7-6729-263A-4EFE31326D45}"/>
              </a:ext>
            </a:extLst>
          </p:cNvPr>
          <p:cNvGraphicFramePr>
            <a:graphicFrameLocks noGrp="1"/>
          </p:cNvGraphicFramePr>
          <p:nvPr/>
        </p:nvGraphicFramePr>
        <p:xfrm>
          <a:off x="3675295" y="741551"/>
          <a:ext cx="5863152" cy="5345482"/>
        </p:xfrm>
        <a:graphic>
          <a:graphicData uri="http://schemas.openxmlformats.org/drawingml/2006/table">
            <a:tbl>
              <a:tblPr firstRow="1" bandRow="1">
                <a:tableStyleId>{5C22544A-7EE6-4342-B048-85BDC9FD1C3A}</a:tableStyleId>
              </a:tblPr>
              <a:tblGrid>
                <a:gridCol w="1954384">
                  <a:extLst>
                    <a:ext uri="{9D8B030D-6E8A-4147-A177-3AD203B41FA5}">
                      <a16:colId xmlns:a16="http://schemas.microsoft.com/office/drawing/2014/main" val="417753990"/>
                    </a:ext>
                  </a:extLst>
                </a:gridCol>
                <a:gridCol w="1954384">
                  <a:extLst>
                    <a:ext uri="{9D8B030D-6E8A-4147-A177-3AD203B41FA5}">
                      <a16:colId xmlns:a16="http://schemas.microsoft.com/office/drawing/2014/main" val="4147842595"/>
                    </a:ext>
                  </a:extLst>
                </a:gridCol>
                <a:gridCol w="1954384">
                  <a:extLst>
                    <a:ext uri="{9D8B030D-6E8A-4147-A177-3AD203B41FA5}">
                      <a16:colId xmlns:a16="http://schemas.microsoft.com/office/drawing/2014/main" val="2316500693"/>
                    </a:ext>
                  </a:extLst>
                </a:gridCol>
              </a:tblGrid>
              <a:tr h="567662">
                <a:tc>
                  <a:txBody>
                    <a:bodyPr/>
                    <a:lstStyle/>
                    <a:p>
                      <a:pPr algn="ctr"/>
                      <a:r>
                        <a:rPr lang="it-IT" sz="1100" dirty="0"/>
                        <a:t>Matrice culturale</a:t>
                      </a:r>
                    </a:p>
                  </a:txBody>
                  <a:tcPr anchor="ctr"/>
                </a:tc>
                <a:tc>
                  <a:txBody>
                    <a:bodyPr/>
                    <a:lstStyle/>
                    <a:p>
                      <a:pPr algn="ctr"/>
                      <a:r>
                        <a:rPr lang="it-IT" sz="1100" dirty="0"/>
                        <a:t>Apparato sanzionatorio</a:t>
                      </a:r>
                    </a:p>
                  </a:txBody>
                  <a:tcPr anchor="ctr"/>
                </a:tc>
                <a:tc>
                  <a:txBody>
                    <a:bodyPr/>
                    <a:lstStyle/>
                    <a:p>
                      <a:pPr algn="ctr"/>
                      <a:r>
                        <a:rPr lang="it-IT" sz="1100" dirty="0"/>
                        <a:t>Fondi a disposizione per le demolizioni</a:t>
                      </a:r>
                    </a:p>
                  </a:txBody>
                  <a:tcPr anchor="ctr"/>
                </a:tc>
                <a:extLst>
                  <a:ext uri="{0D108BD9-81ED-4DB2-BD59-A6C34878D82A}">
                    <a16:rowId xmlns:a16="http://schemas.microsoft.com/office/drawing/2014/main" val="3094610734"/>
                  </a:ext>
                </a:extLst>
              </a:tr>
              <a:tr h="955564">
                <a:tc>
                  <a:txBody>
                    <a:bodyPr/>
                    <a:lstStyle/>
                    <a:p>
                      <a:pPr algn="ctr"/>
                      <a:r>
                        <a:rPr lang="it-IT" sz="1100" dirty="0"/>
                        <a:t>Indice abusivismo edilizio (ABE): 15% </a:t>
                      </a:r>
                    </a:p>
                    <a:p>
                      <a:pPr algn="ctr"/>
                      <a:r>
                        <a:rPr lang="it-IT" sz="1100" dirty="0"/>
                        <a:t>Fonte: [BES 2023]</a:t>
                      </a:r>
                    </a:p>
                  </a:txBody>
                  <a:tcPr/>
                </a:tc>
                <a:tc>
                  <a:txBody>
                    <a:bodyPr/>
                    <a:lstStyle/>
                    <a:p>
                      <a:pPr algn="ctr"/>
                      <a:r>
                        <a:rPr lang="it-IT" sz="1100" dirty="0"/>
                        <a:t>Sanzione penale</a:t>
                      </a:r>
                    </a:p>
                    <a:p>
                      <a:pPr algn="ctr"/>
                      <a:r>
                        <a:rPr lang="it-IT" sz="1100" dirty="0"/>
                        <a:t>(reato contravvenzionale)</a:t>
                      </a:r>
                    </a:p>
                  </a:txBody>
                  <a:tcPr/>
                </a:tc>
                <a:tc>
                  <a:txBody>
                    <a:bodyPr/>
                    <a:lstStyle/>
                    <a:p>
                      <a:pPr algn="ctr"/>
                      <a:r>
                        <a:rPr lang="it-IT" sz="1100" dirty="0"/>
                        <a:t>Oneri da condono edilizio</a:t>
                      </a:r>
                    </a:p>
                    <a:p>
                      <a:pPr algn="ctr"/>
                      <a:r>
                        <a:rPr lang="it-IT" sz="1100" dirty="0"/>
                        <a:t>L. 662/1996</a:t>
                      </a:r>
                    </a:p>
                  </a:txBody>
                  <a:tcPr/>
                </a:tc>
                <a:extLst>
                  <a:ext uri="{0D108BD9-81ED-4DB2-BD59-A6C34878D82A}">
                    <a16:rowId xmlns:a16="http://schemas.microsoft.com/office/drawing/2014/main" val="566001808"/>
                  </a:ext>
                </a:extLst>
              </a:tr>
              <a:tr h="955564">
                <a:tc>
                  <a:txBody>
                    <a:bodyPr/>
                    <a:lstStyle/>
                    <a:p>
                      <a:pPr algn="ctr"/>
                      <a:r>
                        <a:rPr lang="it-IT" sz="1100" dirty="0"/>
                        <a:t>364.000 abitazioni abusive </a:t>
                      </a:r>
                    </a:p>
                    <a:p>
                      <a:pPr algn="ctr"/>
                      <a:endParaRPr lang="it-IT" sz="1100" dirty="0"/>
                    </a:p>
                    <a:p>
                      <a:pPr algn="ctr"/>
                      <a:r>
                        <a:rPr lang="it-IT" sz="1100" dirty="0"/>
                        <a:t>1994-2014</a:t>
                      </a:r>
                    </a:p>
                  </a:txBody>
                  <a:tcPr/>
                </a:tc>
                <a:tc>
                  <a:txBody>
                    <a:bodyPr/>
                    <a:lstStyle/>
                    <a:p>
                      <a:pPr algn="ctr"/>
                      <a:r>
                        <a:rPr lang="it-IT" sz="1100" dirty="0"/>
                        <a:t>Sanzione civilistica</a:t>
                      </a:r>
                    </a:p>
                    <a:p>
                      <a:pPr algn="ctr"/>
                      <a:r>
                        <a:rPr lang="it-IT" sz="1100" dirty="0"/>
                        <a:t>(nullità atti di trasferimento)</a:t>
                      </a:r>
                    </a:p>
                  </a:txBody>
                  <a:tcPr/>
                </a:tc>
                <a:tc>
                  <a:txBody>
                    <a:bodyPr/>
                    <a:lstStyle/>
                    <a:p>
                      <a:pPr algn="ctr"/>
                      <a:r>
                        <a:rPr lang="it-IT" sz="1100" dirty="0"/>
                        <a:t>Anticipazioni Cassa Depositi e Prestiti – mutuo 2%</a:t>
                      </a:r>
                    </a:p>
                    <a:p>
                      <a:pPr algn="ctr"/>
                      <a:r>
                        <a:rPr lang="it-IT" sz="1100" dirty="0"/>
                        <a:t>L. 326/2003</a:t>
                      </a:r>
                    </a:p>
                  </a:txBody>
                  <a:tcPr/>
                </a:tc>
                <a:extLst>
                  <a:ext uri="{0D108BD9-81ED-4DB2-BD59-A6C34878D82A}">
                    <a16:rowId xmlns:a16="http://schemas.microsoft.com/office/drawing/2014/main" val="2887820789"/>
                  </a:ext>
                </a:extLst>
              </a:tr>
              <a:tr h="955564">
                <a:tc>
                  <a:txBody>
                    <a:bodyPr/>
                    <a:lstStyle/>
                    <a:p>
                      <a:pPr algn="ctr"/>
                      <a:r>
                        <a:rPr lang="it-IT" sz="1100" dirty="0"/>
                        <a:t>30% della produzione edilizia al Sud</a:t>
                      </a:r>
                    </a:p>
                  </a:txBody>
                  <a:tcPr/>
                </a:tc>
                <a:tc>
                  <a:txBody>
                    <a:bodyPr/>
                    <a:lstStyle/>
                    <a:p>
                      <a:pPr algn="ctr"/>
                      <a:r>
                        <a:rPr lang="it-IT" sz="1100" dirty="0"/>
                        <a:t>Sanzione fiscale</a:t>
                      </a:r>
                    </a:p>
                    <a:p>
                      <a:pPr algn="ctr"/>
                      <a:r>
                        <a:rPr lang="it-IT" sz="1100" dirty="0"/>
                        <a:t>(mancata concessione o decadenza da agevolazioni o contributi pubblici</a:t>
                      </a:r>
                    </a:p>
                  </a:txBody>
                  <a:tcPr/>
                </a:tc>
                <a:tc>
                  <a:txBody>
                    <a:bodyPr/>
                    <a:lstStyle/>
                    <a:p>
                      <a:pPr algn="ctr"/>
                      <a:r>
                        <a:rPr lang="it-IT" sz="1100" dirty="0"/>
                        <a:t>Contributi a fondo perduto MIT 50%</a:t>
                      </a:r>
                    </a:p>
                    <a:p>
                      <a:pPr algn="ctr"/>
                      <a:r>
                        <a:rPr lang="it-IT" sz="1100" dirty="0"/>
                        <a:t>L. 205/2017</a:t>
                      </a:r>
                    </a:p>
                  </a:txBody>
                  <a:tcPr/>
                </a:tc>
                <a:extLst>
                  <a:ext uri="{0D108BD9-81ED-4DB2-BD59-A6C34878D82A}">
                    <a16:rowId xmlns:a16="http://schemas.microsoft.com/office/drawing/2014/main" val="4108789525"/>
                  </a:ext>
                </a:extLst>
              </a:tr>
              <a:tr h="955564">
                <a:tc>
                  <a:txBody>
                    <a:bodyPr/>
                    <a:lstStyle/>
                    <a:p>
                      <a:pPr algn="ctr"/>
                      <a:r>
                        <a:rPr lang="it-IT" sz="1100" dirty="0"/>
                        <a:t>Demolizioni dal 2014 al 2022: 32,9%</a:t>
                      </a:r>
                    </a:p>
                    <a:p>
                      <a:pPr algn="ctr"/>
                      <a:r>
                        <a:rPr lang="it-IT" sz="1100" dirty="0"/>
                        <a:t>Sud 15,3%</a:t>
                      </a:r>
                    </a:p>
                    <a:p>
                      <a:pPr algn="ctr"/>
                      <a:r>
                        <a:rPr lang="it-IT" sz="1100" dirty="0"/>
                        <a:t>Sicilia 19,2%</a:t>
                      </a:r>
                    </a:p>
                  </a:txBody>
                  <a:tcPr/>
                </a:tc>
                <a:tc>
                  <a:txBody>
                    <a:bodyPr/>
                    <a:lstStyle/>
                    <a:p>
                      <a:pPr algn="ctr"/>
                      <a:r>
                        <a:rPr lang="it-IT" sz="1100" dirty="0"/>
                        <a:t>Sanzione amministrativa pecuniaria fino a 20.000€ per inottemperanza all’ordine di demolizione entro 90 giorni</a:t>
                      </a:r>
                    </a:p>
                  </a:txBody>
                  <a:tcPr/>
                </a:tc>
                <a:tc>
                  <a:txBody>
                    <a:bodyPr/>
                    <a:lstStyle/>
                    <a:p>
                      <a:pPr algn="ctr"/>
                      <a:r>
                        <a:rPr lang="it-IT" sz="1100" dirty="0"/>
                        <a:t>Contributi regionali</a:t>
                      </a:r>
                    </a:p>
                    <a:p>
                      <a:pPr algn="ctr"/>
                      <a:r>
                        <a:rPr lang="it-IT" sz="1100" dirty="0"/>
                        <a:t>(eventuali)</a:t>
                      </a:r>
                    </a:p>
                  </a:txBody>
                  <a:tcPr/>
                </a:tc>
                <a:extLst>
                  <a:ext uri="{0D108BD9-81ED-4DB2-BD59-A6C34878D82A}">
                    <a16:rowId xmlns:a16="http://schemas.microsoft.com/office/drawing/2014/main" val="23850487"/>
                  </a:ext>
                </a:extLst>
              </a:tr>
              <a:tr h="955564">
                <a:tc>
                  <a:txBody>
                    <a:bodyPr/>
                    <a:lstStyle/>
                    <a:p>
                      <a:endParaRPr lang="it-IT" sz="1100" dirty="0"/>
                    </a:p>
                  </a:txBody>
                  <a:tcPr/>
                </a:tc>
                <a:tc>
                  <a:txBody>
                    <a:bodyPr/>
                    <a:lstStyle/>
                    <a:p>
                      <a:pPr algn="ctr"/>
                      <a:r>
                        <a:rPr lang="it-IT" sz="1100" dirty="0"/>
                        <a:t>Rimborso al Comune delle spese anticipate per demolizione d’ufficio</a:t>
                      </a:r>
                    </a:p>
                  </a:txBody>
                  <a:tcPr/>
                </a:tc>
                <a:tc>
                  <a:txBody>
                    <a:bodyPr/>
                    <a:lstStyle/>
                    <a:p>
                      <a:pPr algn="ctr"/>
                      <a:endParaRPr lang="it-IT" sz="1100" dirty="0"/>
                    </a:p>
                  </a:txBody>
                  <a:tcPr/>
                </a:tc>
                <a:extLst>
                  <a:ext uri="{0D108BD9-81ED-4DB2-BD59-A6C34878D82A}">
                    <a16:rowId xmlns:a16="http://schemas.microsoft.com/office/drawing/2014/main" val="1929978073"/>
                  </a:ext>
                </a:extLst>
              </a:tr>
            </a:tbl>
          </a:graphicData>
        </a:graphic>
      </p:graphicFrame>
    </p:spTree>
    <p:extLst>
      <p:ext uri="{BB962C8B-B14F-4D97-AF65-F5344CB8AC3E}">
        <p14:creationId xmlns:p14="http://schemas.microsoft.com/office/powerpoint/2010/main" val="40190555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E35F81-74D4-0A2B-D624-40AFC000CC6C}"/>
              </a:ext>
            </a:extLst>
          </p:cNvPr>
          <p:cNvSpPr>
            <a:spLocks noGrp="1"/>
          </p:cNvSpPr>
          <p:nvPr>
            <p:ph type="title"/>
          </p:nvPr>
        </p:nvSpPr>
        <p:spPr>
          <a:xfrm>
            <a:off x="0" y="214126"/>
            <a:ext cx="3938402" cy="530225"/>
          </a:xfrm>
          <a:ln>
            <a:noFill/>
          </a:ln>
        </p:spPr>
        <p:txBody>
          <a:bodyPr anchor="t">
            <a:normAutofit fontScale="90000"/>
            <a:scene3d>
              <a:camera prst="orthographicFront"/>
              <a:lightRig rig="harsh" dir="t"/>
            </a:scene3d>
            <a:sp3d extrusionH="57150" prstMaterial="matte">
              <a:bevelT w="63500" h="12700" prst="angle"/>
              <a:contourClr>
                <a:schemeClr val="bg1">
                  <a:lumMod val="65000"/>
                </a:schemeClr>
              </a:contourClr>
            </a:sp3d>
          </a:bodyPr>
          <a:lstStyle/>
          <a:p>
            <a:r>
              <a:rPr lang="it-IT" spc="0" dirty="0">
                <a:ln w="0"/>
                <a:solidFill>
                  <a:schemeClr val="accent1"/>
                </a:solidFill>
                <a:effectLst>
                  <a:outerShdw blurRad="38100" dist="25400" dir="5400000" algn="ctr" rotWithShape="0">
                    <a:srgbClr val="6E747A">
                      <a:alpha val="43000"/>
                    </a:srgbClr>
                  </a:outerShdw>
                </a:effectLst>
              </a:rPr>
              <a:t>Abusivismo</a:t>
            </a:r>
            <a:r>
              <a:rPr lang="it-IT" b="1" dirty="0">
                <a:ln/>
                <a:solidFill>
                  <a:schemeClr val="accent3"/>
                </a:solidFill>
              </a:rPr>
              <a:t> </a:t>
            </a:r>
            <a:r>
              <a:rPr lang="it-IT" spc="0" dirty="0">
                <a:ln w="0"/>
                <a:solidFill>
                  <a:schemeClr val="accent1"/>
                </a:solidFill>
                <a:effectLst>
                  <a:outerShdw blurRad="38100" dist="25400" dir="5400000" algn="ctr" rotWithShape="0">
                    <a:srgbClr val="6E747A">
                      <a:alpha val="43000"/>
                    </a:srgbClr>
                  </a:outerShdw>
                </a:effectLst>
              </a:rPr>
              <a:t>edilizio</a:t>
            </a:r>
            <a:endParaRPr lang="it-IT" b="1" dirty="0">
              <a:ln/>
              <a:solidFill>
                <a:schemeClr val="accent3"/>
              </a:solidFill>
            </a:endParaRPr>
          </a:p>
        </p:txBody>
      </p:sp>
      <p:sp>
        <p:nvSpPr>
          <p:cNvPr id="3" name="Segnaposto contenuto 2">
            <a:extLst>
              <a:ext uri="{FF2B5EF4-FFF2-40B4-BE49-F238E27FC236}">
                <a16:creationId xmlns:a16="http://schemas.microsoft.com/office/drawing/2014/main" id="{88EF80BD-B2E5-C140-0840-528CA67E5F6C}"/>
              </a:ext>
            </a:extLst>
          </p:cNvPr>
          <p:cNvSpPr>
            <a:spLocks noGrp="1"/>
          </p:cNvSpPr>
          <p:nvPr>
            <p:ph idx="1"/>
          </p:nvPr>
        </p:nvSpPr>
        <p:spPr>
          <a:xfrm>
            <a:off x="3514164" y="208709"/>
            <a:ext cx="6172200" cy="530225"/>
          </a:xfrm>
        </p:spPr>
        <p:txBody>
          <a:bodyPr>
            <a:normAutofit/>
          </a:bodyPr>
          <a:lstStyle/>
          <a:p>
            <a:pPr marL="0" indent="0">
              <a:buNone/>
            </a:pPr>
            <a:r>
              <a:rPr lang="it-IT" dirty="0">
                <a:ln w="0"/>
                <a:solidFill>
                  <a:schemeClr val="accent1"/>
                </a:solidFill>
                <a:effectLst>
                  <a:outerShdw blurRad="38100" dist="25400" dir="5400000" algn="ctr" rotWithShape="0">
                    <a:srgbClr val="6E747A">
                      <a:alpha val="43000"/>
                    </a:srgbClr>
                  </a:outerShdw>
                </a:effectLst>
              </a:rPr>
              <a:t>Area di rischio «</a:t>
            </a:r>
            <a:r>
              <a:rPr lang="it-IT" dirty="0">
                <a:ln w="0"/>
                <a:solidFill>
                  <a:schemeClr val="accent1"/>
                </a:solidFill>
                <a:effectLst>
                  <a:outerShdw blurRad="38100" dist="25400" dir="5400000" algn="ctr" rotWithShape="0">
                    <a:srgbClr val="6E747A">
                      <a:alpha val="43000"/>
                    </a:srgbClr>
                  </a:outerShdw>
                </a:effectLst>
                <a:sym typeface="Wingdings" panose="05000000000000000000" pitchFamily="2" charset="2"/>
              </a:rPr>
              <a:t>g</a:t>
            </a:r>
            <a:r>
              <a:rPr lang="it-IT" dirty="0">
                <a:ln w="0"/>
                <a:solidFill>
                  <a:schemeClr val="accent1"/>
                </a:solidFill>
                <a:effectLst>
                  <a:outerShdw blurRad="38100" dist="25400" dir="5400000" algn="ctr" rotWithShape="0">
                    <a:srgbClr val="6E747A">
                      <a:alpha val="43000"/>
                    </a:srgbClr>
                  </a:outerShdw>
                </a:effectLst>
              </a:rPr>
              <a:t>overno del territorio» (PNA 2019 - All.1 )</a:t>
            </a:r>
          </a:p>
        </p:txBody>
      </p:sp>
      <p:sp>
        <p:nvSpPr>
          <p:cNvPr id="4" name="Segnaposto testo 3">
            <a:extLst>
              <a:ext uri="{FF2B5EF4-FFF2-40B4-BE49-F238E27FC236}">
                <a16:creationId xmlns:a16="http://schemas.microsoft.com/office/drawing/2014/main" id="{995AB1CD-1224-1EEF-0581-67496FC65015}"/>
              </a:ext>
            </a:extLst>
          </p:cNvPr>
          <p:cNvSpPr>
            <a:spLocks noGrp="1"/>
          </p:cNvSpPr>
          <p:nvPr>
            <p:ph type="body" sz="half" idx="2"/>
          </p:nvPr>
        </p:nvSpPr>
        <p:spPr>
          <a:xfrm>
            <a:off x="1855694" y="1116431"/>
            <a:ext cx="1658471" cy="354761"/>
          </a:xfrm>
        </p:spPr>
        <p:txBody>
          <a:bodyPr>
            <a:noAutofit/>
          </a:bodyPr>
          <a:lstStyle/>
          <a:p>
            <a:pPr algn="r"/>
            <a:r>
              <a:rPr lang="it-IT" sz="2000" b="1" dirty="0">
                <a:solidFill>
                  <a:schemeClr val="bg1"/>
                </a:solidFill>
              </a:rPr>
              <a:t>PNA 2016</a:t>
            </a:r>
          </a:p>
        </p:txBody>
      </p:sp>
      <p:sp>
        <p:nvSpPr>
          <p:cNvPr id="5" name="Freccia a destra 4">
            <a:extLst>
              <a:ext uri="{FF2B5EF4-FFF2-40B4-BE49-F238E27FC236}">
                <a16:creationId xmlns:a16="http://schemas.microsoft.com/office/drawing/2014/main" id="{6513E6C6-6243-7F49-34EE-BBF52A1A5D21}"/>
              </a:ext>
            </a:extLst>
          </p:cNvPr>
          <p:cNvSpPr/>
          <p:nvPr/>
        </p:nvSpPr>
        <p:spPr>
          <a:xfrm>
            <a:off x="3086383" y="336130"/>
            <a:ext cx="329170" cy="286216"/>
          </a:xfrm>
          <a:prstGeom prst="rightArrow">
            <a:avLst/>
          </a:prstGeom>
          <a:solidFill>
            <a:schemeClr val="tx2">
              <a:lumMod val="20000"/>
              <a:lumOff val="80000"/>
            </a:schemeClr>
          </a:solidFill>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w="0"/>
              <a:solidFill>
                <a:srgbClr val="40BAD2"/>
              </a:solidFill>
              <a:effectLst>
                <a:outerShdw blurRad="38100" dist="25400" dir="5400000" algn="ctr" rotWithShape="0">
                  <a:srgbClr val="6E747A">
                    <a:alpha val="43000"/>
                  </a:srgbClr>
                </a:outerShdw>
              </a:effectLst>
              <a:uLnTx/>
              <a:uFillTx/>
              <a:latin typeface="Corbel" panose="020B0503020204020204"/>
              <a:ea typeface="+mn-ea"/>
              <a:cs typeface="+mn-cs"/>
            </a:endParaRPr>
          </a:p>
        </p:txBody>
      </p:sp>
      <p:sp>
        <p:nvSpPr>
          <p:cNvPr id="7" name="Rettangolo con angoli arrotondati 6">
            <a:extLst>
              <a:ext uri="{FF2B5EF4-FFF2-40B4-BE49-F238E27FC236}">
                <a16:creationId xmlns:a16="http://schemas.microsoft.com/office/drawing/2014/main" id="{EE09A84E-AC77-0B10-16D1-6B8F67A8140B}"/>
              </a:ext>
            </a:extLst>
          </p:cNvPr>
          <p:cNvSpPr/>
          <p:nvPr/>
        </p:nvSpPr>
        <p:spPr>
          <a:xfrm>
            <a:off x="3514165" y="1116432"/>
            <a:ext cx="2043953" cy="770965"/>
          </a:xfrm>
          <a:prstGeom prst="round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srgbClr val="0070C0"/>
                </a:solidFill>
                <a:effectLst/>
                <a:uLnTx/>
                <a:uFillTx/>
                <a:latin typeface="Corbel" panose="020B0503020204020204"/>
                <a:ea typeface="+mn-ea"/>
                <a:cs typeface="+mn-cs"/>
              </a:rPr>
              <a:t>possibili eventi rischiosi</a:t>
            </a:r>
          </a:p>
        </p:txBody>
      </p:sp>
      <p:sp>
        <p:nvSpPr>
          <p:cNvPr id="8" name="Rettangolo con angoli arrotondati 7">
            <a:extLst>
              <a:ext uri="{FF2B5EF4-FFF2-40B4-BE49-F238E27FC236}">
                <a16:creationId xmlns:a16="http://schemas.microsoft.com/office/drawing/2014/main" id="{31D26142-8EE0-EA8B-BD6D-54B447044A74}"/>
              </a:ext>
            </a:extLst>
          </p:cNvPr>
          <p:cNvSpPr/>
          <p:nvPr/>
        </p:nvSpPr>
        <p:spPr>
          <a:xfrm>
            <a:off x="3514164" y="3429000"/>
            <a:ext cx="2043953" cy="770965"/>
          </a:xfrm>
          <a:prstGeom prst="roundRect">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srgbClr val="0070C0"/>
                </a:solidFill>
                <a:effectLst/>
                <a:uLnTx/>
                <a:uFillTx/>
                <a:latin typeface="Corbel" panose="020B0503020204020204"/>
                <a:ea typeface="+mn-ea"/>
                <a:cs typeface="+mn-cs"/>
              </a:rPr>
              <a:t>possibili misure</a:t>
            </a:r>
          </a:p>
        </p:txBody>
      </p:sp>
      <p:sp>
        <p:nvSpPr>
          <p:cNvPr id="9" name="Rettangolo con angoli arrotondati 8">
            <a:extLst>
              <a:ext uri="{FF2B5EF4-FFF2-40B4-BE49-F238E27FC236}">
                <a16:creationId xmlns:a16="http://schemas.microsoft.com/office/drawing/2014/main" id="{A2281032-3A7F-2476-DC5B-D597ED82A77A}"/>
              </a:ext>
            </a:extLst>
          </p:cNvPr>
          <p:cNvSpPr/>
          <p:nvPr/>
        </p:nvSpPr>
        <p:spPr>
          <a:xfrm>
            <a:off x="5782236" y="1116432"/>
            <a:ext cx="4625786" cy="770966"/>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srgbClr val="0070C0"/>
                </a:solidFill>
                <a:effectLst/>
                <a:uLnTx/>
                <a:uFillTx/>
                <a:latin typeface="Corbel" panose="020B0503020204020204"/>
                <a:ea typeface="+mn-ea"/>
                <a:cs typeface="+mn-cs"/>
              </a:rPr>
              <a:t>omissione attività di vigilanza e verifica attività edilizia</a:t>
            </a:r>
          </a:p>
        </p:txBody>
      </p:sp>
      <p:sp>
        <p:nvSpPr>
          <p:cNvPr id="10" name="Rettangolo con angoli arrotondati 9">
            <a:extLst>
              <a:ext uri="{FF2B5EF4-FFF2-40B4-BE49-F238E27FC236}">
                <a16:creationId xmlns:a16="http://schemas.microsoft.com/office/drawing/2014/main" id="{64B8BB11-8230-F5AF-8690-18AD818948EA}"/>
              </a:ext>
            </a:extLst>
          </p:cNvPr>
          <p:cNvSpPr/>
          <p:nvPr/>
        </p:nvSpPr>
        <p:spPr>
          <a:xfrm>
            <a:off x="5782236" y="2082100"/>
            <a:ext cx="4625786" cy="770966"/>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srgbClr val="0070C0"/>
                </a:solidFill>
                <a:effectLst/>
                <a:uLnTx/>
                <a:uFillTx/>
                <a:latin typeface="Corbel" panose="020B0503020204020204"/>
                <a:ea typeface="+mn-ea"/>
                <a:cs typeface="+mn-cs"/>
              </a:rPr>
              <a:t>applicazione di sanzioni sostitutive pecuniarie in luogo della demolizione</a:t>
            </a:r>
          </a:p>
        </p:txBody>
      </p:sp>
      <p:sp>
        <p:nvSpPr>
          <p:cNvPr id="11" name="Rettangolo con angoli arrotondati 10">
            <a:extLst>
              <a:ext uri="{FF2B5EF4-FFF2-40B4-BE49-F238E27FC236}">
                <a16:creationId xmlns:a16="http://schemas.microsoft.com/office/drawing/2014/main" id="{1EFED9A9-5DAB-6842-DE0E-D3FB91D0C90F}"/>
              </a:ext>
            </a:extLst>
          </p:cNvPr>
          <p:cNvSpPr/>
          <p:nvPr/>
        </p:nvSpPr>
        <p:spPr>
          <a:xfrm>
            <a:off x="5782238" y="3429000"/>
            <a:ext cx="4625786" cy="770966"/>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srgbClr val="0070C0"/>
                </a:solidFill>
                <a:effectLst/>
                <a:uLnTx/>
                <a:uFillTx/>
                <a:latin typeface="Corbel" panose="020B0503020204020204"/>
                <a:ea typeface="+mn-ea"/>
                <a:cs typeface="+mn-cs"/>
              </a:rPr>
              <a:t>istituzione di registro finalizzato a tracciare tutte le fasi del processo</a:t>
            </a:r>
          </a:p>
        </p:txBody>
      </p:sp>
      <p:sp>
        <p:nvSpPr>
          <p:cNvPr id="12" name="Rettangolo con angoli arrotondati 11">
            <a:extLst>
              <a:ext uri="{FF2B5EF4-FFF2-40B4-BE49-F238E27FC236}">
                <a16:creationId xmlns:a16="http://schemas.microsoft.com/office/drawing/2014/main" id="{A94E111B-1B76-DE9E-DDE3-B2140B75DC78}"/>
              </a:ext>
            </a:extLst>
          </p:cNvPr>
          <p:cNvSpPr/>
          <p:nvPr/>
        </p:nvSpPr>
        <p:spPr>
          <a:xfrm>
            <a:off x="5782238" y="4394668"/>
            <a:ext cx="4625786" cy="770966"/>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a:ln>
                  <a:noFill/>
                </a:ln>
                <a:solidFill>
                  <a:srgbClr val="0070C0"/>
                </a:solidFill>
                <a:effectLst/>
                <a:uLnTx/>
                <a:uFillTx/>
                <a:latin typeface="Corbel" panose="020B0503020204020204"/>
                <a:ea typeface="+mn-ea"/>
                <a:cs typeface="+mn-cs"/>
              </a:rPr>
              <a:t>pubblicazione sul sito istituzionale dell’Ente degli ordini di demolizione e dello stato di attuazione degli stessi, nel rispetto della privacy</a:t>
            </a:r>
          </a:p>
        </p:txBody>
      </p:sp>
      <p:sp>
        <p:nvSpPr>
          <p:cNvPr id="13" name="Rettangolo con angoli arrotondati 12">
            <a:extLst>
              <a:ext uri="{FF2B5EF4-FFF2-40B4-BE49-F238E27FC236}">
                <a16:creationId xmlns:a16="http://schemas.microsoft.com/office/drawing/2014/main" id="{5F9FDDB9-B808-32B1-82E8-07543ABD55F6}"/>
              </a:ext>
            </a:extLst>
          </p:cNvPr>
          <p:cNvSpPr/>
          <p:nvPr/>
        </p:nvSpPr>
        <p:spPr>
          <a:xfrm>
            <a:off x="5782236" y="5360336"/>
            <a:ext cx="4625786" cy="770966"/>
          </a:xfrm>
          <a:prstGeom prst="roundRect">
            <a:avLst/>
          </a:prstGeom>
          <a:solidFill>
            <a:schemeClr val="accent2">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srgbClr val="0070C0"/>
                </a:solidFill>
                <a:effectLst/>
                <a:uLnTx/>
                <a:uFillTx/>
                <a:latin typeface="Corbel" panose="020B0503020204020204"/>
                <a:ea typeface="+mn-ea"/>
                <a:cs typeface="+mn-cs"/>
              </a:rPr>
              <a:t>monitoraggio dei tempi del procedimento sanzionatorio</a:t>
            </a:r>
          </a:p>
        </p:txBody>
      </p:sp>
      <p:pic>
        <p:nvPicPr>
          <p:cNvPr id="15" name="Elemento grafico 14" descr="Badge 3 contorno">
            <a:extLst>
              <a:ext uri="{FF2B5EF4-FFF2-40B4-BE49-F238E27FC236}">
                <a16:creationId xmlns:a16="http://schemas.microsoft.com/office/drawing/2014/main" id="{B119A23C-22CB-A193-878C-83CE387B5F2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629129" y="5651568"/>
            <a:ext cx="180000" cy="180000"/>
          </a:xfrm>
          <a:prstGeom prst="rect">
            <a:avLst/>
          </a:prstGeom>
        </p:spPr>
      </p:pic>
      <p:pic>
        <p:nvPicPr>
          <p:cNvPr id="17" name="Elemento grafico 16" descr="Badge 1 contorno">
            <a:extLst>
              <a:ext uri="{FF2B5EF4-FFF2-40B4-BE49-F238E27FC236}">
                <a16:creationId xmlns:a16="http://schemas.microsoft.com/office/drawing/2014/main" id="{52EC4910-CEF4-EE24-7241-28A02144C7E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29129" y="1433235"/>
            <a:ext cx="180000" cy="180000"/>
          </a:xfrm>
          <a:prstGeom prst="rect">
            <a:avLst/>
          </a:prstGeom>
        </p:spPr>
      </p:pic>
      <p:pic>
        <p:nvPicPr>
          <p:cNvPr id="19" name="Elemento grafico 18" descr="Badge contorno">
            <a:extLst>
              <a:ext uri="{FF2B5EF4-FFF2-40B4-BE49-F238E27FC236}">
                <a16:creationId xmlns:a16="http://schemas.microsoft.com/office/drawing/2014/main" id="{A5701972-987B-C5FA-B789-CAA0312D9B2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629129" y="2384036"/>
            <a:ext cx="180000" cy="180000"/>
          </a:xfrm>
          <a:prstGeom prst="rect">
            <a:avLst/>
          </a:prstGeom>
        </p:spPr>
      </p:pic>
      <p:pic>
        <p:nvPicPr>
          <p:cNvPr id="23" name="Elemento grafico 22" descr="Badge 1 contorno">
            <a:extLst>
              <a:ext uri="{FF2B5EF4-FFF2-40B4-BE49-F238E27FC236}">
                <a16:creationId xmlns:a16="http://schemas.microsoft.com/office/drawing/2014/main" id="{46C5348C-FF98-5CE5-F82E-F89292F342A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616037" y="3818846"/>
            <a:ext cx="180000" cy="180000"/>
          </a:xfrm>
          <a:prstGeom prst="rect">
            <a:avLst/>
          </a:prstGeom>
        </p:spPr>
      </p:pic>
      <p:pic>
        <p:nvPicPr>
          <p:cNvPr id="24" name="Elemento grafico 23" descr="Badge contorno">
            <a:extLst>
              <a:ext uri="{FF2B5EF4-FFF2-40B4-BE49-F238E27FC236}">
                <a16:creationId xmlns:a16="http://schemas.microsoft.com/office/drawing/2014/main" id="{74742350-95EB-D82B-3F3E-3D8683331DC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616037" y="4769647"/>
            <a:ext cx="180000" cy="180000"/>
          </a:xfrm>
          <a:prstGeom prst="rect">
            <a:avLst/>
          </a:prstGeom>
        </p:spPr>
      </p:pic>
    </p:spTree>
    <p:extLst>
      <p:ext uri="{BB962C8B-B14F-4D97-AF65-F5344CB8AC3E}">
        <p14:creationId xmlns:p14="http://schemas.microsoft.com/office/powerpoint/2010/main" val="6668312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BE35F81-74D4-0A2B-D624-40AFC000CC6C}"/>
              </a:ext>
            </a:extLst>
          </p:cNvPr>
          <p:cNvSpPr>
            <a:spLocks noGrp="1"/>
          </p:cNvSpPr>
          <p:nvPr>
            <p:ph type="title"/>
          </p:nvPr>
        </p:nvSpPr>
        <p:spPr>
          <a:xfrm>
            <a:off x="-1" y="214126"/>
            <a:ext cx="11636187" cy="530225"/>
          </a:xfrm>
          <a:ln>
            <a:noFill/>
          </a:ln>
        </p:spPr>
        <p:txBody>
          <a:bodyPr anchor="t">
            <a:normAutofit/>
            <a:scene3d>
              <a:camera prst="orthographicFront"/>
              <a:lightRig rig="harsh" dir="t"/>
            </a:scene3d>
            <a:sp3d extrusionH="57150" prstMaterial="matte">
              <a:bevelT w="63500" h="12700" prst="angle"/>
              <a:contourClr>
                <a:schemeClr val="bg1">
                  <a:lumMod val="65000"/>
                </a:schemeClr>
              </a:contourClr>
            </a:sp3d>
          </a:bodyPr>
          <a:lstStyle/>
          <a:p>
            <a:r>
              <a:rPr lang="it-IT" sz="2400" spc="0" dirty="0">
                <a:ln w="0"/>
                <a:solidFill>
                  <a:schemeClr val="accent1"/>
                </a:solidFill>
                <a:effectLst>
                  <a:outerShdw blurRad="38100" dist="25400" dir="5400000" algn="ctr" rotWithShape="0">
                    <a:srgbClr val="6E747A">
                      <a:alpha val="43000"/>
                    </a:srgbClr>
                  </a:outerShdw>
                </a:effectLst>
              </a:rPr>
              <a:t>Lotta all’abusivismo nella prospettiva del PIAO</a:t>
            </a:r>
            <a:r>
              <a:rPr lang="it-IT" sz="2400" spc="0" dirty="0">
                <a:ln w="0"/>
                <a:solidFill>
                  <a:schemeClr val="accent1"/>
                </a:solidFill>
                <a:effectLst>
                  <a:outerShdw blurRad="38100" dist="25400" dir="5400000" algn="ctr" rotWithShape="0">
                    <a:srgbClr val="6E747A">
                      <a:alpha val="43000"/>
                    </a:srgbClr>
                  </a:outerShdw>
                </a:effectLst>
                <a:sym typeface="Wingdings" panose="05000000000000000000" pitchFamily="2" charset="2"/>
              </a:rPr>
              <a:t> qualità dell’organizzazione  integrità</a:t>
            </a:r>
            <a:endParaRPr lang="it-IT" sz="2400" b="1" dirty="0">
              <a:ln/>
              <a:solidFill>
                <a:schemeClr val="accent3"/>
              </a:solidFill>
            </a:endParaRPr>
          </a:p>
        </p:txBody>
      </p:sp>
      <p:sp>
        <p:nvSpPr>
          <p:cNvPr id="12" name="Rettangolo con angoli arrotondati 11">
            <a:extLst>
              <a:ext uri="{FF2B5EF4-FFF2-40B4-BE49-F238E27FC236}">
                <a16:creationId xmlns:a16="http://schemas.microsoft.com/office/drawing/2014/main" id="{A94E111B-1B76-DE9E-DDE3-B2140B75DC78}"/>
              </a:ext>
            </a:extLst>
          </p:cNvPr>
          <p:cNvSpPr/>
          <p:nvPr/>
        </p:nvSpPr>
        <p:spPr>
          <a:xfrm>
            <a:off x="3568156" y="5514160"/>
            <a:ext cx="5186145" cy="541075"/>
          </a:xfrm>
          <a:prstGeom prst="roundRect">
            <a:avLst/>
          </a:prstGeom>
          <a:noFill/>
          <a:ln w="9525" cap="flat" cmpd="sng" algn="ctr">
            <a:solidFill>
              <a:schemeClr val="accent1"/>
            </a:solidFill>
            <a:prstDash val="solid"/>
            <a:round/>
            <a:headEnd type="none" w="med" len="med"/>
            <a:tailEnd type="none" w="med" len="med"/>
          </a:ln>
        </p:spPr>
        <p:style>
          <a:lnRef idx="0">
            <a:scrgbClr r="0" g="0" b="0"/>
          </a:lnRef>
          <a:fillRef idx="0">
            <a:scrgbClr r="0" g="0" b="0"/>
          </a:fillRef>
          <a:effectRef idx="0">
            <a:scrgbClr r="0" g="0" b="0"/>
          </a:effectRef>
          <a:fontRef idx="minor">
            <a:schemeClr val="accent1"/>
          </a:fontRef>
        </p:style>
        <p:txBody>
          <a:bodyPr rtlCol="0" anchor="ctr"/>
          <a:lstStyle/>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1200" b="0" i="0" u="none" strike="noStrike" kern="1200" cap="none" spc="0" normalizeH="0" baseline="0" noProof="0" dirty="0">
                <a:ln>
                  <a:noFill/>
                </a:ln>
                <a:solidFill>
                  <a:srgbClr val="545454">
                    <a:lumMod val="50000"/>
                  </a:srgbClr>
                </a:solidFill>
                <a:effectLst/>
                <a:uLnTx/>
                <a:uFillTx/>
                <a:latin typeface="Corbel" panose="020B0503020204020204"/>
                <a:ea typeface="+mn-ea"/>
                <a:cs typeface="+mn-cs"/>
              </a:rPr>
              <a:t>formazione del personale</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1200" b="0" i="0" u="none" strike="noStrike" kern="1200" cap="none" spc="0" normalizeH="0" baseline="0" noProof="0" dirty="0">
                <a:ln>
                  <a:noFill/>
                </a:ln>
                <a:solidFill>
                  <a:srgbClr val="545454">
                    <a:lumMod val="50000"/>
                  </a:srgbClr>
                </a:solidFill>
                <a:effectLst/>
                <a:uLnTx/>
                <a:uFillTx/>
                <a:latin typeface="Corbel" panose="020B0503020204020204"/>
                <a:ea typeface="+mn-ea"/>
                <a:cs typeface="+mn-cs"/>
              </a:rPr>
              <a:t>reclutamento di tecnici specializzati</a:t>
            </a:r>
          </a:p>
          <a:p>
            <a:pPr marL="285750" marR="0" lvl="0" indent="-2857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1200" b="0" i="0" u="none" strike="noStrike" kern="1200" cap="none" spc="0" normalizeH="0" baseline="0" noProof="0" dirty="0">
                <a:ln>
                  <a:noFill/>
                </a:ln>
                <a:solidFill>
                  <a:srgbClr val="545454">
                    <a:lumMod val="50000"/>
                  </a:srgbClr>
                </a:solidFill>
                <a:effectLst/>
                <a:uLnTx/>
                <a:uFillTx/>
                <a:latin typeface="Corbel" panose="020B0503020204020204"/>
                <a:ea typeface="+mn-ea"/>
                <a:cs typeface="+mn-cs"/>
              </a:rPr>
              <a:t>digitalizzazione del processo</a:t>
            </a:r>
          </a:p>
        </p:txBody>
      </p:sp>
      <p:sp>
        <p:nvSpPr>
          <p:cNvPr id="18" name="Segnaposto testo 17">
            <a:extLst>
              <a:ext uri="{FF2B5EF4-FFF2-40B4-BE49-F238E27FC236}">
                <a16:creationId xmlns:a16="http://schemas.microsoft.com/office/drawing/2014/main" id="{C30FEB7D-7622-0CFF-4658-5545A1951BD8}"/>
              </a:ext>
            </a:extLst>
          </p:cNvPr>
          <p:cNvSpPr>
            <a:spLocks noGrp="1"/>
          </p:cNvSpPr>
          <p:nvPr>
            <p:ph type="body" sz="half" idx="2"/>
          </p:nvPr>
        </p:nvSpPr>
        <p:spPr>
          <a:xfrm>
            <a:off x="226629" y="512361"/>
            <a:ext cx="658368" cy="5529851"/>
          </a:xfrm>
        </p:spPr>
        <p:txBody>
          <a:bodyPr vert="vert270" anchor="b">
            <a:noAutofit/>
          </a:bodyPr>
          <a:lstStyle/>
          <a:p>
            <a:r>
              <a:rPr lang="it-IT" sz="3600" dirty="0">
                <a:solidFill>
                  <a:srgbClr val="FF0000"/>
                </a:solidFill>
              </a:rPr>
              <a:t>Integrazione verticale</a:t>
            </a:r>
          </a:p>
        </p:txBody>
      </p:sp>
      <p:sp>
        <p:nvSpPr>
          <p:cNvPr id="20" name="Segnaposto testo 17">
            <a:extLst>
              <a:ext uri="{FF2B5EF4-FFF2-40B4-BE49-F238E27FC236}">
                <a16:creationId xmlns:a16="http://schemas.microsoft.com/office/drawing/2014/main" id="{822B0387-EE4F-913D-B7D8-23B1AEA599AA}"/>
              </a:ext>
            </a:extLst>
          </p:cNvPr>
          <p:cNvSpPr txBox="1">
            <a:spLocks/>
          </p:cNvSpPr>
          <p:nvPr/>
        </p:nvSpPr>
        <p:spPr>
          <a:xfrm>
            <a:off x="824569" y="1418418"/>
            <a:ext cx="2528278" cy="867582"/>
          </a:xfrm>
          <a:prstGeom prst="rect">
            <a:avLst/>
          </a:prstGeom>
          <a:ln>
            <a:solidFill>
              <a:schemeClr val="accent1">
                <a:lumMod val="75000"/>
              </a:schemeClr>
            </a:solidFill>
          </a:ln>
        </p:spPr>
        <p:txBody>
          <a:bodyPr vert="horz" lIns="91440" tIns="45720" rIns="91440" bIns="45720" rtlCol="0" anchor="ctr">
            <a:noAutofit/>
          </a:bodyPr>
          <a:lstStyle>
            <a:lvl1pPr marL="0" indent="0" algn="l" defTabSz="914400" rtl="0" eaLnBrk="1" latinLnBrk="0" hangingPunct="1">
              <a:lnSpc>
                <a:spcPct val="100000"/>
              </a:lnSpc>
              <a:spcBef>
                <a:spcPts val="1200"/>
              </a:spcBef>
              <a:buClr>
                <a:schemeClr val="accent1"/>
              </a:buClr>
              <a:buFont typeface="Wingdings 2" pitchFamily="18" charset="2"/>
              <a:buNone/>
              <a:defRPr sz="1400" kern="1200">
                <a:solidFill>
                  <a:srgbClr val="FFFFFF"/>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1200" kern="1200">
                <a:solidFill>
                  <a:schemeClr val="tx1">
                    <a:lumMod val="65000"/>
                    <a:lumOff val="3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000" kern="1200">
                <a:solidFill>
                  <a:schemeClr val="tx1">
                    <a:lumMod val="65000"/>
                    <a:lumOff val="3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9pPr>
          </a:lstStyle>
          <a:p>
            <a:pPr marL="0" marR="0" lvl="0" indent="0" algn="l" defTabSz="914400" rtl="0" eaLnBrk="1" fontAlgn="auto" latinLnBrk="0" hangingPunct="1">
              <a:lnSpc>
                <a:spcPct val="100000"/>
              </a:lnSpc>
              <a:spcBef>
                <a:spcPts val="1200"/>
              </a:spcBef>
              <a:spcAft>
                <a:spcPts val="0"/>
              </a:spcAft>
              <a:buClr>
                <a:srgbClr val="40BAD2"/>
              </a:buClr>
              <a:buSzTx/>
              <a:buFont typeface="Wingdings 2" pitchFamily="18" charset="2"/>
              <a:buNone/>
              <a:tabLst/>
              <a:defRPr/>
            </a:pPr>
            <a:r>
              <a:rPr kumimoji="0" lang="it-IT" sz="1600" b="0" i="0" u="none" strike="noStrike" kern="1200" cap="none" spc="0" normalizeH="0" baseline="0" noProof="0" dirty="0">
                <a:ln>
                  <a:noFill/>
                </a:ln>
                <a:solidFill>
                  <a:srgbClr val="545454">
                    <a:lumMod val="50000"/>
                  </a:srgbClr>
                </a:solidFill>
                <a:effectLst/>
                <a:uLnTx/>
                <a:uFillTx/>
                <a:latin typeface="Corbel" panose="020B0503020204020204"/>
                <a:ea typeface="+mn-ea"/>
                <a:cs typeface="+mn-cs"/>
              </a:rPr>
              <a:t>Sottosezione 2.1 – Valore Pubblico – Integrità e attrattività del territorio</a:t>
            </a:r>
          </a:p>
        </p:txBody>
      </p:sp>
      <p:sp>
        <p:nvSpPr>
          <p:cNvPr id="21" name="Segnaposto testo 17">
            <a:extLst>
              <a:ext uri="{FF2B5EF4-FFF2-40B4-BE49-F238E27FC236}">
                <a16:creationId xmlns:a16="http://schemas.microsoft.com/office/drawing/2014/main" id="{7F98E9A0-54D1-B3E6-0A58-F0FFB8EB3D10}"/>
              </a:ext>
            </a:extLst>
          </p:cNvPr>
          <p:cNvSpPr txBox="1">
            <a:spLocks/>
          </p:cNvSpPr>
          <p:nvPr/>
        </p:nvSpPr>
        <p:spPr>
          <a:xfrm>
            <a:off x="833485" y="2817706"/>
            <a:ext cx="2528279" cy="781200"/>
          </a:xfrm>
          <a:prstGeom prst="rect">
            <a:avLst/>
          </a:prstGeom>
          <a:ln>
            <a:solidFill>
              <a:schemeClr val="accent1">
                <a:lumMod val="75000"/>
              </a:schemeClr>
            </a:solidFill>
          </a:ln>
        </p:spPr>
        <p:txBody>
          <a:bodyPr vert="horz" lIns="91440" tIns="45720" rIns="91440" bIns="45720" rtlCol="0" anchor="ctr">
            <a:noAutofit/>
          </a:bodyPr>
          <a:lstStyle>
            <a:lvl1pPr marL="0" indent="0" algn="l" defTabSz="914400" rtl="0" eaLnBrk="1" latinLnBrk="0" hangingPunct="1">
              <a:lnSpc>
                <a:spcPct val="100000"/>
              </a:lnSpc>
              <a:spcBef>
                <a:spcPts val="1200"/>
              </a:spcBef>
              <a:buClr>
                <a:schemeClr val="accent1"/>
              </a:buClr>
              <a:buFont typeface="Wingdings 2" pitchFamily="18" charset="2"/>
              <a:buNone/>
              <a:defRPr sz="1400" kern="1200">
                <a:solidFill>
                  <a:srgbClr val="FFFFFF"/>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1200" kern="1200">
                <a:solidFill>
                  <a:schemeClr val="tx1">
                    <a:lumMod val="65000"/>
                    <a:lumOff val="3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000" kern="1200">
                <a:solidFill>
                  <a:schemeClr val="tx1">
                    <a:lumMod val="65000"/>
                    <a:lumOff val="3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9pPr>
          </a:lstStyle>
          <a:p>
            <a:pPr marL="0" marR="0" lvl="0" indent="0" algn="l" defTabSz="914400" rtl="0" eaLnBrk="1" fontAlgn="auto" latinLnBrk="0" hangingPunct="1">
              <a:lnSpc>
                <a:spcPct val="100000"/>
              </a:lnSpc>
              <a:spcBef>
                <a:spcPts val="1200"/>
              </a:spcBef>
              <a:spcAft>
                <a:spcPts val="0"/>
              </a:spcAft>
              <a:buClr>
                <a:srgbClr val="40BAD2"/>
              </a:buClr>
              <a:buSzTx/>
              <a:buFont typeface="Wingdings 2" pitchFamily="18" charset="2"/>
              <a:buNone/>
              <a:tabLst/>
              <a:defRPr/>
            </a:pPr>
            <a:r>
              <a:rPr kumimoji="0" lang="it-IT" sz="1600" b="0" i="0" u="none" strike="noStrike" kern="1200" cap="none" spc="0" normalizeH="0" baseline="0" noProof="0" dirty="0">
                <a:ln>
                  <a:noFill/>
                </a:ln>
                <a:solidFill>
                  <a:srgbClr val="545454">
                    <a:lumMod val="50000"/>
                  </a:srgbClr>
                </a:solidFill>
                <a:effectLst/>
                <a:uLnTx/>
                <a:uFillTx/>
                <a:latin typeface="Corbel" panose="020B0503020204020204"/>
                <a:ea typeface="+mn-ea"/>
                <a:cs typeface="+mn-cs"/>
              </a:rPr>
              <a:t>Sottosezione 2.2 – Performance</a:t>
            </a:r>
          </a:p>
        </p:txBody>
      </p:sp>
      <p:sp>
        <p:nvSpPr>
          <p:cNvPr id="22" name="Segnaposto testo 17">
            <a:extLst>
              <a:ext uri="{FF2B5EF4-FFF2-40B4-BE49-F238E27FC236}">
                <a16:creationId xmlns:a16="http://schemas.microsoft.com/office/drawing/2014/main" id="{DD13324E-8E00-16F1-8923-37ECCAAE938C}"/>
              </a:ext>
            </a:extLst>
          </p:cNvPr>
          <p:cNvSpPr txBox="1">
            <a:spLocks/>
          </p:cNvSpPr>
          <p:nvPr/>
        </p:nvSpPr>
        <p:spPr>
          <a:xfrm>
            <a:off x="850324" y="5514160"/>
            <a:ext cx="2528278" cy="541075"/>
          </a:xfrm>
          <a:prstGeom prst="rect">
            <a:avLst/>
          </a:prstGeom>
          <a:ln>
            <a:solidFill>
              <a:schemeClr val="accent1">
                <a:lumMod val="75000"/>
              </a:schemeClr>
            </a:solidFill>
          </a:ln>
        </p:spPr>
        <p:txBody>
          <a:bodyPr vert="horz" lIns="91440" tIns="45720" rIns="91440" bIns="45720" rtlCol="0" anchor="t">
            <a:noAutofit/>
          </a:bodyPr>
          <a:lstStyle>
            <a:lvl1pPr marL="0" indent="0" algn="l" defTabSz="914400" rtl="0" eaLnBrk="1" latinLnBrk="0" hangingPunct="1">
              <a:lnSpc>
                <a:spcPct val="100000"/>
              </a:lnSpc>
              <a:spcBef>
                <a:spcPts val="1200"/>
              </a:spcBef>
              <a:buClr>
                <a:schemeClr val="accent1"/>
              </a:buClr>
              <a:buFont typeface="Wingdings 2" pitchFamily="18" charset="2"/>
              <a:buNone/>
              <a:defRPr sz="1400" kern="1200">
                <a:solidFill>
                  <a:srgbClr val="FFFFFF"/>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1200" kern="1200">
                <a:solidFill>
                  <a:schemeClr val="tx1">
                    <a:lumMod val="65000"/>
                    <a:lumOff val="3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000" kern="1200">
                <a:solidFill>
                  <a:schemeClr val="tx1">
                    <a:lumMod val="65000"/>
                    <a:lumOff val="3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9pPr>
          </a:lstStyle>
          <a:p>
            <a:pPr marL="0" marR="0" lvl="0" indent="0" algn="l" defTabSz="914400" rtl="0" eaLnBrk="1" fontAlgn="auto" latinLnBrk="0" hangingPunct="1">
              <a:lnSpc>
                <a:spcPct val="100000"/>
              </a:lnSpc>
              <a:spcBef>
                <a:spcPts val="1200"/>
              </a:spcBef>
              <a:spcAft>
                <a:spcPts val="0"/>
              </a:spcAft>
              <a:buClr>
                <a:srgbClr val="40BAD2"/>
              </a:buClr>
              <a:buSzTx/>
              <a:buFont typeface="Wingdings 2" pitchFamily="18" charset="2"/>
              <a:buNone/>
              <a:tabLst/>
              <a:defRPr/>
            </a:pPr>
            <a:r>
              <a:rPr kumimoji="0" lang="it-IT" sz="1600" b="0" i="0" u="none" strike="noStrike" kern="1200" cap="none" spc="0" normalizeH="0" baseline="0" noProof="0" dirty="0">
                <a:ln>
                  <a:noFill/>
                </a:ln>
                <a:solidFill>
                  <a:srgbClr val="545454">
                    <a:lumMod val="50000"/>
                  </a:srgbClr>
                </a:solidFill>
                <a:effectLst/>
                <a:uLnTx/>
                <a:uFillTx/>
                <a:latin typeface="Corbel" panose="020B0503020204020204"/>
                <a:ea typeface="+mn-ea"/>
                <a:cs typeface="+mn-cs"/>
              </a:rPr>
              <a:t>Sezione 3 –Organizzazione e capitale umano</a:t>
            </a:r>
          </a:p>
        </p:txBody>
      </p:sp>
      <p:sp>
        <p:nvSpPr>
          <p:cNvPr id="26" name="Segnaposto testo 17">
            <a:extLst>
              <a:ext uri="{FF2B5EF4-FFF2-40B4-BE49-F238E27FC236}">
                <a16:creationId xmlns:a16="http://schemas.microsoft.com/office/drawing/2014/main" id="{D707588D-5204-8077-9192-53591932C42C}"/>
              </a:ext>
            </a:extLst>
          </p:cNvPr>
          <p:cNvSpPr txBox="1">
            <a:spLocks/>
          </p:cNvSpPr>
          <p:nvPr/>
        </p:nvSpPr>
        <p:spPr>
          <a:xfrm>
            <a:off x="8888532" y="3087632"/>
            <a:ext cx="2873161" cy="1045098"/>
          </a:xfrm>
          <a:prstGeom prst="rect">
            <a:avLst/>
          </a:prstGeom>
          <a:ln>
            <a:solidFill>
              <a:schemeClr val="accent1">
                <a:lumMod val="75000"/>
              </a:schemeClr>
            </a:solidFill>
          </a:ln>
        </p:spPr>
        <p:txBody>
          <a:bodyPr vert="horz" lIns="91440" tIns="45720" rIns="91440" bIns="45720" rtlCol="0" anchor="ctr">
            <a:noAutofit/>
          </a:bodyPr>
          <a:lstStyle>
            <a:lvl1pPr marL="0" indent="0" algn="l" defTabSz="914400" rtl="0" eaLnBrk="1" latinLnBrk="0" hangingPunct="1">
              <a:lnSpc>
                <a:spcPct val="100000"/>
              </a:lnSpc>
              <a:spcBef>
                <a:spcPts val="1200"/>
              </a:spcBef>
              <a:buClr>
                <a:schemeClr val="accent1"/>
              </a:buClr>
              <a:buFont typeface="Wingdings 2" pitchFamily="18" charset="2"/>
              <a:buNone/>
              <a:defRPr sz="1400" kern="1200">
                <a:solidFill>
                  <a:srgbClr val="FFFFFF"/>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1200" kern="1200">
                <a:solidFill>
                  <a:schemeClr val="tx1">
                    <a:lumMod val="65000"/>
                    <a:lumOff val="3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000" kern="1200">
                <a:solidFill>
                  <a:schemeClr val="tx1">
                    <a:lumMod val="65000"/>
                    <a:lumOff val="3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9pPr>
          </a:lstStyle>
          <a:p>
            <a:pPr marL="0" marR="0" lvl="0" indent="0" algn="l" defTabSz="914400" rtl="0" eaLnBrk="1" fontAlgn="auto" latinLnBrk="0" hangingPunct="1">
              <a:lnSpc>
                <a:spcPct val="100000"/>
              </a:lnSpc>
              <a:spcBef>
                <a:spcPts val="1200"/>
              </a:spcBef>
              <a:spcAft>
                <a:spcPts val="0"/>
              </a:spcAft>
              <a:buClr>
                <a:srgbClr val="40BAD2"/>
              </a:buClr>
              <a:buSzTx/>
              <a:buFont typeface="Wingdings 2" pitchFamily="18" charset="2"/>
              <a:buNone/>
              <a:tabLst/>
              <a:defRPr/>
            </a:pPr>
            <a:r>
              <a:rPr kumimoji="0" lang="it-IT" sz="1400" b="0" i="0" u="none" strike="noStrike" kern="1200" cap="none" spc="0" normalizeH="0" baseline="0" noProof="0" dirty="0">
                <a:ln w="0"/>
                <a:solidFill>
                  <a:srgbClr val="545454">
                    <a:lumMod val="50000"/>
                  </a:srgbClr>
                </a:solidFill>
                <a:effectLst/>
                <a:uLnTx/>
                <a:uFillTx/>
                <a:latin typeface="Corbel" panose="020B0503020204020204"/>
                <a:ea typeface="+mn-ea"/>
                <a:cs typeface="+mn-cs"/>
              </a:rPr>
              <a:t>Sottosezione 2.3 – Rischi corruttivi e trasparenza</a:t>
            </a:r>
          </a:p>
          <a:p>
            <a:pPr marL="0" marR="0" lvl="0" indent="0" algn="just" defTabSz="914400" rtl="0" eaLnBrk="1" fontAlgn="auto" latinLnBrk="0" hangingPunct="1">
              <a:lnSpc>
                <a:spcPct val="100000"/>
              </a:lnSpc>
              <a:spcBef>
                <a:spcPts val="1200"/>
              </a:spcBef>
              <a:spcAft>
                <a:spcPts val="0"/>
              </a:spcAft>
              <a:buClr>
                <a:srgbClr val="40BAD2"/>
              </a:buClr>
              <a:buSzTx/>
              <a:buFont typeface="Wingdings 2" pitchFamily="18" charset="2"/>
              <a:buNone/>
              <a:tabLst/>
              <a:defRPr/>
            </a:pPr>
            <a:r>
              <a:rPr kumimoji="0" lang="it-IT" sz="1400" b="0" i="0" u="none" strike="noStrike" kern="1200" cap="none" spc="0" normalizeH="0" baseline="0" noProof="0" dirty="0">
                <a:ln w="0"/>
                <a:solidFill>
                  <a:srgbClr val="40BAD2">
                    <a:lumMod val="75000"/>
                  </a:srgbClr>
                </a:solidFill>
                <a:effectLst/>
                <a:uLnTx/>
                <a:uFillTx/>
                <a:latin typeface="Corbel" panose="020B0503020204020204"/>
                <a:ea typeface="+mn-ea"/>
                <a:cs typeface="+mn-cs"/>
              </a:rPr>
              <a:t>Misure di prevenzione della corruzione e trasparenza</a:t>
            </a:r>
          </a:p>
        </p:txBody>
      </p:sp>
      <p:pic>
        <p:nvPicPr>
          <p:cNvPr id="28" name="Elemento grafico 27" descr="Collegamento contorno">
            <a:extLst>
              <a:ext uri="{FF2B5EF4-FFF2-40B4-BE49-F238E27FC236}">
                <a16:creationId xmlns:a16="http://schemas.microsoft.com/office/drawing/2014/main" id="{83AF6374-5743-A6C1-46E2-2E3D4B50730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8844487">
            <a:off x="7194821" y="2888343"/>
            <a:ext cx="1195993" cy="1195993"/>
          </a:xfrm>
          <a:prstGeom prst="rect">
            <a:avLst/>
          </a:prstGeom>
        </p:spPr>
      </p:pic>
      <p:pic>
        <p:nvPicPr>
          <p:cNvPr id="4" name="Immagine 3">
            <a:extLst>
              <a:ext uri="{FF2B5EF4-FFF2-40B4-BE49-F238E27FC236}">
                <a16:creationId xmlns:a16="http://schemas.microsoft.com/office/drawing/2014/main" id="{075D8C3A-6A62-D127-8298-82CC46D84DCE}"/>
              </a:ext>
            </a:extLst>
          </p:cNvPr>
          <p:cNvPicPr>
            <a:picLocks noChangeAspect="1"/>
          </p:cNvPicPr>
          <p:nvPr/>
        </p:nvPicPr>
        <p:blipFill>
          <a:blip r:embed="rId4"/>
          <a:stretch>
            <a:fillRect/>
          </a:stretch>
        </p:blipFill>
        <p:spPr>
          <a:xfrm>
            <a:off x="3599529" y="768364"/>
            <a:ext cx="5719075" cy="2051872"/>
          </a:xfrm>
          <a:prstGeom prst="rect">
            <a:avLst/>
          </a:prstGeom>
        </p:spPr>
      </p:pic>
      <p:pic>
        <p:nvPicPr>
          <p:cNvPr id="8" name="Immagine 7">
            <a:extLst>
              <a:ext uri="{FF2B5EF4-FFF2-40B4-BE49-F238E27FC236}">
                <a16:creationId xmlns:a16="http://schemas.microsoft.com/office/drawing/2014/main" id="{7C320B19-74FC-4A0E-44B0-20FDFC8EBBDE}"/>
              </a:ext>
            </a:extLst>
          </p:cNvPr>
          <p:cNvPicPr>
            <a:picLocks noChangeAspect="1"/>
          </p:cNvPicPr>
          <p:nvPr/>
        </p:nvPicPr>
        <p:blipFill>
          <a:blip r:embed="rId5"/>
          <a:stretch>
            <a:fillRect/>
          </a:stretch>
        </p:blipFill>
        <p:spPr>
          <a:xfrm>
            <a:off x="3568156" y="2933458"/>
            <a:ext cx="5217518" cy="2570871"/>
          </a:xfrm>
          <a:prstGeom prst="rect">
            <a:avLst/>
          </a:prstGeom>
        </p:spPr>
      </p:pic>
      <p:sp>
        <p:nvSpPr>
          <p:cNvPr id="29" name="Segnaposto testo 17">
            <a:extLst>
              <a:ext uri="{FF2B5EF4-FFF2-40B4-BE49-F238E27FC236}">
                <a16:creationId xmlns:a16="http://schemas.microsoft.com/office/drawing/2014/main" id="{D578B487-A570-5A39-6AF5-3600203D648E}"/>
              </a:ext>
            </a:extLst>
          </p:cNvPr>
          <p:cNvSpPr txBox="1">
            <a:spLocks/>
          </p:cNvSpPr>
          <p:nvPr/>
        </p:nvSpPr>
        <p:spPr>
          <a:xfrm>
            <a:off x="9533914" y="2609604"/>
            <a:ext cx="1862573" cy="441198"/>
          </a:xfrm>
          <a:prstGeom prst="rect">
            <a:avLst/>
          </a:prstGeom>
        </p:spPr>
        <p:txBody>
          <a:bodyPr vert="horz" lIns="91440" tIns="45720" rIns="91440" bIns="45720" rtlCol="0" anchor="b">
            <a:noAutofit/>
          </a:bodyPr>
          <a:lstStyle>
            <a:lvl1pPr marL="0" indent="0" algn="l" defTabSz="914400" rtl="0" eaLnBrk="1" latinLnBrk="0" hangingPunct="1">
              <a:lnSpc>
                <a:spcPct val="100000"/>
              </a:lnSpc>
              <a:spcBef>
                <a:spcPts val="1200"/>
              </a:spcBef>
              <a:buClr>
                <a:schemeClr val="accent1"/>
              </a:buClr>
              <a:buFont typeface="Wingdings 2" pitchFamily="18" charset="2"/>
              <a:buNone/>
              <a:defRPr sz="1400" kern="1200">
                <a:solidFill>
                  <a:srgbClr val="FFFFFF"/>
                </a:solidFill>
                <a:latin typeface="+mn-lt"/>
                <a:ea typeface="+mn-ea"/>
                <a:cs typeface="+mn-cs"/>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1200" kern="1200">
                <a:solidFill>
                  <a:schemeClr val="tx1">
                    <a:lumMod val="65000"/>
                    <a:lumOff val="35000"/>
                  </a:schemeClr>
                </a:solidFill>
                <a:latin typeface="+mn-lt"/>
                <a:ea typeface="+mn-ea"/>
                <a:cs typeface="+mn-cs"/>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000" kern="1200">
                <a:solidFill>
                  <a:schemeClr val="tx1">
                    <a:lumMod val="65000"/>
                    <a:lumOff val="35000"/>
                  </a:schemeClr>
                </a:solidFill>
                <a:latin typeface="+mn-lt"/>
                <a:ea typeface="+mn-ea"/>
                <a:cs typeface="+mn-cs"/>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900" kern="1200">
                <a:solidFill>
                  <a:schemeClr val="tx1">
                    <a:lumMod val="65000"/>
                    <a:lumOff val="35000"/>
                  </a:schemeClr>
                </a:solidFill>
                <a:latin typeface="+mn-lt"/>
                <a:ea typeface="+mn-ea"/>
                <a:cs typeface="+mn-cs"/>
              </a:defRPr>
            </a:lvl9pPr>
          </a:lstStyle>
          <a:p>
            <a:pPr marL="0" marR="0" lvl="0" indent="0" algn="ctr" defTabSz="914400" rtl="0" eaLnBrk="1" fontAlgn="auto" latinLnBrk="0" hangingPunct="1">
              <a:lnSpc>
                <a:spcPct val="100000"/>
              </a:lnSpc>
              <a:spcBef>
                <a:spcPts val="1200"/>
              </a:spcBef>
              <a:spcAft>
                <a:spcPts val="0"/>
              </a:spcAft>
              <a:buClr>
                <a:srgbClr val="40BAD2"/>
              </a:buClr>
              <a:buSzTx/>
              <a:buFont typeface="Wingdings 2" pitchFamily="18" charset="2"/>
              <a:buNone/>
              <a:tabLst/>
              <a:defRPr/>
            </a:pPr>
            <a:r>
              <a:rPr kumimoji="0" lang="it-IT" sz="1200" b="0" i="0" u="none" strike="noStrike" kern="1200" cap="none" spc="0" normalizeH="0" baseline="0" noProof="0" dirty="0">
                <a:ln>
                  <a:noFill/>
                </a:ln>
                <a:solidFill>
                  <a:srgbClr val="FF0000"/>
                </a:solidFill>
                <a:effectLst/>
                <a:uLnTx/>
                <a:uFillTx/>
                <a:latin typeface="Corbel" panose="020B0503020204020204"/>
                <a:ea typeface="+mn-ea"/>
                <a:cs typeface="+mn-cs"/>
              </a:rPr>
              <a:t>Integrazione</a:t>
            </a:r>
            <a:r>
              <a:rPr kumimoji="0" lang="it-IT" sz="1800" b="0" i="0" u="none" strike="noStrike" kern="1200" cap="none" spc="0" normalizeH="0" baseline="0" noProof="0" dirty="0">
                <a:ln>
                  <a:noFill/>
                </a:ln>
                <a:solidFill>
                  <a:srgbClr val="FF0000"/>
                </a:solidFill>
                <a:effectLst/>
                <a:uLnTx/>
                <a:uFillTx/>
                <a:latin typeface="Corbel" panose="020B0503020204020204"/>
                <a:ea typeface="+mn-ea"/>
                <a:cs typeface="+mn-cs"/>
              </a:rPr>
              <a:t> </a:t>
            </a:r>
            <a:r>
              <a:rPr kumimoji="0" lang="it-IT" sz="1200" b="0" i="0" u="none" strike="noStrike" kern="1200" cap="none" spc="0" normalizeH="0" baseline="0" noProof="0" dirty="0">
                <a:ln>
                  <a:noFill/>
                </a:ln>
                <a:solidFill>
                  <a:srgbClr val="FF0000"/>
                </a:solidFill>
                <a:effectLst/>
                <a:uLnTx/>
                <a:uFillTx/>
                <a:latin typeface="Corbel" panose="020B0503020204020204"/>
                <a:ea typeface="+mn-ea"/>
                <a:cs typeface="+mn-cs"/>
              </a:rPr>
              <a:t>orizzontale</a:t>
            </a:r>
          </a:p>
        </p:txBody>
      </p:sp>
      <p:sp>
        <p:nvSpPr>
          <p:cNvPr id="9" name="Freccia bidirezionale orizzontale 8">
            <a:extLst>
              <a:ext uri="{FF2B5EF4-FFF2-40B4-BE49-F238E27FC236}">
                <a16:creationId xmlns:a16="http://schemas.microsoft.com/office/drawing/2014/main" id="{187FE6D6-3A0F-A2D0-ED12-8E1BA54ADEEF}"/>
              </a:ext>
            </a:extLst>
          </p:cNvPr>
          <p:cNvSpPr/>
          <p:nvPr/>
        </p:nvSpPr>
        <p:spPr>
          <a:xfrm>
            <a:off x="3361764" y="2830203"/>
            <a:ext cx="6311154" cy="129863"/>
          </a:xfrm>
          <a:prstGeom prst="lef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srgbClr val="FFFFFF"/>
              </a:solidFill>
              <a:effectLst/>
              <a:uLnTx/>
              <a:uFillTx/>
              <a:latin typeface="Corbel" panose="020B0503020204020204"/>
              <a:ea typeface="+mn-ea"/>
              <a:cs typeface="+mn-cs"/>
            </a:endParaRPr>
          </a:p>
        </p:txBody>
      </p:sp>
    </p:spTree>
    <p:extLst>
      <p:ext uri="{BB962C8B-B14F-4D97-AF65-F5344CB8AC3E}">
        <p14:creationId xmlns:p14="http://schemas.microsoft.com/office/powerpoint/2010/main" val="34683704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D914A91C-F332-8DDB-1099-750BC128218B}"/>
              </a:ext>
            </a:extLst>
          </p:cNvPr>
          <p:cNvSpPr>
            <a:spLocks noGrp="1"/>
          </p:cNvSpPr>
          <p:nvPr>
            <p:ph idx="1"/>
          </p:nvPr>
        </p:nvSpPr>
        <p:spPr>
          <a:xfrm>
            <a:off x="838200" y="1825625"/>
            <a:ext cx="10515600" cy="909029"/>
          </a:xfrm>
        </p:spPr>
        <p:txBody>
          <a:bodyPr>
            <a:normAutofit/>
          </a:bodyPr>
          <a:lstStyle/>
          <a:p>
            <a:pPr marL="0" indent="0" algn="ctr">
              <a:buNone/>
            </a:pPr>
            <a:r>
              <a:rPr lang="it-IT" sz="3200" dirty="0">
                <a:solidFill>
                  <a:srgbClr val="002060"/>
                </a:solidFill>
                <a:effectLst/>
                <a:latin typeface="Arial" panose="020B0604020202020204" pitchFamily="34" charset="0"/>
                <a:ea typeface="Arial" panose="020B0604020202020204" pitchFamily="34" charset="0"/>
              </a:rPr>
              <a:t>Grazie per l’attenzione e buon lavoro</a:t>
            </a:r>
            <a:endParaRPr lang="it-IT" sz="3200" dirty="0">
              <a:solidFill>
                <a:srgbClr val="000000"/>
              </a:solidFill>
              <a:effectLst/>
              <a:latin typeface="Calibri" panose="020F0502020204030204" pitchFamily="34" charset="0"/>
              <a:ea typeface="Calibri" panose="020F0502020204030204" pitchFamily="34" charset="0"/>
            </a:endParaRPr>
          </a:p>
          <a:p>
            <a:pPr algn="ctr"/>
            <a:endParaRPr lang="it-IT" sz="3200" dirty="0"/>
          </a:p>
        </p:txBody>
      </p:sp>
    </p:spTree>
    <p:extLst>
      <p:ext uri="{BB962C8B-B14F-4D97-AF65-F5344CB8AC3E}">
        <p14:creationId xmlns:p14="http://schemas.microsoft.com/office/powerpoint/2010/main" val="194409271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6E4D04DD-0841-E597-63B0-AF78759BCAC6}"/>
              </a:ext>
            </a:extLst>
          </p:cNvPr>
          <p:cNvSpPr>
            <a:spLocks noGrp="1"/>
          </p:cNvSpPr>
          <p:nvPr>
            <p:ph idx="1"/>
          </p:nvPr>
        </p:nvSpPr>
        <p:spPr/>
        <p:txBody>
          <a:bodyPr/>
          <a:lstStyle/>
          <a:p>
            <a:pPr marL="357505" marR="2767330" indent="0">
              <a:lnSpc>
                <a:spcPct val="105000"/>
              </a:lnSpc>
              <a:spcAft>
                <a:spcPts val="3770"/>
              </a:spcAft>
              <a:buNone/>
            </a:pPr>
            <a:r>
              <a:rPr lang="it-IT" sz="1800" dirty="0">
                <a:solidFill>
                  <a:srgbClr val="002060"/>
                </a:solidFill>
                <a:effectLst/>
                <a:latin typeface="Arial" panose="020B0604020202020204" pitchFamily="34" charset="0"/>
                <a:ea typeface="Arial" panose="020B0604020202020204" pitchFamily="34" charset="0"/>
              </a:rPr>
              <a:t>Contatti:</a:t>
            </a:r>
          </a:p>
          <a:p>
            <a:pPr marL="357505" marR="2767330" indent="0">
              <a:lnSpc>
                <a:spcPct val="105000"/>
              </a:lnSpc>
              <a:spcAft>
                <a:spcPts val="3770"/>
              </a:spcAft>
              <a:buNone/>
            </a:pPr>
            <a:r>
              <a:rPr lang="it-IT" sz="1800">
                <a:solidFill>
                  <a:srgbClr val="002060"/>
                </a:solidFill>
                <a:effectLst/>
                <a:latin typeface="Arial" panose="020B0604020202020204" pitchFamily="34" charset="0"/>
                <a:ea typeface="Arial" panose="020B0604020202020204" pitchFamily="34" charset="0"/>
              </a:rPr>
              <a:t>Vito </a:t>
            </a:r>
            <a:r>
              <a:rPr lang="it-IT" sz="1800" dirty="0">
                <a:solidFill>
                  <a:srgbClr val="002060"/>
                </a:solidFill>
                <a:effectLst/>
                <a:latin typeface="Arial" panose="020B0604020202020204" pitchFamily="34" charset="0"/>
                <a:ea typeface="Arial" panose="020B0604020202020204" pitchFamily="34" charset="0"/>
              </a:rPr>
              <a:t>Antonio Bonanno </a:t>
            </a:r>
          </a:p>
          <a:p>
            <a:pPr marL="357505" marR="2767330" indent="0">
              <a:lnSpc>
                <a:spcPct val="105000"/>
              </a:lnSpc>
              <a:spcAft>
                <a:spcPts val="3770"/>
              </a:spcAft>
              <a:buNone/>
            </a:pPr>
            <a:r>
              <a:rPr lang="it-IT" sz="1800" dirty="0">
                <a:solidFill>
                  <a:srgbClr val="002060"/>
                </a:solidFill>
                <a:effectLst/>
                <a:latin typeface="Arial" panose="020B0604020202020204" pitchFamily="34" charset="0"/>
                <a:ea typeface="Arial" panose="020B0604020202020204" pitchFamily="34" charset="0"/>
              </a:rPr>
              <a:t>vitobonannno69@hotmail.com</a:t>
            </a:r>
            <a:endParaRPr lang="it-IT" sz="1800" dirty="0">
              <a:solidFill>
                <a:srgbClr val="002060"/>
              </a:solidFill>
              <a:effectLst/>
              <a:latin typeface="Calibri" panose="020F0502020204030204" pitchFamily="34" charset="0"/>
              <a:ea typeface="Calibri" panose="020F0502020204030204" pitchFamily="34" charset="0"/>
            </a:endParaRPr>
          </a:p>
          <a:p>
            <a:endParaRPr lang="it-IT" dirty="0"/>
          </a:p>
        </p:txBody>
      </p:sp>
    </p:spTree>
    <p:extLst>
      <p:ext uri="{BB962C8B-B14F-4D97-AF65-F5344CB8AC3E}">
        <p14:creationId xmlns:p14="http://schemas.microsoft.com/office/powerpoint/2010/main" val="2001393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3">
            <a:extLst>
              <a:ext uri="{FF2B5EF4-FFF2-40B4-BE49-F238E27FC236}">
                <a16:creationId xmlns:a16="http://schemas.microsoft.com/office/drawing/2014/main" id="{EACD35BE-1B9B-35E0-DD48-63777147AB55}"/>
              </a:ext>
            </a:extLst>
          </p:cNvPr>
          <p:cNvSpPr txBox="1"/>
          <p:nvPr/>
        </p:nvSpPr>
        <p:spPr>
          <a:xfrm>
            <a:off x="295834" y="529767"/>
            <a:ext cx="10793506" cy="5353197"/>
          </a:xfrm>
          <a:prstGeom prst="rect">
            <a:avLst/>
          </a:prstGeom>
          <a:noFill/>
        </p:spPr>
        <p:txBody>
          <a:bodyPr wrap="square">
            <a:spAutoFit/>
          </a:bodyPr>
          <a:lstStyle/>
          <a:p>
            <a:pPr>
              <a:lnSpc>
                <a:spcPct val="107000"/>
              </a:lnSpc>
              <a:spcAft>
                <a:spcPts val="800"/>
              </a:spcAft>
            </a:pPr>
            <a:r>
              <a:rPr lang="it-IT" sz="1600" b="1" dirty="0">
                <a:latin typeface="Calibri" panose="020F0502020204030204" pitchFamily="34" charset="0"/>
                <a:cs typeface="Times New Roman" panose="02020603050405020304" pitchFamily="18" charset="0"/>
              </a:rPr>
              <a:t>SANZIONI</a:t>
            </a:r>
          </a:p>
          <a:p>
            <a:pPr>
              <a:lnSpc>
                <a:spcPct val="107000"/>
              </a:lnSpc>
              <a:spcAft>
                <a:spcPts val="800"/>
              </a:spcAft>
            </a:pPr>
            <a:r>
              <a:rPr lang="it-IT" sz="1600" b="1" dirty="0">
                <a:effectLst/>
                <a:latin typeface="Calibri" panose="020F0502020204030204" pitchFamily="34" charset="0"/>
                <a:ea typeface="Calibri" panose="020F0502020204030204" pitchFamily="34" charset="0"/>
                <a:cs typeface="Times New Roman" panose="02020603050405020304" pitchFamily="18" charset="0"/>
              </a:rPr>
              <a:t>di natura preventivo-cautelare o repressivo</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600" b="1" dirty="0">
                <a:solidFill>
                  <a:srgbClr val="70AD47"/>
                </a:solidFill>
                <a:effectLst/>
                <a:latin typeface="Calibri" panose="020F0502020204030204" pitchFamily="34" charset="0"/>
                <a:ea typeface="Calibri" panose="020F0502020204030204" pitchFamily="34" charset="0"/>
                <a:cs typeface="Times New Roman" panose="02020603050405020304" pitchFamily="18" charset="0"/>
              </a:rPr>
              <a:t>Amministrative  </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600" dirty="0">
                <a:effectLst/>
                <a:latin typeface="Calibri" panose="020F0502020204030204" pitchFamily="34" charset="0"/>
                <a:ea typeface="Calibri" panose="020F0502020204030204" pitchFamily="34" charset="0"/>
                <a:cs typeface="Times New Roman" panose="02020603050405020304" pitchFamily="18" charset="0"/>
              </a:rPr>
              <a:t>Civilistiche</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600" dirty="0">
                <a:effectLst/>
                <a:latin typeface="Calibri" panose="020F0502020204030204" pitchFamily="34" charset="0"/>
                <a:ea typeface="Calibri" panose="020F0502020204030204" pitchFamily="34" charset="0"/>
                <a:cs typeface="Times New Roman" panose="02020603050405020304" pitchFamily="18" charset="0"/>
              </a:rPr>
              <a:t>Fiscali</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600" dirty="0">
                <a:effectLst/>
                <a:latin typeface="Calibri" panose="020F0502020204030204" pitchFamily="34" charset="0"/>
                <a:ea typeface="Calibri" panose="020F0502020204030204" pitchFamily="34" charset="0"/>
                <a:cs typeface="Times New Roman" panose="02020603050405020304" pitchFamily="18" charset="0"/>
              </a:rPr>
              <a:t>Penali</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b="1" dirty="0">
                <a:solidFill>
                  <a:srgbClr val="70AD47"/>
                </a:solidFill>
                <a:effectLst/>
                <a:latin typeface="Calibri" panose="020F0502020204030204" pitchFamily="34" charset="0"/>
                <a:ea typeface="Calibri" panose="020F0502020204030204" pitchFamily="34" charset="0"/>
                <a:cs typeface="Times New Roman" panose="02020603050405020304" pitchFamily="18" charset="0"/>
              </a:rPr>
              <a:t>Sanzioni amministrative- -- GRAVITA’ DELLA LESIONE AL TERRITORIO-PAESAGGIO-PATRIMONIO EDILIZIO ESISTENTE</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dirty="0">
                <a:effectLst/>
                <a:latin typeface="Calibri" panose="020F0502020204030204" pitchFamily="34" charset="0"/>
                <a:ea typeface="Calibri" panose="020F0502020204030204" pitchFamily="34" charset="0"/>
                <a:cs typeface="Times New Roman" panose="02020603050405020304" pitchFamily="18" charset="0"/>
              </a:rPr>
              <a:t>Immobili realizzati </a:t>
            </a:r>
            <a:r>
              <a:rPr lang="it-IT" sz="18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in assenza di permesso </a:t>
            </a:r>
            <a:r>
              <a:rPr lang="it-IT" sz="1800" dirty="0">
                <a:effectLst/>
                <a:latin typeface="Calibri" panose="020F0502020204030204" pitchFamily="34" charset="0"/>
                <a:ea typeface="Calibri" panose="020F0502020204030204" pitchFamily="34" charset="0"/>
                <a:cs typeface="Times New Roman" panose="02020603050405020304" pitchFamily="18" charset="0"/>
              </a:rPr>
              <a:t>di costruzione/ </a:t>
            </a:r>
            <a:r>
              <a:rPr lang="it-IT" sz="1800" dirty="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in totale difformità </a:t>
            </a:r>
            <a:r>
              <a:rPr lang="it-IT" sz="1800" dirty="0">
                <a:effectLst/>
                <a:latin typeface="Calibri" panose="020F0502020204030204" pitchFamily="34" charset="0"/>
                <a:ea typeface="Calibri" panose="020F0502020204030204" pitchFamily="34" charset="0"/>
                <a:cs typeface="Times New Roman" panose="02020603050405020304" pitchFamily="18" charset="0"/>
              </a:rPr>
              <a:t>da esso/ con </a:t>
            </a:r>
            <a:r>
              <a:rPr lang="it-IT" sz="18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variazioni essenziali </a:t>
            </a:r>
            <a:r>
              <a:rPr lang="it-IT" sz="1800" dirty="0">
                <a:effectLst/>
                <a:latin typeface="Calibri" panose="020F0502020204030204" pitchFamily="34" charset="0"/>
                <a:ea typeface="Calibri" panose="020F0502020204030204" pitchFamily="34" charset="0"/>
                <a:cs typeface="Times New Roman" panose="02020603050405020304" pitchFamily="18" charset="0"/>
              </a:rPr>
              <a:t>dal progetto</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SOSPENSIONE DEI LAVORI </a:t>
            </a:r>
            <a:r>
              <a:rPr lang="it-IT" sz="1800" dirty="0">
                <a:effectLst/>
                <a:latin typeface="Calibri" panose="020F0502020204030204" pitchFamily="34" charset="0"/>
                <a:ea typeface="Calibri" panose="020F0502020204030204" pitchFamily="34" charset="0"/>
                <a:cs typeface="Times New Roman" panose="02020603050405020304" pitchFamily="18" charset="0"/>
              </a:rPr>
              <a:t>– 45 giorni ( </a:t>
            </a:r>
            <a:r>
              <a:rPr lang="it-IT" sz="1800" b="1" dirty="0">
                <a:effectLst/>
                <a:latin typeface="Calibri" panose="020F0502020204030204" pitchFamily="34" charset="0"/>
                <a:ea typeface="Calibri" panose="020F0502020204030204" pitchFamily="34" charset="0"/>
                <a:cs typeface="Times New Roman" panose="02020603050405020304" pitchFamily="18" charset="0"/>
              </a:rPr>
              <a:t>termine perentorio o ordinatorio?) </a:t>
            </a:r>
            <a:r>
              <a:rPr lang="it-IT" sz="1800" dirty="0">
                <a:effectLst/>
                <a:highlight>
                  <a:srgbClr val="00FFFF"/>
                </a:highlight>
                <a:latin typeface="Calibri" panose="020F0502020204030204" pitchFamily="34" charset="0"/>
                <a:ea typeface="Calibri" panose="020F0502020204030204" pitchFamily="34" charset="0"/>
                <a:cs typeface="Times New Roman" panose="02020603050405020304" pitchFamily="18" charset="0"/>
              </a:rPr>
              <a:t>contrasto tra giudice </a:t>
            </a:r>
            <a:r>
              <a:rPr lang="it-IT" sz="1800" dirty="0" err="1">
                <a:effectLst/>
                <a:highlight>
                  <a:srgbClr val="00FFFF"/>
                </a:highlight>
                <a:latin typeface="Calibri" panose="020F0502020204030204" pitchFamily="34" charset="0"/>
                <a:ea typeface="Calibri" panose="020F0502020204030204" pitchFamily="34" charset="0"/>
                <a:cs typeface="Times New Roman" panose="02020603050405020304" pitchFamily="18" charset="0"/>
              </a:rPr>
              <a:t>amm</a:t>
            </a:r>
            <a:r>
              <a:rPr lang="it-IT" sz="1800" dirty="0">
                <a:effectLst/>
                <a:highlight>
                  <a:srgbClr val="00FFFF"/>
                </a:highlight>
                <a:latin typeface="Calibri" panose="020F0502020204030204" pitchFamily="34" charset="0"/>
                <a:ea typeface="Calibri" panose="020F0502020204030204" pitchFamily="34" charset="0"/>
                <a:cs typeface="Times New Roman" panose="02020603050405020304" pitchFamily="18" charset="0"/>
              </a:rPr>
              <a:t>. e giudice penale</a:t>
            </a:r>
            <a:r>
              <a:rPr lang="it-IT" sz="1800" i="1" dirty="0">
                <a:effectLst/>
                <a:highlight>
                  <a:srgbClr val="00FFFF"/>
                </a:highlight>
                <a:latin typeface="Calibri" panose="020F0502020204030204" pitchFamily="34" charset="0"/>
                <a:ea typeface="Calibri" panose="020F0502020204030204" pitchFamily="34" charset="0"/>
                <a:cs typeface="Times New Roman" panose="02020603050405020304" pitchFamily="18" charset="0"/>
              </a:rPr>
              <a:t>: </a:t>
            </a:r>
            <a:r>
              <a:rPr lang="it-IT" sz="1800" i="1"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rPr>
              <a:t>costituisce reato riprendere i lavori una volata trascorso il termine di 45 gg?</a:t>
            </a:r>
            <a:endParaRPr lang="it-IT" sz="1400" dirty="0">
              <a:solidFill>
                <a:srgbClr val="7030A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b="1" dirty="0">
                <a:effectLst/>
                <a:latin typeface="Calibri" panose="020F0502020204030204" pitchFamily="34" charset="0"/>
                <a:ea typeface="Calibri" panose="020F0502020204030204" pitchFamily="34" charset="0"/>
                <a:cs typeface="Times New Roman" panose="02020603050405020304" pitchFamily="18" charset="0"/>
              </a:rPr>
              <a:t>(eventuale) </a:t>
            </a:r>
            <a:r>
              <a:rPr lang="it-IT"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SEQUESTRO</a:t>
            </a:r>
            <a:r>
              <a:rPr lang="it-IT" sz="1800" dirty="0">
                <a:effectLst/>
                <a:latin typeface="Calibri" panose="020F0502020204030204" pitchFamily="34" charset="0"/>
                <a:ea typeface="Calibri" panose="020F0502020204030204" pitchFamily="34" charset="0"/>
                <a:cs typeface="Times New Roman" panose="02020603050405020304" pitchFamily="18" charset="0"/>
              </a:rPr>
              <a:t> </a:t>
            </a:r>
            <a:r>
              <a:rPr lang="it-IT"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AMMINISTRATIVO DEL CANTIERE </a:t>
            </a:r>
            <a:r>
              <a:rPr lang="it-IT" sz="1800" dirty="0">
                <a:effectLst/>
                <a:latin typeface="Calibri" panose="020F0502020204030204" pitchFamily="34" charset="0"/>
                <a:ea typeface="Calibri" panose="020F0502020204030204" pitchFamily="34" charset="0"/>
                <a:cs typeface="Times New Roman" panose="02020603050405020304" pitchFamily="18" charset="0"/>
              </a:rPr>
              <a:t>( entro 15 gg dalla sospensione)</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INGIUNZIONE DI DEMOLIZIONE </a:t>
            </a:r>
            <a:r>
              <a:rPr lang="it-IT" sz="1800" dirty="0">
                <a:effectLst/>
                <a:latin typeface="Calibri" panose="020F0502020204030204" pitchFamily="34" charset="0"/>
                <a:ea typeface="Calibri" panose="020F0502020204030204" pitchFamily="34" charset="0"/>
                <a:cs typeface="Times New Roman" panose="02020603050405020304" pitchFamily="18" charset="0"/>
              </a:rPr>
              <a:t>(art. 31, comma 2) </a:t>
            </a:r>
            <a:r>
              <a:rPr lang="it-IT" sz="1800" u="sng" dirty="0">
                <a:effectLst/>
                <a:latin typeface="Calibri" panose="020F0502020204030204" pitchFamily="34" charset="0"/>
                <a:ea typeface="Calibri" panose="020F0502020204030204" pitchFamily="34" charset="0"/>
                <a:cs typeface="Times New Roman" panose="02020603050405020304" pitchFamily="18" charset="0"/>
              </a:rPr>
              <a:t>vedi anche demolizione immediata ex art. 27 nel caso di abusi su aree vincolate</a:t>
            </a:r>
            <a:endParaRPr lang="it-IT" sz="1400" u="sng"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046020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A93FB3BD-DF04-42F9-9F47-7732B5D56EA8}"/>
              </a:ext>
            </a:extLst>
          </p:cNvPr>
          <p:cNvSpPr txBox="1"/>
          <p:nvPr/>
        </p:nvSpPr>
        <p:spPr>
          <a:xfrm>
            <a:off x="304800" y="532838"/>
            <a:ext cx="10515600" cy="3483005"/>
          </a:xfrm>
          <a:prstGeom prst="rect">
            <a:avLst/>
          </a:prstGeom>
          <a:noFill/>
        </p:spPr>
        <p:txBody>
          <a:bodyPr wrap="square">
            <a:spAutoFit/>
          </a:bodyPr>
          <a:lstStyle/>
          <a:p>
            <a:pPr>
              <a:lnSpc>
                <a:spcPct val="107000"/>
              </a:lnSpc>
              <a:spcAft>
                <a:spcPts val="800"/>
              </a:spcAft>
            </a:pPr>
            <a:r>
              <a:rPr lang="it-IT" sz="1800" i="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FOCUS</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8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Obblighi e limiti alla pubblicazione</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pPr>
            <a:r>
              <a:rPr lang="it-IT" sz="1600" b="1" dirty="0">
                <a:solidFill>
                  <a:srgbClr val="4472C4"/>
                </a:solidFill>
                <a:effectLst/>
                <a:latin typeface="Calibri" panose="020F0502020204030204" pitchFamily="34" charset="0"/>
                <a:ea typeface="Calibri" panose="020F0502020204030204" pitchFamily="34" charset="0"/>
                <a:cs typeface="Times New Roman" panose="02020603050405020304" pitchFamily="18" charset="0"/>
              </a:rPr>
              <a:t>Ingiunzione di demolizione ex art. 31 DPR 380/2021</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400" b="1" dirty="0">
                <a:effectLst/>
                <a:latin typeface="Calibri" panose="020F0502020204030204" pitchFamily="34" charset="0"/>
                <a:ea typeface="Calibri" panose="020F0502020204030204" pitchFamily="34" charset="0"/>
                <a:cs typeface="Times New Roman" panose="02020603050405020304" pitchFamily="18" charset="0"/>
              </a:rPr>
              <a:t>Il DPR 380/20221 non prevede obbligo di pubblicazione. Può dunque rientrate nel generale obbligo di pubblicazione di cui all’art. 124 del Tuel. ( vedi  Provvedimento generale 15.4.2014, n. 243, in GURI  n. 134 del 12.6.2014)</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400" b="1" dirty="0">
                <a:effectLst/>
                <a:latin typeface="Calibri" panose="020F0502020204030204" pitchFamily="34" charset="0"/>
                <a:ea typeface="Calibri" panose="020F0502020204030204" pitchFamily="34" charset="0"/>
                <a:cs typeface="Times New Roman" panose="02020603050405020304" pitchFamily="18" charset="0"/>
              </a:rPr>
              <a:t>Garante della privacy: ordinanza </a:t>
            </a:r>
            <a:r>
              <a:rPr lang="it-IT" sz="1400" b="1"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24 giugno 2021, n.254</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600"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il Comune aveva l’obbligo, fin dall’inizio del trattamento, consistente nella diffusione online dei dati personali del reclamante avvenuta in data XX, di adottare </a:t>
            </a:r>
            <a:r>
              <a:rPr lang="it-IT"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by design</a:t>
            </a:r>
            <a:r>
              <a:rPr lang="it-IT" sz="1600"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(art. 25, par. 1, RGPD) idonee misure tecniche e organizzative volte a minimizzare i dati pubblicati online, evitando la diffusione di dati non «limitati a quanto necessario rispetto alle finalità per le quali sono trattati». Ciò con particolare riferimento all’avvenuta diffusione della data e luogo di nascita, nonché del domicilio del reclamant</a:t>
            </a:r>
            <a:r>
              <a:rPr lang="it-IT" sz="1800"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e ( </a:t>
            </a:r>
            <a:r>
              <a:rPr lang="it-IT" sz="1600" i="1"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vedi anche </a:t>
            </a:r>
            <a:r>
              <a:rPr lang="it-IT" sz="1600" i="1"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hlinkClick r:id="rId3"/>
              </a:rPr>
              <a:t>ingiunzione n. 91 del 11.3.2021</a:t>
            </a:r>
            <a:r>
              <a:rPr lang="it-IT" sz="1600"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t>
            </a:r>
            <a:endParaRPr lang="it-IT"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CasellaDiTesto 4">
            <a:extLst>
              <a:ext uri="{FF2B5EF4-FFF2-40B4-BE49-F238E27FC236}">
                <a16:creationId xmlns:a16="http://schemas.microsoft.com/office/drawing/2014/main" id="{2421DDFD-884D-2CFA-B9A4-82EFDA92F0C8}"/>
              </a:ext>
            </a:extLst>
          </p:cNvPr>
          <p:cNvSpPr txBox="1"/>
          <p:nvPr/>
        </p:nvSpPr>
        <p:spPr>
          <a:xfrm>
            <a:off x="304800" y="4054058"/>
            <a:ext cx="10390094" cy="2258375"/>
          </a:xfrm>
          <a:prstGeom prst="rect">
            <a:avLst/>
          </a:prstGeom>
          <a:noFill/>
        </p:spPr>
        <p:txBody>
          <a:bodyPr wrap="square">
            <a:spAutoFit/>
          </a:bodyPr>
          <a:lstStyle/>
          <a:p>
            <a:pPr marL="342900" lvl="0" indent="-342900">
              <a:lnSpc>
                <a:spcPct val="107000"/>
              </a:lnSpc>
              <a:spcAft>
                <a:spcPts val="800"/>
              </a:spcAft>
              <a:buFont typeface="+mj-lt"/>
              <a:buAutoNum type="arabicPeriod" startAt="2"/>
            </a:pPr>
            <a:r>
              <a:rPr lang="it-IT" sz="1600" b="1" dirty="0">
                <a:solidFill>
                  <a:srgbClr val="4472C4"/>
                </a:solidFill>
                <a:effectLst/>
                <a:latin typeface="Calibri" panose="020F0502020204030204" pitchFamily="34" charset="0"/>
                <a:ea typeface="Calibri" panose="020F0502020204030204" pitchFamily="34" charset="0"/>
                <a:cs typeface="Times New Roman" panose="02020603050405020304" pitchFamily="18" charset="0"/>
              </a:rPr>
              <a:t>Elenco mensile ex art. 7 DPR 380/2001</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400" b="1" dirty="0">
                <a:effectLst/>
                <a:latin typeface="Calibri" panose="020F0502020204030204" pitchFamily="34" charset="0"/>
                <a:ea typeface="Calibri" panose="020F0502020204030204" pitchFamily="34" charset="0"/>
                <a:cs typeface="Times New Roman" panose="02020603050405020304" pitchFamily="18" charset="0"/>
              </a:rPr>
              <a:t>Garante della privacy: parere </a:t>
            </a:r>
            <a:r>
              <a:rPr lang="it-IT" sz="1400" b="1"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4"/>
              </a:rPr>
              <a:t>16 marzo 2020</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nulla osta all’ostensione tramite accesso civico generalizzato dei documenti richiesti, ed ha invitato il Comune a valutare la possibilità di accordare un eventuale accesso civico parziale, ai sensi dell’art. 5-bis del d.lgs. 33/2013, mediante </a:t>
            </a:r>
            <a:r>
              <a:rPr lang="it-IT" sz="1800" b="1"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oscuramento </a:t>
            </a:r>
            <a:r>
              <a:rPr lang="it-IT" sz="1800"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dei dati sensibili quali l’indirizzo dello stabile abusivo e il nome del proprietario committente, la cui conoscibilità potrebbero arrecare un effetto negativo ai controinteressati. (</a:t>
            </a:r>
            <a:r>
              <a:rPr lang="it-IT" sz="1800" b="1"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vedi anche parere </a:t>
            </a:r>
            <a:r>
              <a:rPr lang="it-IT" sz="1800" b="1"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hlinkClick r:id="rId5"/>
              </a:rPr>
              <a:t>n. 35 del 29.1.2023</a:t>
            </a:r>
            <a:r>
              <a:rPr lang="it-IT" sz="1800" b="1"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a:t>
            </a:r>
            <a:endParaRPr lang="it-IT" sz="1200" b="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219251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AD7CCE19-D0DF-9EB8-70B0-153BA2F83400}"/>
              </a:ext>
            </a:extLst>
          </p:cNvPr>
          <p:cNvSpPr txBox="1"/>
          <p:nvPr/>
        </p:nvSpPr>
        <p:spPr>
          <a:xfrm>
            <a:off x="277906" y="524750"/>
            <a:ext cx="10641106" cy="5291705"/>
          </a:xfrm>
          <a:prstGeom prst="rect">
            <a:avLst/>
          </a:prstGeom>
          <a:noFill/>
        </p:spPr>
        <p:txBody>
          <a:bodyPr wrap="square">
            <a:spAutoFit/>
          </a:bodyPr>
          <a:lstStyle/>
          <a:p>
            <a:pPr marL="342900" lvl="0" indent="-342900">
              <a:lnSpc>
                <a:spcPct val="107000"/>
              </a:lnSpc>
              <a:spcAft>
                <a:spcPts val="800"/>
              </a:spcAft>
              <a:buFont typeface="+mj-lt"/>
              <a:buAutoNum type="arabicPeriod" startAt="3"/>
            </a:pPr>
            <a:r>
              <a:rPr lang="it-IT" sz="1600" b="1" dirty="0">
                <a:solidFill>
                  <a:srgbClr val="4472C4"/>
                </a:solidFill>
                <a:effectLst/>
                <a:latin typeface="Calibri" panose="020F0502020204030204" pitchFamily="34" charset="0"/>
                <a:ea typeface="Calibri" panose="020F0502020204030204" pitchFamily="34" charset="0"/>
                <a:cs typeface="Times New Roman" panose="02020603050405020304" pitchFamily="18" charset="0"/>
              </a:rPr>
              <a:t>Verbali di accertamento e denunce</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it-IT" sz="1200" b="1" dirty="0">
                <a:effectLst/>
                <a:latin typeface="Calibri" panose="020F0502020204030204" pitchFamily="34" charset="0"/>
                <a:ea typeface="Calibri" panose="020F0502020204030204" pitchFamily="34" charset="0"/>
                <a:cs typeface="Times New Roman" panose="02020603050405020304" pitchFamily="18" charset="0"/>
              </a:rPr>
              <a:t>Garante della privacy: parere </a:t>
            </a:r>
            <a:r>
              <a:rPr lang="it-IT" sz="1200" b="1"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18 dicembre 2019</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un’eventuale ostensione, tramite l’istituto dell’accesso civico generalizzato, delle informazioni riferite ai soggetti destinatari di provvedimenti di accertamento di irregolarità edilizie potrebbe, infatti, causare a questi ultimi ripercussioni negative, anche sul piano sociale e relazionale, considerando peraltro – come evidenziato dal Comune – che sono ancora pendenti i procedimenti penali avviati a seguito degli abusi edilizi. In caso di accoglimento dell’istanza, si determinerebbe quindi un’interferenza sproporzionata nei diritti e libertà dei soggetti controinteressati in violazione del principio di «minimizzazione dei dati» contenuto nel RGPD </a:t>
            </a:r>
            <a:endParaRPr lang="it-IT" sz="12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sz="1800"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Si evidenzia, infine, che non sussistono, invece, ragioni attinenti alla protezione dei dati personali dei controinteressati (ai sensi dell’art. 5-bis, comma 2, lett. a, del d. lgs. n. 33/2013) in relazione all’eventuale ostensione al soggetto richiedente – allo scopo di favorire forme diffuse di controllo sul perseguimento delle funzioni istituzionali e sull’utilizzo delle risorse pubbliche e di promuovere la partecipazione al dibattito pubblico – </a:t>
            </a:r>
            <a:r>
              <a:rPr lang="it-IT" sz="1800" b="1"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di “dati aggregati</a:t>
            </a:r>
            <a:r>
              <a:rPr lang="it-IT" sz="1800"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(privi di dati identificativi e di ogni ulteriore informazione che può identificare i soggetti controinteressati anche indirettamente), quali – ad esempio – </a:t>
            </a:r>
            <a:r>
              <a:rPr lang="it-IT" sz="1800" b="1" i="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il numero degli abusi edilizi rilevati negli ultimi due anni e le aree/zone comunali interessate prive di indirizzi e numeri civici.</a:t>
            </a:r>
            <a:endParaRPr lang="it-IT" sz="12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937088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3946D924-1198-869D-66AB-53FF7435595E}"/>
              </a:ext>
            </a:extLst>
          </p:cNvPr>
          <p:cNvSpPr txBox="1"/>
          <p:nvPr/>
        </p:nvSpPr>
        <p:spPr>
          <a:xfrm>
            <a:off x="931492" y="2281727"/>
            <a:ext cx="10272044" cy="2135713"/>
          </a:xfrm>
          <a:prstGeom prst="rect">
            <a:avLst/>
          </a:prstGeom>
          <a:noFill/>
        </p:spPr>
        <p:txBody>
          <a:bodyPr wrap="square">
            <a:spAutoFit/>
          </a:bodyPr>
          <a:lstStyle/>
          <a:p>
            <a:pPr marL="580390" marR="25400" indent="-342900" algn="just">
              <a:lnSpc>
                <a:spcPct val="102000"/>
              </a:lnSpc>
              <a:spcAft>
                <a:spcPts val="415"/>
              </a:spcAft>
            </a:pPr>
            <a:r>
              <a:rPr lang="it-IT" sz="3200" dirty="0">
                <a:solidFill>
                  <a:srgbClr val="000000"/>
                </a:solidFill>
                <a:effectLst/>
                <a:latin typeface="Calibri" panose="020F0502020204030204" pitchFamily="34" charset="0"/>
                <a:ea typeface="Calibri" panose="020F0502020204030204" pitchFamily="34" charset="0"/>
              </a:rPr>
              <a:t> </a:t>
            </a:r>
          </a:p>
          <a:p>
            <a:pPr marL="342900" marR="25400" lvl="0" indent="-342900" algn="just" fontAlgn="base">
              <a:lnSpc>
                <a:spcPct val="102000"/>
              </a:lnSpc>
              <a:spcAft>
                <a:spcPts val="415"/>
              </a:spcAft>
              <a:buClr>
                <a:srgbClr val="002060"/>
              </a:buClr>
              <a:buSzPts val="3200"/>
              <a:buFont typeface="+mj-lt"/>
              <a:buAutoNum type="arabicPeriod" startAt="2"/>
            </a:pPr>
            <a:r>
              <a:rPr lang="it-IT" sz="3200" u="none" strike="noStrike" dirty="0">
                <a:solidFill>
                  <a:srgbClr val="00206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L’ingiunzione di demolizione: presupposti, garanzie partecipative, soggetti destinatari, contenuto. Vicende processuali.</a:t>
            </a:r>
            <a:endParaRPr lang="it-IT" sz="3200" u="none" strike="noStrike"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893923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16:creationId xmlns:a16="http://schemas.microsoft.com/office/drawing/2014/main" id="{5BEAE817-9F5E-56A9-DA89-6F86CC3C2F0C}"/>
              </a:ext>
            </a:extLst>
          </p:cNvPr>
          <p:cNvSpPr txBox="1"/>
          <p:nvPr/>
        </p:nvSpPr>
        <p:spPr>
          <a:xfrm>
            <a:off x="277904" y="520995"/>
            <a:ext cx="10892119" cy="9109994"/>
          </a:xfrm>
          <a:prstGeom prst="rect">
            <a:avLst/>
          </a:prstGeom>
          <a:noFill/>
        </p:spPr>
        <p:txBody>
          <a:bodyPr wrap="square">
            <a:spAutoFit/>
          </a:bodyPr>
          <a:lstStyle/>
          <a:p>
            <a:pPr algn="just">
              <a:lnSpc>
                <a:spcPct val="107000"/>
              </a:lnSpc>
              <a:spcAft>
                <a:spcPts val="800"/>
              </a:spcAft>
            </a:pPr>
            <a:endParaRPr lang="it-IT" sz="1800" dirty="0">
              <a:effectLst/>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dirty="0" err="1">
                <a:solidFill>
                  <a:srgbClr val="0070C0"/>
                </a:solidFill>
                <a:latin typeface="Arial" panose="020B0604020202020204" pitchFamily="34" charset="0"/>
                <a:ea typeface="Calibri" panose="020F0502020204030204" pitchFamily="34" charset="0"/>
                <a:cs typeface="Times New Roman" panose="02020603050405020304" pitchFamily="18" charset="0"/>
              </a:rPr>
              <a:t>CdS</a:t>
            </a:r>
            <a:r>
              <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rPr>
              <a:t>, Adunanza Plenaria n. 16/2023 (</a:t>
            </a:r>
            <a:r>
              <a:rPr lang="it-IT" sz="1800" u="sng" dirty="0">
                <a:solidFill>
                  <a:srgbClr val="0563C1"/>
                </a:solidFill>
                <a:effectLst/>
                <a:latin typeface="Times New Roman" panose="02020603050405020304" pitchFamily="18" charset="0"/>
                <a:ea typeface="Calibri" panose="020F0502020204030204" pitchFamily="34" charset="0"/>
                <a:cs typeface="Times New Roman" panose="02020603050405020304" pitchFamily="18" charset="0"/>
                <a:hlinkClick r:id="rId2"/>
              </a:rPr>
              <a:t>11 ottobre 2023 n. 16</a:t>
            </a:r>
            <a:r>
              <a:rPr lang="it-IT" sz="1800" dirty="0">
                <a:effectLst/>
                <a:latin typeface="Times New Roman" panose="02020603050405020304" pitchFamily="18" charset="0"/>
                <a:ea typeface="Calibri" panose="020F0502020204030204" pitchFamily="34" charset="0"/>
              </a:rPr>
              <a:t> )</a:t>
            </a: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rPr>
              <a:t>Articolazione del procedimento repressivo-sanzionatorio in 4 fasi:</a:t>
            </a:r>
          </a:p>
          <a:p>
            <a:pPr algn="just">
              <a:lnSpc>
                <a:spcPct val="107000"/>
              </a:lnSpc>
              <a:spcAft>
                <a:spcPts val="800"/>
              </a:spcAft>
            </a:pPr>
            <a:r>
              <a:rPr lang="it-IT" sz="1800" b="1" dirty="0">
                <a:effectLst/>
                <a:latin typeface="Times New Roman" panose="02020603050405020304" pitchFamily="18" charset="0"/>
                <a:ea typeface="Calibri" panose="020F0502020204030204" pitchFamily="34" charset="0"/>
              </a:rPr>
              <a:t>Prima fase</a:t>
            </a:r>
          </a:p>
          <a:p>
            <a:pPr algn="just">
              <a:lnSpc>
                <a:spcPct val="107000"/>
              </a:lnSpc>
              <a:spcAft>
                <a:spcPts val="800"/>
              </a:spcAft>
            </a:pPr>
            <a:r>
              <a:rPr lang="it-IT" sz="1800" dirty="0">
                <a:effectLst/>
                <a:latin typeface="Times New Roman" panose="02020603050405020304" pitchFamily="18" charset="0"/>
                <a:ea typeface="Calibri" panose="020F0502020204030204" pitchFamily="34" charset="0"/>
              </a:rPr>
              <a:t>Il processo di repressione è attivato dalla notizia dell’esecuzione di interventi in assenza di permesso, in totale difformità dal medesimo ovvero con variazioni essenziali; esso sfocia in un accertamento istruttorio e si conclude, in caso di verifica positiva dell’esistenza dell’illecito, con </a:t>
            </a:r>
            <a:r>
              <a:rPr lang="it-IT" sz="1800" b="1" dirty="0">
                <a:effectLst/>
                <a:latin typeface="Times New Roman" panose="02020603050405020304" pitchFamily="18" charset="0"/>
                <a:ea typeface="Calibri" panose="020F0502020204030204" pitchFamily="34" charset="0"/>
              </a:rPr>
              <a:t>una ordinanza che ingiunge al proprietario e al responsabile dell’abuso la demolizione</a:t>
            </a:r>
            <a:r>
              <a:rPr lang="it-IT" sz="1800" dirty="0">
                <a:effectLst/>
                <a:latin typeface="Times New Roman" panose="02020603050405020304" pitchFamily="18" charset="0"/>
                <a:ea typeface="Calibri" panose="020F0502020204030204" pitchFamily="34" charset="0"/>
              </a:rPr>
              <a:t>, indicando nel provvedimento l’area che viene acquisita al patrimonio comunale in caso di mancata ottemperanza all’ordine di demolizione nel termine di 90 giorni dalla sua notifica. Entro tale termine, tuttavia, il destinatario dell’ordine di demolizione:</a:t>
            </a:r>
          </a:p>
          <a:p>
            <a:pPr algn="just">
              <a:lnSpc>
                <a:spcPct val="107000"/>
              </a:lnSpc>
              <a:spcAft>
                <a:spcPts val="800"/>
              </a:spcAft>
            </a:pPr>
            <a:r>
              <a:rPr lang="it-IT" dirty="0">
                <a:latin typeface="Times New Roman" panose="02020603050405020304" pitchFamily="18" charset="0"/>
                <a:ea typeface="Calibri" panose="020F0502020204030204" pitchFamily="34" charset="0"/>
              </a:rPr>
              <a:t>a) </a:t>
            </a:r>
            <a:r>
              <a:rPr lang="it-IT" u="sng" dirty="0">
                <a:latin typeface="Times New Roman" panose="02020603050405020304" pitchFamily="18" charset="0"/>
                <a:ea typeface="Calibri" panose="020F0502020204030204" pitchFamily="34" charset="0"/>
              </a:rPr>
              <a:t>può richiedere proroga </a:t>
            </a:r>
            <a:r>
              <a:rPr lang="it-IT" dirty="0">
                <a:latin typeface="Times New Roman" panose="02020603050405020304" pitchFamily="18" charset="0"/>
                <a:ea typeface="Calibri" panose="020F0502020204030204" pitchFamily="34" charset="0"/>
              </a:rPr>
              <a:t>fino a 240 giorni per motivi di salute o stato di bisogno ed esigenze abitative di chi risiede nell’immobile (</a:t>
            </a:r>
            <a:r>
              <a:rPr lang="it-IT" i="1" dirty="0">
                <a:latin typeface="Times New Roman" panose="02020603050405020304" pitchFamily="18" charset="0"/>
                <a:ea typeface="Calibri" panose="020F0502020204030204" pitchFamily="34" charset="0"/>
              </a:rPr>
              <a:t>art 31, comma 3, modificato art 1, comma 1, lett. c) ter Dl salva casa</a:t>
            </a:r>
            <a:r>
              <a:rPr lang="it-IT" dirty="0">
                <a:latin typeface="Times New Roman" panose="02020603050405020304" pitchFamily="18" charset="0"/>
                <a:ea typeface="Calibri" panose="020F0502020204030204" pitchFamily="34" charset="0"/>
              </a:rPr>
              <a:t>);</a:t>
            </a:r>
            <a:endParaRPr lang="it-IT" sz="1800" dirty="0">
              <a:effectLst/>
              <a:latin typeface="Times New Roman" panose="02020603050405020304" pitchFamily="18" charset="0"/>
              <a:ea typeface="Calibri" panose="020F0502020204030204" pitchFamily="34" charset="0"/>
            </a:endParaRPr>
          </a:p>
          <a:p>
            <a:pPr algn="just">
              <a:lnSpc>
                <a:spcPct val="107000"/>
              </a:lnSpc>
              <a:spcAft>
                <a:spcPts val="800"/>
              </a:spcAft>
            </a:pPr>
            <a:r>
              <a:rPr lang="it-IT" dirty="0">
                <a:latin typeface="Times New Roman" panose="02020603050405020304" pitchFamily="18" charset="0"/>
                <a:ea typeface="Calibri" panose="020F0502020204030204" pitchFamily="34" charset="0"/>
              </a:rPr>
              <a:t>b)</a:t>
            </a:r>
            <a:r>
              <a:rPr lang="it-IT" sz="1800" dirty="0">
                <a:effectLst/>
                <a:latin typeface="Times New Roman" panose="02020603050405020304" pitchFamily="18" charset="0"/>
                <a:ea typeface="Calibri" panose="020F0502020204030204" pitchFamily="34" charset="0"/>
              </a:rPr>
              <a:t> </a:t>
            </a:r>
            <a:r>
              <a:rPr lang="it-IT" sz="1800" u="sng" dirty="0">
                <a:effectLst/>
                <a:latin typeface="Times New Roman" panose="02020603050405020304" pitchFamily="18" charset="0"/>
                <a:ea typeface="Calibri" panose="020F0502020204030204" pitchFamily="34" charset="0"/>
              </a:rPr>
              <a:t>può formulare </a:t>
            </a:r>
            <a:r>
              <a:rPr lang="it-IT" sz="1800" dirty="0">
                <a:effectLst/>
                <a:latin typeface="Times New Roman" panose="02020603050405020304" pitchFamily="18" charset="0"/>
                <a:ea typeface="Calibri" panose="020F0502020204030204" pitchFamily="34" charset="0"/>
              </a:rPr>
              <a:t>istanza </a:t>
            </a:r>
            <a:r>
              <a:rPr lang="it-IT" sz="1800" u="sng" dirty="0">
                <a:effectLst/>
                <a:latin typeface="Times New Roman" panose="02020603050405020304" pitchFamily="18" charset="0"/>
                <a:ea typeface="Calibri" panose="020F0502020204030204" pitchFamily="34" charset="0"/>
              </a:rPr>
              <a:t>di accertamento di conformità</a:t>
            </a:r>
            <a:r>
              <a:rPr lang="it-IT" sz="1800" dirty="0">
                <a:effectLst/>
                <a:latin typeface="Times New Roman" panose="02020603050405020304" pitchFamily="18" charset="0"/>
                <a:ea typeface="Calibri" panose="020F0502020204030204" pitchFamily="34" charset="0"/>
              </a:rPr>
              <a:t>, ai sensi dell’art. 36, comma 1 del testo unico, ove ritiene che l’immobile, sebbene costruito in assenza di titolo edificatorio o in difformità da esso, sia comunque conforme alle regole urbanistiche che disciplinano l’edificazione nella zona. La presentazione di tale istanza comporta </a:t>
            </a:r>
            <a:r>
              <a:rPr lang="it-IT" sz="1800" b="1" dirty="0">
                <a:effectLst/>
                <a:latin typeface="Times New Roman" panose="02020603050405020304" pitchFamily="18" charset="0"/>
                <a:ea typeface="Calibri" panose="020F0502020204030204" pitchFamily="34" charset="0"/>
              </a:rPr>
              <a:t>un arresto procedimentale</a:t>
            </a:r>
            <a:r>
              <a:rPr lang="it-IT" sz="1800" dirty="0">
                <a:effectLst/>
                <a:latin typeface="Times New Roman" panose="02020603050405020304" pitchFamily="18" charset="0"/>
                <a:ea typeface="Calibri" panose="020F0502020204030204" pitchFamily="34" charset="0"/>
              </a:rPr>
              <a:t>, in quanto l’ufficio è tenuto a pronunciarsi sull’istanza di sanatoria, la quale si intende respinta nel caso di mancata conclusione del procedimento nei termini (</a:t>
            </a:r>
            <a:r>
              <a:rPr lang="it-IT" sz="1800" b="1" dirty="0">
                <a:effectLst/>
                <a:latin typeface="Times New Roman" panose="02020603050405020304" pitchFamily="18" charset="0"/>
                <a:ea typeface="Calibri" panose="020F0502020204030204" pitchFamily="34" charset="0"/>
              </a:rPr>
              <a:t>silenzio diniego</a:t>
            </a:r>
            <a:r>
              <a:rPr lang="it-IT" sz="1800" dirty="0">
                <a:effectLst/>
                <a:latin typeface="Times New Roman" panose="02020603050405020304" pitchFamily="18" charset="0"/>
                <a:ea typeface="Calibri" panose="020F0502020204030204" pitchFamily="34" charset="0"/>
              </a:rPr>
              <a:t>). </a:t>
            </a:r>
            <a:r>
              <a:rPr lang="it-IT" dirty="0">
                <a:highlight>
                  <a:srgbClr val="FFFF00"/>
                </a:highlight>
                <a:latin typeface="Times New Roman" panose="02020603050405020304" pitchFamily="18" charset="0"/>
                <a:ea typeface="Calibri" panose="020F0502020204030204" pitchFamily="34" charset="0"/>
              </a:rPr>
              <a:t>E’ necessario </a:t>
            </a:r>
            <a:r>
              <a:rPr lang="it-IT" sz="1800" dirty="0">
                <a:effectLst/>
                <a:highlight>
                  <a:srgbClr val="FFFF00"/>
                </a:highlight>
                <a:latin typeface="Times New Roman" panose="02020603050405020304" pitchFamily="18" charset="0"/>
                <a:ea typeface="Calibri" panose="020F0502020204030204" pitchFamily="34" charset="0"/>
              </a:rPr>
              <a:t>reiterare/rinotificare ordinanza di demolizione </a:t>
            </a:r>
            <a:r>
              <a:rPr lang="it-IT" sz="1800" dirty="0">
                <a:effectLst/>
                <a:latin typeface="Times New Roman" panose="02020603050405020304" pitchFamily="18" charset="0"/>
                <a:ea typeface="Calibri" panose="020F0502020204030204" pitchFamily="34" charset="0"/>
              </a:rPr>
              <a:t>( CGA 569/2023, 122/2024, par 477/2022; </a:t>
            </a:r>
            <a:r>
              <a:rPr lang="it-IT" sz="1800" i="1" dirty="0">
                <a:effectLst/>
                <a:latin typeface="Times New Roman" panose="02020603050405020304" pitchFamily="18" charset="0"/>
                <a:ea typeface="Calibri" panose="020F0502020204030204" pitchFamily="34" charset="0"/>
              </a:rPr>
              <a:t>contra </a:t>
            </a:r>
            <a:r>
              <a:rPr lang="it-IT" sz="1800" dirty="0">
                <a:effectLst/>
                <a:latin typeface="Times New Roman" panose="02020603050405020304" pitchFamily="18" charset="0"/>
                <a:ea typeface="Calibri" panose="020F0502020204030204" pitchFamily="34" charset="0"/>
              </a:rPr>
              <a:t>TAR PA, 19.6.2023, n.2039).</a:t>
            </a:r>
          </a:p>
          <a:p>
            <a:pPr algn="just">
              <a:lnSpc>
                <a:spcPct val="107000"/>
              </a:lnSpc>
              <a:spcAft>
                <a:spcPts val="800"/>
              </a:spcAft>
            </a:pPr>
            <a:endParaRPr lang="it-IT" sz="1800" b="1" dirty="0">
              <a:effectLst/>
              <a:latin typeface="Times New Roman" panose="02020603050405020304" pitchFamily="18" charset="0"/>
              <a:ea typeface="Calibri" panose="020F0502020204030204" pitchFamily="34"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it-IT" dirty="0">
              <a:solidFill>
                <a:srgbClr val="0070C0"/>
              </a:solidFill>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0941466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rnice">
  <a:themeElements>
    <a:clrScheme name="Cornic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ornic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ornic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o" ma:contentTypeID="0x010100A461843A85EBDC40B8CD02B1CC1290B8" ma:contentTypeVersion="9" ma:contentTypeDescription="Creare un nuovo documento." ma:contentTypeScope="" ma:versionID="951aba76e905714fc769320fd8be7b8f">
  <xsd:schema xmlns:xsd="http://www.w3.org/2001/XMLSchema" xmlns:xs="http://www.w3.org/2001/XMLSchema" xmlns:p="http://schemas.microsoft.com/office/2006/metadata/properties" xmlns:ns3="ca0459dc-fd52-4568-a0b5-4235beecf548" targetNamespace="http://schemas.microsoft.com/office/2006/metadata/properties" ma:root="true" ma:fieldsID="3a4157b5cd6607c187b50c9e9407d6b6" ns3:_="">
    <xsd:import namespace="ca0459dc-fd52-4568-a0b5-4235beecf54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0459dc-fd52-4568-a0b5-4235beecf54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FE11BFC-7885-43F7-90FB-2B456A5B582B}">
  <ds:schemaRefs>
    <ds:schemaRef ds:uri="http://purl.org/dc/elements/1.1/"/>
    <ds:schemaRef ds:uri="http://schemas.openxmlformats.org/package/2006/metadata/core-properties"/>
    <ds:schemaRef ds:uri="http://purl.org/dc/dcmitype/"/>
    <ds:schemaRef ds:uri="http://www.w3.org/XML/1998/namespace"/>
    <ds:schemaRef ds:uri="http://schemas.microsoft.com/office/2006/metadata/properties"/>
    <ds:schemaRef ds:uri="http://schemas.microsoft.com/office/2006/documentManagement/types"/>
    <ds:schemaRef ds:uri="http://schemas.microsoft.com/office/infopath/2007/PartnerControls"/>
    <ds:schemaRef ds:uri="ca0459dc-fd52-4568-a0b5-4235beecf548"/>
    <ds:schemaRef ds:uri="http://purl.org/dc/terms/"/>
  </ds:schemaRefs>
</ds:datastoreItem>
</file>

<file path=customXml/itemProps2.xml><?xml version="1.0" encoding="utf-8"?>
<ds:datastoreItem xmlns:ds="http://schemas.openxmlformats.org/officeDocument/2006/customXml" ds:itemID="{65E5E00D-3199-4464-B581-D6285700F5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0459dc-fd52-4568-a0b5-4235beecf54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5C477B9-CF84-409F-ACA6-5018A9E386B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1832</TotalTime>
  <Words>7886</Words>
  <Application>Microsoft Office PowerPoint</Application>
  <PresentationFormat>Widescreen</PresentationFormat>
  <Paragraphs>344</Paragraphs>
  <Slides>45</Slides>
  <Notes>0</Notes>
  <HiddenSlides>0</HiddenSlides>
  <MMClips>0</MMClips>
  <ScaleCrop>false</ScaleCrop>
  <HeadingPairs>
    <vt:vector size="6" baseType="variant">
      <vt:variant>
        <vt:lpstr>Caratteri utilizzati</vt:lpstr>
      </vt:variant>
      <vt:variant>
        <vt:i4>9</vt:i4>
      </vt:variant>
      <vt:variant>
        <vt:lpstr>Tema</vt:lpstr>
      </vt:variant>
      <vt:variant>
        <vt:i4>2</vt:i4>
      </vt:variant>
      <vt:variant>
        <vt:lpstr>Titoli diapositive</vt:lpstr>
      </vt:variant>
      <vt:variant>
        <vt:i4>45</vt:i4>
      </vt:variant>
    </vt:vector>
  </HeadingPairs>
  <TitlesOfParts>
    <vt:vector size="56" baseType="lpstr">
      <vt:lpstr>Aptos</vt:lpstr>
      <vt:lpstr>Arial</vt:lpstr>
      <vt:lpstr>Calibri</vt:lpstr>
      <vt:lpstr>Calibri Light</vt:lpstr>
      <vt:lpstr>Corbel</vt:lpstr>
      <vt:lpstr>Times New Roman</vt:lpstr>
      <vt:lpstr>Titillium Web</vt:lpstr>
      <vt:lpstr>Wingdings</vt:lpstr>
      <vt:lpstr>Wingdings 2</vt:lpstr>
      <vt:lpstr>Tema di Office</vt:lpstr>
      <vt:lpstr>Cornice</vt:lpstr>
      <vt:lpstr>DIPARTIMENTO PER GLI AFFARI INTERNI E TERRITORIALI DIREZIONE CENTRALE PER LE AUTONOMIE Albo nazionale dei Segretari Comunali e Provinciali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Corruzione</vt:lpstr>
      <vt:lpstr>Abusivismo edilizio</vt:lpstr>
      <vt:lpstr>Lotta all’abusivismo nella prospettiva del PIAO qualità dell’organizzazione  integrità</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DIPARTIMENTO PER GLI AFFARI INTERNI E TERRITORIALI DIREZIONE CENTRALE PER LE AUTONOMIE Albo nazionale dei Segretari Comunali e Provinciali</dc:title>
  <dc:creator>vito bonanno</dc:creator>
  <cp:lastModifiedBy>vito bonanno</cp:lastModifiedBy>
  <cp:revision>47</cp:revision>
  <dcterms:created xsi:type="dcterms:W3CDTF">2022-07-24T07:24:14Z</dcterms:created>
  <dcterms:modified xsi:type="dcterms:W3CDTF">2024-12-04T22:38:32Z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0x010100A461843A85EBDC40B8CD02B1CC1290B8</vt:lpwstr>
  </property>
</Properties>
</file>