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9" r:id="rId2"/>
  </p:sldMasterIdLst>
  <p:notesMasterIdLst>
    <p:notesMasterId r:id="rId40"/>
  </p:notesMasterIdLst>
  <p:sldIdLst>
    <p:sldId id="257" r:id="rId3"/>
    <p:sldId id="259" r:id="rId4"/>
    <p:sldId id="302" r:id="rId5"/>
    <p:sldId id="261" r:id="rId6"/>
    <p:sldId id="263" r:id="rId7"/>
    <p:sldId id="265" r:id="rId8"/>
    <p:sldId id="267" r:id="rId9"/>
    <p:sldId id="269" r:id="rId10"/>
    <p:sldId id="271" r:id="rId11"/>
    <p:sldId id="273" r:id="rId12"/>
    <p:sldId id="275" r:id="rId13"/>
    <p:sldId id="277" r:id="rId14"/>
    <p:sldId id="279" r:id="rId15"/>
    <p:sldId id="281" r:id="rId16"/>
    <p:sldId id="283" r:id="rId17"/>
    <p:sldId id="285" r:id="rId18"/>
    <p:sldId id="287" r:id="rId19"/>
    <p:sldId id="293" r:id="rId20"/>
    <p:sldId id="295" r:id="rId21"/>
    <p:sldId id="297" r:id="rId22"/>
    <p:sldId id="299" r:id="rId23"/>
    <p:sldId id="301" r:id="rId24"/>
    <p:sldId id="289" r:id="rId25"/>
    <p:sldId id="291" r:id="rId26"/>
    <p:sldId id="303" r:id="rId27"/>
    <p:sldId id="304" r:id="rId28"/>
    <p:sldId id="305" r:id="rId29"/>
    <p:sldId id="306" r:id="rId30"/>
    <p:sldId id="307" r:id="rId31"/>
    <p:sldId id="308" r:id="rId32"/>
    <p:sldId id="309" r:id="rId33"/>
    <p:sldId id="310" r:id="rId34"/>
    <p:sldId id="311" r:id="rId35"/>
    <p:sldId id="312" r:id="rId36"/>
    <p:sldId id="313" r:id="rId37"/>
    <p:sldId id="314" r:id="rId38"/>
    <p:sldId id="315"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8" d="100"/>
          <a:sy n="88" d="100"/>
        </p:scale>
        <p:origin x="255"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287A6D-D0C2-4E0E-B5D8-32909E3A8261}" type="datetimeFigureOut">
              <a:rPr lang="it-IT" smtClean="0"/>
              <a:t>15/03/2025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FD4CBA-89EA-464A-9D90-6C499D252BBA}" type="slidenum">
              <a:rPr lang="it-IT" smtClean="0"/>
              <a:t>‹N›</a:t>
            </a:fld>
            <a:endParaRPr lang="it-IT"/>
          </a:p>
        </p:txBody>
      </p:sp>
    </p:spTree>
    <p:extLst>
      <p:ext uri="{BB962C8B-B14F-4D97-AF65-F5344CB8AC3E}">
        <p14:creationId xmlns:p14="http://schemas.microsoft.com/office/powerpoint/2010/main" val="780899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5F70D25-7079-4D29-8DE9-BBCDB56DE3BF}" type="slidenum">
              <a:rPr kumimoji="0" lang="it-IT"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it-IT" sz="12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it-IT" altLang="it-IT" dirty="0"/>
          </a:p>
        </p:txBody>
      </p:sp>
    </p:spTree>
    <p:extLst>
      <p:ext uri="{BB962C8B-B14F-4D97-AF65-F5344CB8AC3E}">
        <p14:creationId xmlns:p14="http://schemas.microsoft.com/office/powerpoint/2010/main" val="3964866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2EFF258-53DB-4722-A94F-5735466E0D4A}" type="slidenum">
              <a:rPr kumimoji="0" lang="it-IT"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it-IT"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930283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75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it-IT" smtClean="0"/>
              <a:t>Fare clic per modificare lo stile del titolo</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3/15/2025</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it-IT" smtClean="0"/>
              <a:t>Fare clic sull'icona per inserire un'immagine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3/15/2025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3/15/2025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it-IT" smtClean="0"/>
              <a:t>Fare clic per modificare lo stile del titolo</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3/15/2025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3/15/2025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it-IT" smtClean="0"/>
              <a:t>Fare clic per modificare lo stile del titolo</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3" name="Date Placeholder 2"/>
          <p:cNvSpPr>
            <a:spLocks noGrp="1"/>
          </p:cNvSpPr>
          <p:nvPr>
            <p:ph type="dt" sz="half" idx="10"/>
          </p:nvPr>
        </p:nvSpPr>
        <p:spPr/>
        <p:txBody>
          <a:bodyPr/>
          <a:lstStyle/>
          <a:p>
            <a:fld id="{48A87A34-81AB-432B-8DAE-1953F412C126}" type="datetimeFigureOut">
              <a:rPr lang="en-US" dirty="0"/>
              <a:t>3/15/2025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it-IT" smtClean="0"/>
              <a:t>Fare clic per modificare lo stile del titolo</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it-IT" smtClean="0"/>
              <a:t>Fare clic sull'icona per inserire un'immagine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it-IT" smtClean="0"/>
              <a:t>Fare clic sull'icona per inserire un'immagine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it-IT" smtClean="0"/>
              <a:t>Fare clic sull'icona per inserire un'immagine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3" name="Date Placeholder 2"/>
          <p:cNvSpPr>
            <a:spLocks noGrp="1"/>
          </p:cNvSpPr>
          <p:nvPr>
            <p:ph type="dt" sz="half" idx="10"/>
          </p:nvPr>
        </p:nvSpPr>
        <p:spPr/>
        <p:txBody>
          <a:bodyPr/>
          <a:lstStyle/>
          <a:p>
            <a:fld id="{48A87A34-81AB-432B-8DAE-1953F412C126}" type="datetimeFigureOut">
              <a:rPr lang="en-US" dirty="0"/>
              <a:t>3/15/2025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ncho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12" name="Rettangolo 11"/>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erpetua"/>
              <a:ea typeface="+mn-ea"/>
              <a:cs typeface="+mn-cs"/>
            </a:endParaRPr>
          </a:p>
        </p:txBody>
      </p:sp>
      <p:sp useBgFill="1">
        <p:nvSpPr>
          <p:cNvPr id="13" name="Rettangolo arrotondato 12"/>
          <p:cNvSpPr/>
          <p:nvPr/>
        </p:nvSpPr>
        <p:spPr>
          <a:xfrm>
            <a:off x="87084" y="69756"/>
            <a:ext cx="12017829"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erpetua"/>
              <a:ea typeface="+mn-ea"/>
              <a:cs typeface="+mn-cs"/>
            </a:endParaRPr>
          </a:p>
        </p:txBody>
      </p:sp>
      <p:sp>
        <p:nvSpPr>
          <p:cNvPr id="9" name="Sottotitolo 8"/>
          <p:cNvSpPr>
            <a:spLocks noGrp="1"/>
          </p:cNvSpPr>
          <p:nvPr>
            <p:ph type="subTitle" idx="1"/>
          </p:nvPr>
        </p:nvSpPr>
        <p:spPr>
          <a:xfrm>
            <a:off x="1727200" y="3200400"/>
            <a:ext cx="85344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a:t>Fare clic per modificare lo stile del sottotitolo dello schema</a:t>
            </a:r>
            <a:endParaRPr kumimoji="0" lang="en-US"/>
          </a:p>
        </p:txBody>
      </p:sp>
      <p:sp>
        <p:nvSpPr>
          <p:cNvPr id="28" name="Segnaposto data 27"/>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ADAE78-6B09-4C67-8218-047FC7A7E4EA}" type="datetimeFigureOut">
              <a:rPr kumimoji="0" lang="it-IT" sz="1400" b="0" i="0" u="none" strike="noStrike" kern="1200" cap="none" spc="0" normalizeH="0" baseline="0" noProof="0" smtClean="0">
                <a:ln>
                  <a:noFill/>
                </a:ln>
                <a:solidFill>
                  <a:srgbClr val="04617B"/>
                </a:solidFill>
                <a:effectLst/>
                <a:uLnTx/>
                <a:uFillTx/>
                <a:latin typeface="Perpetu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15/03/2025</a:t>
            </a:fld>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17" name="Segnaposto piè di pagina 16"/>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29" name="Segnaposto numero diapositiva 28"/>
          <p:cNvSpPr>
            <a:spLocks noGrp="1"/>
          </p:cNvSpPr>
          <p:nvPr>
            <p:ph type="sldNum" sz="quarter" idx="12"/>
          </p:nvPr>
        </p:nvSpPr>
        <p:spPr/>
        <p:txBody>
          <a:bodyPr lIns="0" tIns="0" rIns="0" bIns="0">
            <a:noAutofit/>
          </a:bodyPr>
          <a:lstStyle>
            <a:lvl1pPr>
              <a:defRPr sz="1400">
                <a:solidFill>
                  <a:srgbClr val="FFFFFF"/>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AD047629-2B5B-4525-86FD-9797AD2C2500}" type="slidenum">
              <a:rPr kumimoji="0" lang="it-IT" sz="1400" b="0" i="0" u="none" strike="noStrike" kern="1200" cap="none" spc="0" normalizeH="0" baseline="0" noProof="0" smtClean="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400" b="0" i="0" u="none" strike="noStrike" kern="1200" cap="none" spc="0" normalizeH="0" baseline="0" noProof="0">
              <a:ln>
                <a:noFill/>
              </a:ln>
              <a:solidFill>
                <a:srgbClr val="FFFFFF"/>
              </a:solidFill>
              <a:effectLst/>
              <a:uLnTx/>
              <a:uFillTx/>
              <a:latin typeface="Franklin Gothic Book"/>
              <a:ea typeface="+mj-ea"/>
              <a:cs typeface="+mj-cs"/>
            </a:endParaRPr>
          </a:p>
        </p:txBody>
      </p:sp>
      <p:sp>
        <p:nvSpPr>
          <p:cNvPr id="7" name="Rettangolo 6"/>
          <p:cNvSpPr/>
          <p:nvPr/>
        </p:nvSpPr>
        <p:spPr>
          <a:xfrm>
            <a:off x="83909" y="1449304"/>
            <a:ext cx="12028716"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erpetua"/>
              <a:ea typeface="+mn-ea"/>
              <a:cs typeface="+mn-cs"/>
            </a:endParaRPr>
          </a:p>
        </p:txBody>
      </p:sp>
      <p:sp>
        <p:nvSpPr>
          <p:cNvPr id="10" name="Rettangolo 9"/>
          <p:cNvSpPr/>
          <p:nvPr/>
        </p:nvSpPr>
        <p:spPr>
          <a:xfrm>
            <a:off x="83909" y="1396720"/>
            <a:ext cx="12028716"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erpetua"/>
              <a:ea typeface="+mn-ea"/>
              <a:cs typeface="+mn-cs"/>
            </a:endParaRPr>
          </a:p>
        </p:txBody>
      </p:sp>
      <p:sp>
        <p:nvSpPr>
          <p:cNvPr id="11" name="Rettangolo 10"/>
          <p:cNvSpPr/>
          <p:nvPr/>
        </p:nvSpPr>
        <p:spPr>
          <a:xfrm>
            <a:off x="83909" y="2976649"/>
            <a:ext cx="12028716"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erpetua"/>
              <a:ea typeface="+mn-ea"/>
              <a:cs typeface="+mn-cs"/>
            </a:endParaRPr>
          </a:p>
        </p:txBody>
      </p:sp>
      <p:sp>
        <p:nvSpPr>
          <p:cNvPr id="8" name="Titolo 7"/>
          <p:cNvSpPr>
            <a:spLocks noGrp="1"/>
          </p:cNvSpPr>
          <p:nvPr>
            <p:ph type="ctrTitle"/>
          </p:nvPr>
        </p:nvSpPr>
        <p:spPr>
          <a:xfrm>
            <a:off x="609600" y="1505931"/>
            <a:ext cx="10972800" cy="1470025"/>
          </a:xfrm>
        </p:spPr>
        <p:txBody>
          <a:bodyPr anchor="ctr"/>
          <a:lstStyle>
            <a:lvl1pPr algn="ctr">
              <a:defRPr lang="en-US" dirty="0">
                <a:solidFill>
                  <a:srgbClr val="FFFFFF"/>
                </a:solidFill>
              </a:defRPr>
            </a:lvl1pPr>
          </a:lstStyle>
          <a:p>
            <a:r>
              <a:rPr kumimoji="0" lang="it-IT"/>
              <a:t>Fare clic per modificare lo stile del titolo</a:t>
            </a:r>
            <a:endParaRPr kumimoji="0" lang="en-US"/>
          </a:p>
        </p:txBody>
      </p:sp>
    </p:spTree>
    <p:extLst>
      <p:ext uri="{BB962C8B-B14F-4D97-AF65-F5344CB8AC3E}">
        <p14:creationId xmlns:p14="http://schemas.microsoft.com/office/powerpoint/2010/main" val="2227499842"/>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4" name="Segnaposto data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ADAE78-6B09-4C67-8218-047FC7A7E4EA}" type="datetimeFigureOut">
              <a:rPr kumimoji="0" lang="it-IT" sz="1400" b="0" i="0" u="none" strike="noStrike" kern="1200" cap="none" spc="0" normalizeH="0" baseline="0" noProof="0" smtClean="0">
                <a:ln>
                  <a:noFill/>
                </a:ln>
                <a:solidFill>
                  <a:srgbClr val="04617B"/>
                </a:solidFill>
                <a:effectLst/>
                <a:uLnTx/>
                <a:uFillTx/>
                <a:latin typeface="Perpetu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15/03/2025</a:t>
            </a:fld>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5" name="Segnaposto piè di pagina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6" name="Segnaposto numero diapositiva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D047629-2B5B-4525-86FD-9797AD2C2500}" type="slidenum">
              <a:rPr kumimoji="0" lang="it-IT" sz="1400" b="0" i="0" u="none" strike="noStrike" kern="1200" cap="none" spc="0" normalizeH="0" baseline="0" noProof="0" smtClean="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400" b="0" i="0" u="none" strike="noStrike" kern="1200" cap="none" spc="0" normalizeH="0" baseline="0" noProof="0">
              <a:ln>
                <a:noFill/>
              </a:ln>
              <a:solidFill>
                <a:srgbClr val="FFFFFF"/>
              </a:solidFill>
              <a:effectLst/>
              <a:uLnTx/>
              <a:uFillTx/>
              <a:latin typeface="Franklin Gothic Book"/>
              <a:ea typeface="+mj-ea"/>
              <a:cs typeface="+mj-cs"/>
            </a:endParaRPr>
          </a:p>
        </p:txBody>
      </p:sp>
      <p:sp>
        <p:nvSpPr>
          <p:cNvPr id="8" name="Segnaposto contenuto 7"/>
          <p:cNvSpPr>
            <a:spLocks noGrp="1"/>
          </p:cNvSpPr>
          <p:nvPr>
            <p:ph sz="quarter" idx="1"/>
          </p:nvPr>
        </p:nvSpPr>
        <p:spPr>
          <a:xfrm>
            <a:off x="1219200" y="1447800"/>
            <a:ext cx="10363200" cy="4572000"/>
          </a:xfrm>
        </p:spPr>
        <p:txBody>
          <a:bodyPr vert="horz"/>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Tree>
    <p:extLst>
      <p:ext uri="{BB962C8B-B14F-4D97-AF65-F5344CB8AC3E}">
        <p14:creationId xmlns:p14="http://schemas.microsoft.com/office/powerpoint/2010/main" val="1324032130"/>
      </p:ext>
    </p:extLst>
  </p:cSld>
  <p:clrMapOvr>
    <a:masterClrMapping/>
  </p:clrMapOvr>
  <p:transition spd="med">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11" name="Rettangolo 10"/>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erpetua"/>
              <a:ea typeface="+mn-ea"/>
              <a:cs typeface="+mn-cs"/>
            </a:endParaRPr>
          </a:p>
        </p:txBody>
      </p:sp>
      <p:sp useBgFill="1">
        <p:nvSpPr>
          <p:cNvPr id="10" name="Rettangolo arrotondato 9"/>
          <p:cNvSpPr/>
          <p:nvPr/>
        </p:nvSpPr>
        <p:spPr>
          <a:xfrm>
            <a:off x="87084" y="69756"/>
            <a:ext cx="12017829"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erpetua"/>
              <a:ea typeface="+mn-ea"/>
              <a:cs typeface="+mn-cs"/>
            </a:endParaRPr>
          </a:p>
        </p:txBody>
      </p:sp>
      <p:sp>
        <p:nvSpPr>
          <p:cNvPr id="2" name="Titolo 1"/>
          <p:cNvSpPr>
            <a:spLocks noGrp="1"/>
          </p:cNvSpPr>
          <p:nvPr>
            <p:ph type="title"/>
          </p:nvPr>
        </p:nvSpPr>
        <p:spPr>
          <a:xfrm>
            <a:off x="963084" y="952501"/>
            <a:ext cx="10363200" cy="1362075"/>
          </a:xfrm>
        </p:spPr>
        <p:txBody>
          <a:bodyPr anchor="b" anchorCtr="0"/>
          <a:lstStyle>
            <a:lvl1pPr algn="l">
              <a:buNone/>
              <a:defRPr sz="4000" b="0" cap="none"/>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963084" y="2547938"/>
            <a:ext cx="103632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ADAE78-6B09-4C67-8218-047FC7A7E4EA}" type="datetimeFigureOut">
              <a:rPr kumimoji="0" lang="it-IT" sz="1400" b="0" i="0" u="none" strike="noStrike" kern="1200" cap="none" spc="0" normalizeH="0" baseline="0" noProof="0" smtClean="0">
                <a:ln>
                  <a:noFill/>
                </a:ln>
                <a:solidFill>
                  <a:srgbClr val="04617B"/>
                </a:solidFill>
                <a:effectLst/>
                <a:uLnTx/>
                <a:uFillTx/>
                <a:latin typeface="Perpetu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15/03/2025</a:t>
            </a:fld>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5" name="Segnaposto piè di pagina 4"/>
          <p:cNvSpPr>
            <a:spLocks noGrp="1"/>
          </p:cNvSpPr>
          <p:nvPr>
            <p:ph type="ftr" sz="quarter" idx="11"/>
          </p:nvPr>
        </p:nvSpPr>
        <p:spPr>
          <a:xfrm>
            <a:off x="1066800" y="6172200"/>
            <a:ext cx="5334000" cy="4572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7" name="Rettangolo 6"/>
          <p:cNvSpPr/>
          <p:nvPr/>
        </p:nvSpPr>
        <p:spPr>
          <a:xfrm flipV="1">
            <a:off x="92550" y="2376830"/>
            <a:ext cx="1201802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erpetua"/>
              <a:ea typeface="+mn-ea"/>
              <a:cs typeface="+mn-cs"/>
            </a:endParaRPr>
          </a:p>
        </p:txBody>
      </p:sp>
      <p:sp>
        <p:nvSpPr>
          <p:cNvPr id="8" name="Rettangolo 7"/>
          <p:cNvSpPr/>
          <p:nvPr/>
        </p:nvSpPr>
        <p:spPr>
          <a:xfrm>
            <a:off x="92195" y="2341476"/>
            <a:ext cx="12018375"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erpetua"/>
              <a:ea typeface="+mn-ea"/>
              <a:cs typeface="+mn-cs"/>
            </a:endParaRPr>
          </a:p>
        </p:txBody>
      </p:sp>
      <p:sp>
        <p:nvSpPr>
          <p:cNvPr id="9" name="Rettangolo 8"/>
          <p:cNvSpPr/>
          <p:nvPr/>
        </p:nvSpPr>
        <p:spPr>
          <a:xfrm>
            <a:off x="91075" y="2468880"/>
            <a:ext cx="12019495"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erpetua"/>
              <a:ea typeface="+mn-ea"/>
              <a:cs typeface="+mn-cs"/>
            </a:endParaRPr>
          </a:p>
        </p:txBody>
      </p:sp>
      <p:sp>
        <p:nvSpPr>
          <p:cNvPr id="6" name="Segnaposto numero diapositiva 5"/>
          <p:cNvSpPr>
            <a:spLocks noGrp="1"/>
          </p:cNvSpPr>
          <p:nvPr>
            <p:ph type="sldNum" sz="quarter" idx="12"/>
          </p:nvPr>
        </p:nvSpPr>
        <p:spPr>
          <a:xfrm>
            <a:off x="195072" y="6208776"/>
            <a:ext cx="609600" cy="4572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D047629-2B5B-4525-86FD-9797AD2C2500}" type="slidenum">
              <a:rPr kumimoji="0" lang="it-IT" sz="1400" b="0" i="0" u="none" strike="noStrike" kern="1200" cap="none" spc="0" normalizeH="0" baseline="0" noProof="0" smtClean="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400" b="0" i="0" u="none" strike="noStrike" kern="1200" cap="none" spc="0" normalizeH="0" baseline="0" noProof="0">
              <a:ln>
                <a:noFill/>
              </a:ln>
              <a:solidFill>
                <a:srgbClr val="FFFFFF"/>
              </a:solidFill>
              <a:effectLst/>
              <a:uLnTx/>
              <a:uFillTx/>
              <a:latin typeface="Franklin Gothic Book"/>
              <a:ea typeface="+mj-ea"/>
              <a:cs typeface="+mj-cs"/>
            </a:endParaRPr>
          </a:p>
        </p:txBody>
      </p:sp>
    </p:spTree>
    <p:extLst>
      <p:ext uri="{BB962C8B-B14F-4D97-AF65-F5344CB8AC3E}">
        <p14:creationId xmlns:p14="http://schemas.microsoft.com/office/powerpoint/2010/main" val="4066646568"/>
      </p:ext>
    </p:extLst>
  </p:cSld>
  <p:clrMapOvr>
    <a:masterClrMapping/>
  </p:clrMapOvr>
  <p:transition spd="med">
    <p:strips dir="r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5" name="Segnaposto data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ADAE78-6B09-4C67-8218-047FC7A7E4EA}" type="datetimeFigureOut">
              <a:rPr kumimoji="0" lang="it-IT" sz="1400" b="0" i="0" u="none" strike="noStrike" kern="1200" cap="none" spc="0" normalizeH="0" baseline="0" noProof="0" smtClean="0">
                <a:ln>
                  <a:noFill/>
                </a:ln>
                <a:solidFill>
                  <a:srgbClr val="04617B"/>
                </a:solidFill>
                <a:effectLst/>
                <a:uLnTx/>
                <a:uFillTx/>
                <a:latin typeface="Perpetu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15/03/2025</a:t>
            </a:fld>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6" name="Segnaposto piè di pagina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7" name="Segnaposto numero diapositiva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D047629-2B5B-4525-86FD-9797AD2C2500}" type="slidenum">
              <a:rPr kumimoji="0" lang="it-IT" sz="1400" b="0" i="0" u="none" strike="noStrike" kern="1200" cap="none" spc="0" normalizeH="0" baseline="0" noProof="0" smtClean="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400" b="0" i="0" u="none" strike="noStrike" kern="1200" cap="none" spc="0" normalizeH="0" baseline="0" noProof="0">
              <a:ln>
                <a:noFill/>
              </a:ln>
              <a:solidFill>
                <a:srgbClr val="FFFFFF"/>
              </a:solidFill>
              <a:effectLst/>
              <a:uLnTx/>
              <a:uFillTx/>
              <a:latin typeface="Franklin Gothic Book"/>
              <a:ea typeface="+mj-ea"/>
              <a:cs typeface="+mj-cs"/>
            </a:endParaRPr>
          </a:p>
        </p:txBody>
      </p:sp>
      <p:sp>
        <p:nvSpPr>
          <p:cNvPr id="9" name="Segnaposto contenuto 8"/>
          <p:cNvSpPr>
            <a:spLocks noGrp="1"/>
          </p:cNvSpPr>
          <p:nvPr>
            <p:ph sz="quarter" idx="1"/>
          </p:nvPr>
        </p:nvSpPr>
        <p:spPr>
          <a:xfrm>
            <a:off x="1219200" y="1447800"/>
            <a:ext cx="4998720" cy="4572000"/>
          </a:xfrm>
        </p:spPr>
        <p:txBody>
          <a:bodyPr vert="horz"/>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11" name="Segnaposto contenuto 10"/>
          <p:cNvSpPr>
            <a:spLocks noGrp="1"/>
          </p:cNvSpPr>
          <p:nvPr>
            <p:ph sz="quarter" idx="2"/>
          </p:nvPr>
        </p:nvSpPr>
        <p:spPr>
          <a:xfrm>
            <a:off x="6578600" y="1447800"/>
            <a:ext cx="4998720" cy="4572000"/>
          </a:xfrm>
        </p:spPr>
        <p:txBody>
          <a:bodyPr vert="horz"/>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Tree>
    <p:extLst>
      <p:ext uri="{BB962C8B-B14F-4D97-AF65-F5344CB8AC3E}">
        <p14:creationId xmlns:p14="http://schemas.microsoft.com/office/powerpoint/2010/main" val="2471249222"/>
      </p:ext>
    </p:extLst>
  </p:cSld>
  <p:clrMapOvr>
    <a:masterClrMapping/>
  </p:clrMapOvr>
  <p:transition spd="med">
    <p:strips dir="r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1219200" y="273050"/>
            <a:ext cx="10363200" cy="1143000"/>
          </a:xfrm>
        </p:spPr>
        <p:txBody>
          <a:bodyPr anchor="b" anchorCtr="0"/>
          <a:lstStyle>
            <a:lvl1pPr>
              <a:defRPr/>
            </a:lvl1pPr>
          </a:lstStyle>
          <a:p>
            <a:r>
              <a:rPr kumimoji="0" lang="it-IT"/>
              <a:t>Fare clic per modificare lo stile del titolo</a:t>
            </a:r>
            <a:endParaRPr kumimoji="0" lang="en-US"/>
          </a:p>
        </p:txBody>
      </p:sp>
      <p:sp>
        <p:nvSpPr>
          <p:cNvPr id="3" name="Segnaposto testo 2"/>
          <p:cNvSpPr>
            <a:spLocks noGrp="1"/>
          </p:cNvSpPr>
          <p:nvPr>
            <p:ph type="body" idx="1"/>
          </p:nvPr>
        </p:nvSpPr>
        <p:spPr>
          <a:xfrm>
            <a:off x="1219200" y="1447800"/>
            <a:ext cx="49784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6604000" y="1447800"/>
            <a:ext cx="49784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it-IT"/>
              <a:t>Fare clic per modificare stili del testo dello schema</a:t>
            </a:r>
          </a:p>
        </p:txBody>
      </p:sp>
      <p:sp>
        <p:nvSpPr>
          <p:cNvPr id="7" name="Segnaposto data 6"/>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ADAE78-6B09-4C67-8218-047FC7A7E4EA}" type="datetimeFigureOut">
              <a:rPr kumimoji="0" lang="it-IT" sz="1400" b="0" i="0" u="none" strike="noStrike" kern="1200" cap="none" spc="0" normalizeH="0" baseline="0" noProof="0" smtClean="0">
                <a:ln>
                  <a:noFill/>
                </a:ln>
                <a:solidFill>
                  <a:srgbClr val="04617B"/>
                </a:solidFill>
                <a:effectLst/>
                <a:uLnTx/>
                <a:uFillTx/>
                <a:latin typeface="Perpetu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15/03/2025</a:t>
            </a:fld>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8" name="Segnaposto piè di pagina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9" name="Segnaposto numero diapositiva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D047629-2B5B-4525-86FD-9797AD2C2500}" type="slidenum">
              <a:rPr kumimoji="0" lang="it-IT" sz="1400" b="0" i="0" u="none" strike="noStrike" kern="1200" cap="none" spc="0" normalizeH="0" baseline="0" noProof="0" smtClean="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400" b="0" i="0" u="none" strike="noStrike" kern="1200" cap="none" spc="0" normalizeH="0" baseline="0" noProof="0">
              <a:ln>
                <a:noFill/>
              </a:ln>
              <a:solidFill>
                <a:srgbClr val="FFFFFF"/>
              </a:solidFill>
              <a:effectLst/>
              <a:uLnTx/>
              <a:uFillTx/>
              <a:latin typeface="Franklin Gothic Book"/>
              <a:ea typeface="+mj-ea"/>
              <a:cs typeface="+mj-cs"/>
            </a:endParaRPr>
          </a:p>
        </p:txBody>
      </p:sp>
      <p:sp>
        <p:nvSpPr>
          <p:cNvPr id="11" name="Segnaposto contenuto 10"/>
          <p:cNvSpPr>
            <a:spLocks noGrp="1"/>
          </p:cNvSpPr>
          <p:nvPr>
            <p:ph sz="half" idx="2"/>
          </p:nvPr>
        </p:nvSpPr>
        <p:spPr>
          <a:xfrm>
            <a:off x="1219200" y="2247900"/>
            <a:ext cx="4978400" cy="3886200"/>
          </a:xfrm>
        </p:spPr>
        <p:txBody>
          <a:bodyPr vert="horz"/>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13" name="Segnaposto contenuto 12"/>
          <p:cNvSpPr>
            <a:spLocks noGrp="1"/>
          </p:cNvSpPr>
          <p:nvPr>
            <p:ph sz="half" idx="4"/>
          </p:nvPr>
        </p:nvSpPr>
        <p:spPr>
          <a:xfrm>
            <a:off x="6604000" y="2247900"/>
            <a:ext cx="4978400" cy="3886200"/>
          </a:xfrm>
        </p:spPr>
        <p:txBody>
          <a:bodyPr vert="horz"/>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Tree>
    <p:extLst>
      <p:ext uri="{BB962C8B-B14F-4D97-AF65-F5344CB8AC3E}">
        <p14:creationId xmlns:p14="http://schemas.microsoft.com/office/powerpoint/2010/main" val="1760335678"/>
      </p:ext>
    </p:extLst>
  </p:cSld>
  <p:clrMapOvr>
    <a:masterClrMapping/>
  </p:clrMapOvr>
  <p:transition spd="med">
    <p:strips dir="rd"/>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data 2"/>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ADAE78-6B09-4C67-8218-047FC7A7E4EA}" type="datetimeFigureOut">
              <a:rPr kumimoji="0" lang="it-IT" sz="1400" b="0" i="0" u="none" strike="noStrike" kern="1200" cap="none" spc="0" normalizeH="0" baseline="0" noProof="0" smtClean="0">
                <a:ln>
                  <a:noFill/>
                </a:ln>
                <a:solidFill>
                  <a:srgbClr val="04617B"/>
                </a:solidFill>
                <a:effectLst/>
                <a:uLnTx/>
                <a:uFillTx/>
                <a:latin typeface="Perpetu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15/03/2025</a:t>
            </a:fld>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4" name="Segnaposto piè di pagina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5" name="Segnaposto numero diapositiva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D047629-2B5B-4525-86FD-9797AD2C2500}" type="slidenum">
              <a:rPr kumimoji="0" lang="it-IT" sz="1400" b="0" i="0" u="none" strike="noStrike" kern="1200" cap="none" spc="0" normalizeH="0" baseline="0" noProof="0" smtClean="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400" b="0" i="0" u="none" strike="noStrike" kern="1200" cap="none" spc="0" normalizeH="0" baseline="0" noProof="0">
              <a:ln>
                <a:noFill/>
              </a:ln>
              <a:solidFill>
                <a:srgbClr val="FFFFFF"/>
              </a:solidFill>
              <a:effectLst/>
              <a:uLnTx/>
              <a:uFillTx/>
              <a:latin typeface="Franklin Gothic Book"/>
              <a:ea typeface="+mj-ea"/>
              <a:cs typeface="+mj-cs"/>
            </a:endParaRPr>
          </a:p>
        </p:txBody>
      </p:sp>
    </p:spTree>
    <p:extLst>
      <p:ext uri="{BB962C8B-B14F-4D97-AF65-F5344CB8AC3E}">
        <p14:creationId xmlns:p14="http://schemas.microsoft.com/office/powerpoint/2010/main" val="4010576457"/>
      </p:ext>
    </p:extLst>
  </p:cSld>
  <p:clrMapOvr>
    <a:masterClrMapping/>
  </p:clrMapOvr>
  <p:transition spd="med">
    <p:strips dir="rd"/>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ADAE78-6B09-4C67-8218-047FC7A7E4EA}" type="datetimeFigureOut">
              <a:rPr kumimoji="0" lang="it-IT" sz="1400" b="0" i="0" u="none" strike="noStrike" kern="1200" cap="none" spc="0" normalizeH="0" baseline="0" noProof="0" smtClean="0">
                <a:ln>
                  <a:noFill/>
                </a:ln>
                <a:solidFill>
                  <a:srgbClr val="04617B"/>
                </a:solidFill>
                <a:effectLst/>
                <a:uLnTx/>
                <a:uFillTx/>
                <a:latin typeface="Perpetu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15/03/2025</a:t>
            </a:fld>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3" name="Segnaposto piè di pagina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4" name="Segnaposto numero diapositiva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D047629-2B5B-4525-86FD-9797AD2C2500}" type="slidenum">
              <a:rPr kumimoji="0" lang="it-IT" sz="1400" b="0" i="0" u="none" strike="noStrike" kern="1200" cap="none" spc="0" normalizeH="0" baseline="0" noProof="0" smtClean="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400" b="0" i="0" u="none" strike="noStrike" kern="1200" cap="none" spc="0" normalizeH="0" baseline="0" noProof="0">
              <a:ln>
                <a:noFill/>
              </a:ln>
              <a:solidFill>
                <a:srgbClr val="FFFFFF"/>
              </a:solidFill>
              <a:effectLst/>
              <a:uLnTx/>
              <a:uFillTx/>
              <a:latin typeface="Franklin Gothic Book"/>
              <a:ea typeface="+mj-ea"/>
              <a:cs typeface="+mj-cs"/>
            </a:endParaRPr>
          </a:p>
        </p:txBody>
      </p:sp>
    </p:spTree>
    <p:extLst>
      <p:ext uri="{BB962C8B-B14F-4D97-AF65-F5344CB8AC3E}">
        <p14:creationId xmlns:p14="http://schemas.microsoft.com/office/powerpoint/2010/main" val="1143229805"/>
      </p:ext>
    </p:extLst>
  </p:cSld>
  <p:clrMapOvr>
    <a:masterClrMapping/>
  </p:clrMapOvr>
  <p:transition spd="med">
    <p:strips dir="rd"/>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8" name="Rettangolo 7"/>
          <p:cNvSpPr/>
          <p:nvPr/>
        </p:nvSpPr>
        <p:spPr>
          <a:xfrm>
            <a:off x="0" y="0"/>
            <a:ext cx="12192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erpetua"/>
              <a:ea typeface="+mn-ea"/>
              <a:cs typeface="+mn-cs"/>
            </a:endParaRPr>
          </a:p>
        </p:txBody>
      </p:sp>
      <p:sp useBgFill="1">
        <p:nvSpPr>
          <p:cNvPr id="9" name="Rettangolo arrotondato 8"/>
          <p:cNvSpPr/>
          <p:nvPr/>
        </p:nvSpPr>
        <p:spPr>
          <a:xfrm>
            <a:off x="85344" y="69755"/>
            <a:ext cx="12017829"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erpetua"/>
              <a:ea typeface="+mn-ea"/>
              <a:cs typeface="+mn-cs"/>
            </a:endParaRPr>
          </a:p>
        </p:txBody>
      </p:sp>
      <p:sp>
        <p:nvSpPr>
          <p:cNvPr id="2" name="Titolo 1"/>
          <p:cNvSpPr>
            <a:spLocks noGrp="1"/>
          </p:cNvSpPr>
          <p:nvPr>
            <p:ph type="title"/>
          </p:nvPr>
        </p:nvSpPr>
        <p:spPr>
          <a:xfrm>
            <a:off x="1219200" y="273050"/>
            <a:ext cx="10363200" cy="1143000"/>
          </a:xfrm>
        </p:spPr>
        <p:txBody>
          <a:bodyPr anchor="b" anchorCtr="0"/>
          <a:lstStyle>
            <a:lvl1pPr algn="l">
              <a:buNone/>
              <a:defRPr sz="4000" b="0"/>
            </a:lvl1pPr>
          </a:lstStyle>
          <a:p>
            <a:r>
              <a:rPr kumimoji="0" lang="it-IT"/>
              <a:t>Fare clic per modificare lo stile del titolo</a:t>
            </a:r>
            <a:endParaRPr kumimoji="0" lang="en-US"/>
          </a:p>
        </p:txBody>
      </p:sp>
      <p:sp>
        <p:nvSpPr>
          <p:cNvPr id="3" name="Segnaposto testo 2"/>
          <p:cNvSpPr>
            <a:spLocks noGrp="1"/>
          </p:cNvSpPr>
          <p:nvPr>
            <p:ph type="body" idx="2"/>
          </p:nvPr>
        </p:nvSpPr>
        <p:spPr>
          <a:xfrm>
            <a:off x="1219200" y="1600200"/>
            <a:ext cx="2540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ADAE78-6B09-4C67-8218-047FC7A7E4EA}" type="datetimeFigureOut">
              <a:rPr kumimoji="0" lang="it-IT" sz="1400" b="0" i="0" u="none" strike="noStrike" kern="1200" cap="none" spc="0" normalizeH="0" baseline="0" noProof="0" smtClean="0">
                <a:ln>
                  <a:noFill/>
                </a:ln>
                <a:solidFill>
                  <a:srgbClr val="04617B"/>
                </a:solidFill>
                <a:effectLst/>
                <a:uLnTx/>
                <a:uFillTx/>
                <a:latin typeface="Perpetu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15/03/2025</a:t>
            </a:fld>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6" name="Segnaposto piè di pagina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7" name="Segnaposto numero diapositiva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D047629-2B5B-4525-86FD-9797AD2C2500}" type="slidenum">
              <a:rPr kumimoji="0" lang="it-IT" sz="1400" b="0" i="0" u="none" strike="noStrike" kern="1200" cap="none" spc="0" normalizeH="0" baseline="0" noProof="0" smtClean="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400" b="0" i="0" u="none" strike="noStrike" kern="1200" cap="none" spc="0" normalizeH="0" baseline="0" noProof="0">
              <a:ln>
                <a:noFill/>
              </a:ln>
              <a:solidFill>
                <a:srgbClr val="FFFFFF"/>
              </a:solidFill>
              <a:effectLst/>
              <a:uLnTx/>
              <a:uFillTx/>
              <a:latin typeface="Franklin Gothic Book"/>
              <a:ea typeface="+mj-ea"/>
              <a:cs typeface="+mj-cs"/>
            </a:endParaRPr>
          </a:p>
        </p:txBody>
      </p:sp>
      <p:sp>
        <p:nvSpPr>
          <p:cNvPr id="11" name="Segnaposto contenuto 10"/>
          <p:cNvSpPr>
            <a:spLocks noGrp="1"/>
          </p:cNvSpPr>
          <p:nvPr>
            <p:ph sz="quarter" idx="1"/>
          </p:nvPr>
        </p:nvSpPr>
        <p:spPr>
          <a:xfrm>
            <a:off x="3962400" y="1600200"/>
            <a:ext cx="7620000" cy="4495800"/>
          </a:xfrm>
        </p:spPr>
        <p:txBody>
          <a:bodyPr vert="horz"/>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Tree>
    <p:extLst>
      <p:ext uri="{BB962C8B-B14F-4D97-AF65-F5344CB8AC3E}">
        <p14:creationId xmlns:p14="http://schemas.microsoft.com/office/powerpoint/2010/main" val="224710327"/>
      </p:ext>
    </p:extLst>
  </p:cSld>
  <p:clrMapOvr>
    <a:masterClrMapping/>
  </p:clrMapOvr>
  <p:transition spd="med">
    <p:strips dir="rd"/>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219200" y="4900550"/>
            <a:ext cx="9753600" cy="522288"/>
          </a:xfrm>
        </p:spPr>
        <p:txBody>
          <a:bodyPr anchor="ctr">
            <a:noAutofit/>
          </a:bodyPr>
          <a:lstStyle>
            <a:lvl1pPr algn="l">
              <a:buNone/>
              <a:defRPr sz="2800" b="0"/>
            </a:lvl1pPr>
          </a:lstStyle>
          <a:p>
            <a:r>
              <a:rPr kumimoji="0" lang="it-IT"/>
              <a:t>Fare clic per modificare lo stile del titolo</a:t>
            </a:r>
            <a:endParaRPr kumimoji="0" lang="en-US"/>
          </a:p>
        </p:txBody>
      </p:sp>
      <p:sp>
        <p:nvSpPr>
          <p:cNvPr id="4" name="Segnaposto testo 3"/>
          <p:cNvSpPr>
            <a:spLocks noGrp="1"/>
          </p:cNvSpPr>
          <p:nvPr>
            <p:ph type="body" sz="half" idx="2"/>
          </p:nvPr>
        </p:nvSpPr>
        <p:spPr>
          <a:xfrm>
            <a:off x="1219200" y="5445825"/>
            <a:ext cx="97536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it-IT"/>
              <a:t>Fare clic per modificare stili del testo dello schema</a:t>
            </a:r>
          </a:p>
        </p:txBody>
      </p:sp>
      <p:sp>
        <p:nvSpPr>
          <p:cNvPr id="5" name="Segnaposto data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ADAE78-6B09-4C67-8218-047FC7A7E4EA}" type="datetimeFigureOut">
              <a:rPr kumimoji="0" lang="it-IT" sz="1400" b="0" i="0" u="none" strike="noStrike" kern="1200" cap="none" spc="0" normalizeH="0" baseline="0" noProof="0" smtClean="0">
                <a:ln>
                  <a:noFill/>
                </a:ln>
                <a:solidFill>
                  <a:srgbClr val="04617B"/>
                </a:solidFill>
                <a:effectLst/>
                <a:uLnTx/>
                <a:uFillTx/>
                <a:latin typeface="Perpetu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15/03/2025</a:t>
            </a:fld>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6" name="Segnaposto piè di pagina 5"/>
          <p:cNvSpPr>
            <a:spLocks noGrp="1"/>
          </p:cNvSpPr>
          <p:nvPr>
            <p:ph type="ftr" sz="quarter" idx="11"/>
          </p:nvPr>
        </p:nvSpPr>
        <p:spPr>
          <a:xfrm>
            <a:off x="1219200" y="6172200"/>
            <a:ext cx="5181600" cy="4572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7" name="Segnaposto numero diapositiva 6"/>
          <p:cNvSpPr>
            <a:spLocks noGrp="1"/>
          </p:cNvSpPr>
          <p:nvPr>
            <p:ph type="sldNum" sz="quarter" idx="12"/>
          </p:nvPr>
        </p:nvSpPr>
        <p:spPr>
          <a:xfrm>
            <a:off x="195072" y="6208776"/>
            <a:ext cx="609600" cy="457200"/>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D047629-2B5B-4525-86FD-9797AD2C2500}" type="slidenum">
              <a:rPr kumimoji="0" lang="it-IT" sz="1400" b="0" i="0" u="none" strike="noStrike" kern="1200" cap="none" spc="0" normalizeH="0" baseline="0" noProof="0" smtClean="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400" b="0" i="0" u="none" strike="noStrike" kern="1200" cap="none" spc="0" normalizeH="0" baseline="0" noProof="0">
              <a:ln>
                <a:noFill/>
              </a:ln>
              <a:solidFill>
                <a:srgbClr val="FFFFFF"/>
              </a:solidFill>
              <a:effectLst/>
              <a:uLnTx/>
              <a:uFillTx/>
              <a:latin typeface="Franklin Gothic Book"/>
              <a:ea typeface="+mj-ea"/>
              <a:cs typeface="+mj-cs"/>
            </a:endParaRPr>
          </a:p>
        </p:txBody>
      </p:sp>
      <p:sp>
        <p:nvSpPr>
          <p:cNvPr id="11" name="Rettangolo 10"/>
          <p:cNvSpPr/>
          <p:nvPr/>
        </p:nvSpPr>
        <p:spPr>
          <a:xfrm flipV="1">
            <a:off x="91076" y="4683555"/>
            <a:ext cx="1200912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erpetua"/>
              <a:ea typeface="+mn-ea"/>
              <a:cs typeface="+mn-cs"/>
            </a:endParaRPr>
          </a:p>
        </p:txBody>
      </p:sp>
      <p:sp>
        <p:nvSpPr>
          <p:cNvPr id="12" name="Rettangolo 11"/>
          <p:cNvSpPr/>
          <p:nvPr/>
        </p:nvSpPr>
        <p:spPr>
          <a:xfrm>
            <a:off x="91345" y="4650475"/>
            <a:ext cx="12008852"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erpetua"/>
              <a:ea typeface="+mn-ea"/>
              <a:cs typeface="+mn-cs"/>
            </a:endParaRPr>
          </a:p>
        </p:txBody>
      </p:sp>
      <p:sp>
        <p:nvSpPr>
          <p:cNvPr id="13" name="Rettangolo 12"/>
          <p:cNvSpPr/>
          <p:nvPr/>
        </p:nvSpPr>
        <p:spPr>
          <a:xfrm>
            <a:off x="91348" y="4773225"/>
            <a:ext cx="12008849"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erpetua"/>
              <a:ea typeface="+mn-ea"/>
              <a:cs typeface="+mn-cs"/>
            </a:endParaRPr>
          </a:p>
        </p:txBody>
      </p:sp>
      <p:sp>
        <p:nvSpPr>
          <p:cNvPr id="3" name="Segnaposto immagine 2"/>
          <p:cNvSpPr>
            <a:spLocks noGrp="1"/>
          </p:cNvSpPr>
          <p:nvPr>
            <p:ph type="pic" idx="1"/>
          </p:nvPr>
        </p:nvSpPr>
        <p:spPr>
          <a:xfrm>
            <a:off x="91078" y="66676"/>
            <a:ext cx="12002497"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it-IT"/>
              <a:t>Fare clic sull'icona per inserire un'immagine</a:t>
            </a:r>
            <a:endParaRPr kumimoji="0" lang="en-US" dirty="0"/>
          </a:p>
        </p:txBody>
      </p:sp>
    </p:spTree>
    <p:extLst>
      <p:ext uri="{BB962C8B-B14F-4D97-AF65-F5344CB8AC3E}">
        <p14:creationId xmlns:p14="http://schemas.microsoft.com/office/powerpoint/2010/main" val="362927201"/>
      </p:ext>
    </p:extLst>
  </p:cSld>
  <p:clrMapOvr>
    <a:masterClrMapping/>
  </p:clrMapOvr>
  <p:transition spd="med">
    <p:strips dir="rd"/>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ADAE78-6B09-4C67-8218-047FC7A7E4EA}" type="datetimeFigureOut">
              <a:rPr kumimoji="0" lang="it-IT" sz="1400" b="0" i="0" u="none" strike="noStrike" kern="1200" cap="none" spc="0" normalizeH="0" baseline="0" noProof="0" smtClean="0">
                <a:ln>
                  <a:noFill/>
                </a:ln>
                <a:solidFill>
                  <a:srgbClr val="04617B"/>
                </a:solidFill>
                <a:effectLst/>
                <a:uLnTx/>
                <a:uFillTx/>
                <a:latin typeface="Perpetu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15/03/2025</a:t>
            </a:fld>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5" name="Segnaposto piè di pagina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6" name="Segnaposto numero diapositiva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D047629-2B5B-4525-86FD-9797AD2C2500}" type="slidenum">
              <a:rPr kumimoji="0" lang="it-IT" sz="1400" b="0" i="0" u="none" strike="noStrike" kern="1200" cap="none" spc="0" normalizeH="0" baseline="0" noProof="0" smtClean="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400" b="0" i="0" u="none" strike="noStrike" kern="1200" cap="none" spc="0" normalizeH="0" baseline="0" noProof="0">
              <a:ln>
                <a:noFill/>
              </a:ln>
              <a:solidFill>
                <a:srgbClr val="FFFFFF"/>
              </a:solidFill>
              <a:effectLst/>
              <a:uLnTx/>
              <a:uFillTx/>
              <a:latin typeface="Franklin Gothic Book"/>
              <a:ea typeface="+mj-ea"/>
              <a:cs typeface="+mj-cs"/>
            </a:endParaRPr>
          </a:p>
        </p:txBody>
      </p:sp>
    </p:spTree>
    <p:extLst>
      <p:ext uri="{BB962C8B-B14F-4D97-AF65-F5344CB8AC3E}">
        <p14:creationId xmlns:p14="http://schemas.microsoft.com/office/powerpoint/2010/main" val="2889181480"/>
      </p:ext>
    </p:extLst>
  </p:cSld>
  <p:clrMapOvr>
    <a:masterClrMapping/>
  </p:clrMapOvr>
  <p:transition spd="med">
    <p:strips dir="rd"/>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42"/>
            <a:ext cx="2682240" cy="5851525"/>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1219200" y="274641"/>
            <a:ext cx="7416800" cy="5851525"/>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ADAE78-6B09-4C67-8218-047FC7A7E4EA}" type="datetimeFigureOut">
              <a:rPr kumimoji="0" lang="it-IT" sz="1400" b="0" i="0" u="none" strike="noStrike" kern="1200" cap="none" spc="0" normalizeH="0" baseline="0" noProof="0" smtClean="0">
                <a:ln>
                  <a:noFill/>
                </a:ln>
                <a:solidFill>
                  <a:srgbClr val="04617B"/>
                </a:solidFill>
                <a:effectLst/>
                <a:uLnTx/>
                <a:uFillTx/>
                <a:latin typeface="Perpetu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15/03/2025</a:t>
            </a:fld>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5" name="Segnaposto piè di pagina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6" name="Segnaposto numero diapositiva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AD047629-2B5B-4525-86FD-9797AD2C2500}" type="slidenum">
              <a:rPr kumimoji="0" lang="it-IT" sz="1400" b="0" i="0" u="none" strike="noStrike" kern="1200" cap="none" spc="0" normalizeH="0" baseline="0" noProof="0" smtClean="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400" b="0" i="0" u="none" strike="noStrike" kern="1200" cap="none" spc="0" normalizeH="0" baseline="0" noProof="0">
              <a:ln>
                <a:noFill/>
              </a:ln>
              <a:solidFill>
                <a:srgbClr val="FFFFFF"/>
              </a:solidFill>
              <a:effectLst/>
              <a:uLnTx/>
              <a:uFillTx/>
              <a:latin typeface="Franklin Gothic Book"/>
              <a:ea typeface="+mj-ea"/>
              <a:cs typeface="+mj-cs"/>
            </a:endParaRPr>
          </a:p>
        </p:txBody>
      </p:sp>
    </p:spTree>
    <p:extLst>
      <p:ext uri="{BB962C8B-B14F-4D97-AF65-F5344CB8AC3E}">
        <p14:creationId xmlns:p14="http://schemas.microsoft.com/office/powerpoint/2010/main" val="3148669215"/>
      </p:ext>
    </p:extLst>
  </p:cSld>
  <p:clrMapOvr>
    <a:masterClrMapping/>
  </p:clrMapOvr>
  <p:transition spd="med">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fld id="{48A87A34-81AB-432B-8DAE-1953F412C126}" type="datetimeFigureOut">
              <a:rPr lang="en-US" dirty="0"/>
              <a:t>3/15/2025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Content Placeholder 3"/>
          <p:cNvSpPr>
            <a:spLocks noGrp="1"/>
          </p:cNvSpPr>
          <p:nvPr>
            <p:ph sz="half" idx="2"/>
          </p:nvPr>
        </p:nvSpPr>
        <p:spPr>
          <a:xfrm>
            <a:off x="1141410" y="3073397"/>
            <a:ext cx="4878391" cy="2717801"/>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Content Placeholder 5"/>
          <p:cNvSpPr>
            <a:spLocks noGrp="1"/>
          </p:cNvSpPr>
          <p:nvPr>
            <p:ph sz="quarter" idx="4"/>
          </p:nvPr>
        </p:nvSpPr>
        <p:spPr>
          <a:xfrm>
            <a:off x="6172200" y="3073397"/>
            <a:ext cx="4875210" cy="2717801"/>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3/15/2025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3/15/2025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3/15/2025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it-IT" smtClean="0"/>
              <a:t>Fare clic per modificare lo stile del titolo</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3/15/2025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fld id="{48A87A34-81AB-432B-8DAE-1953F412C126}" type="datetimeFigureOut">
              <a:rPr lang="en-US" dirty="0"/>
              <a:t>3/15/2025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3/15/2025</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ttangolo 8"/>
          <p:cNvSpPr/>
          <p:nvPr/>
        </p:nvSpPr>
        <p:spPr>
          <a:xfrm>
            <a:off x="0" y="0"/>
            <a:ext cx="12192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erpetua"/>
              <a:ea typeface="+mn-ea"/>
              <a:cs typeface="+mn-cs"/>
            </a:endParaRPr>
          </a:p>
        </p:txBody>
      </p:sp>
      <p:sp useBgFill="1">
        <p:nvSpPr>
          <p:cNvPr id="8" name="Rettangolo arrotondato 7"/>
          <p:cNvSpPr/>
          <p:nvPr/>
        </p:nvSpPr>
        <p:spPr>
          <a:xfrm>
            <a:off x="85344" y="69755"/>
            <a:ext cx="12017829"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Perpetua"/>
              <a:ea typeface="+mn-ea"/>
              <a:cs typeface="+mn-cs"/>
            </a:endParaRPr>
          </a:p>
        </p:txBody>
      </p:sp>
      <p:sp>
        <p:nvSpPr>
          <p:cNvPr id="22" name="Segnaposto titolo 21"/>
          <p:cNvSpPr>
            <a:spLocks noGrp="1"/>
          </p:cNvSpPr>
          <p:nvPr>
            <p:ph type="title"/>
          </p:nvPr>
        </p:nvSpPr>
        <p:spPr>
          <a:xfrm>
            <a:off x="1219200" y="274638"/>
            <a:ext cx="10363200" cy="1143000"/>
          </a:xfrm>
          <a:prstGeom prst="rect">
            <a:avLst/>
          </a:prstGeom>
        </p:spPr>
        <p:txBody>
          <a:bodyPr bIns="91440" anchor="b" anchorCtr="0">
            <a:normAutofit/>
          </a:bodyPr>
          <a:lstStyle/>
          <a:p>
            <a:r>
              <a:rPr kumimoji="0" lang="it-IT"/>
              <a:t>Fare clic per modificare lo stile del titolo</a:t>
            </a:r>
            <a:endParaRPr kumimoji="0" lang="en-US"/>
          </a:p>
        </p:txBody>
      </p:sp>
      <p:sp>
        <p:nvSpPr>
          <p:cNvPr id="13" name="Segnaposto testo 12"/>
          <p:cNvSpPr>
            <a:spLocks noGrp="1"/>
          </p:cNvSpPr>
          <p:nvPr>
            <p:ph type="body" idx="1"/>
          </p:nvPr>
        </p:nvSpPr>
        <p:spPr>
          <a:xfrm>
            <a:off x="1219200" y="1447800"/>
            <a:ext cx="10363200" cy="4572000"/>
          </a:xfrm>
          <a:prstGeom prst="rect">
            <a:avLst/>
          </a:prstGeom>
        </p:spPr>
        <p:txBody>
          <a:bodyPr>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4" name="Segnaposto data 13"/>
          <p:cNvSpPr>
            <a:spLocks noGrp="1"/>
          </p:cNvSpPr>
          <p:nvPr>
            <p:ph type="dt" sz="half" idx="2"/>
          </p:nvPr>
        </p:nvSpPr>
        <p:spPr>
          <a:xfrm>
            <a:off x="8229600" y="6191250"/>
            <a:ext cx="3302000" cy="476250"/>
          </a:xfrm>
          <a:prstGeom prst="rect">
            <a:avLst/>
          </a:prstGeom>
        </p:spPr>
        <p:txBody>
          <a:bodyPr anchor="ctr" anchorCtr="0"/>
          <a:lstStyle>
            <a:lvl1pPr algn="r" eaLnBrk="1" latinLnBrk="0" hangingPunct="1">
              <a:defRPr kumimoji="0" sz="1400">
                <a:solidFill>
                  <a:schemeClr val="tx2"/>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8AADAE78-6B09-4C67-8218-047FC7A7E4EA}" type="datetimeFigureOut">
              <a:rPr kumimoji="0" lang="it-IT" sz="1400" b="0" i="0" u="none" strike="noStrike" kern="1200" cap="none" spc="0" normalizeH="0" baseline="0" noProof="0" smtClean="0">
                <a:ln>
                  <a:noFill/>
                </a:ln>
                <a:solidFill>
                  <a:srgbClr val="04617B"/>
                </a:solidFill>
                <a:effectLst/>
                <a:uLnTx/>
                <a:uFillTx/>
                <a:latin typeface="Perpetua"/>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15/03/2025</a:t>
            </a:fld>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3" name="Segnaposto piè di pagina 2"/>
          <p:cNvSpPr>
            <a:spLocks noGrp="1"/>
          </p:cNvSpPr>
          <p:nvPr>
            <p:ph type="ftr" sz="quarter" idx="3"/>
          </p:nvPr>
        </p:nvSpPr>
        <p:spPr>
          <a:xfrm>
            <a:off x="1219200" y="6172200"/>
            <a:ext cx="5283200" cy="457200"/>
          </a:xfrm>
          <a:prstGeom prst="rect">
            <a:avLst/>
          </a:prstGeom>
        </p:spPr>
        <p:txBody>
          <a:bodyPr anchor="ctr" anchorCtr="0"/>
          <a:lstStyle>
            <a:lvl1pPr eaLnBrk="1" latinLnBrk="0" hangingPunct="1">
              <a:defRPr kumimoji="0" sz="1400">
                <a:solidFill>
                  <a:schemeClr val="tx2"/>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400" b="0" i="0" u="none" strike="noStrike" kern="1200" cap="none" spc="0" normalizeH="0" baseline="0" noProof="0">
              <a:ln>
                <a:noFill/>
              </a:ln>
              <a:solidFill>
                <a:srgbClr val="04617B"/>
              </a:solidFill>
              <a:effectLst/>
              <a:uLnTx/>
              <a:uFillTx/>
              <a:latin typeface="Perpetua"/>
              <a:ea typeface="+mn-ea"/>
              <a:cs typeface="+mn-cs"/>
            </a:endParaRPr>
          </a:p>
        </p:txBody>
      </p:sp>
      <p:sp>
        <p:nvSpPr>
          <p:cNvPr id="23" name="Segnaposto numero diapositiva 22"/>
          <p:cNvSpPr>
            <a:spLocks noGrp="1"/>
          </p:cNvSpPr>
          <p:nvPr>
            <p:ph type="sldNum" sz="quarter" idx="4"/>
          </p:nvPr>
        </p:nvSpPr>
        <p:spPr>
          <a:xfrm>
            <a:off x="195072" y="6210300"/>
            <a:ext cx="6096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AD047629-2B5B-4525-86FD-9797AD2C2500}" type="slidenum">
              <a:rPr kumimoji="0" lang="it-IT" sz="1400" b="0" i="0" u="none" strike="noStrike" kern="1200" cap="none" spc="0" normalizeH="0" baseline="0" noProof="0" smtClean="0">
                <a:ln>
                  <a:noFill/>
                </a:ln>
                <a:solidFill>
                  <a:srgbClr val="FFFFFF"/>
                </a:solidFill>
                <a:effectLst/>
                <a:uLnTx/>
                <a:uFillTx/>
                <a:latin typeface="Franklin Gothic Book"/>
                <a:ea typeface="+mj-ea"/>
                <a:cs typeface="+mj-cs"/>
              </a:rPr>
              <a:pPr marL="0" marR="0" lvl="0" indent="0" algn="ctr" defTabSz="914400" rtl="0" eaLnBrk="1" fontAlgn="auto" latinLnBrk="0" hangingPunct="1">
                <a:lnSpc>
                  <a:spcPct val="100000"/>
                </a:lnSpc>
                <a:spcBef>
                  <a:spcPts val="0"/>
                </a:spcBef>
                <a:spcAft>
                  <a:spcPts val="0"/>
                </a:spcAft>
                <a:buClrTx/>
                <a:buSzTx/>
                <a:buFontTx/>
                <a:buNone/>
                <a:tabLst/>
                <a:defRPr/>
              </a:pPr>
              <a:t>‹N›</a:t>
            </a:fld>
            <a:endParaRPr kumimoji="0" lang="it-IT" sz="1400" b="0" i="0" u="none" strike="noStrike" kern="1200" cap="none" spc="0" normalizeH="0" baseline="0" noProof="0">
              <a:ln>
                <a:noFill/>
              </a:ln>
              <a:solidFill>
                <a:srgbClr val="FFFFFF"/>
              </a:solidFill>
              <a:effectLst/>
              <a:uLnTx/>
              <a:uFillTx/>
              <a:latin typeface="Franklin Gothic Book"/>
              <a:ea typeface="+mj-ea"/>
              <a:cs typeface="+mj-cs"/>
            </a:endParaRPr>
          </a:p>
        </p:txBody>
      </p:sp>
    </p:spTree>
    <p:extLst>
      <p:ext uri="{BB962C8B-B14F-4D97-AF65-F5344CB8AC3E}">
        <p14:creationId xmlns:p14="http://schemas.microsoft.com/office/powerpoint/2010/main" val="235343363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spd="med">
    <p:strips dir="rd"/>
  </p:transition>
  <p:hf sldNum="0"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7"/>
          <p:cNvSpPr>
            <a:spLocks noChangeArrowheads="1"/>
          </p:cNvSpPr>
          <p:nvPr/>
        </p:nvSpPr>
        <p:spPr bwMode="auto">
          <a:xfrm>
            <a:off x="2105025" y="365761"/>
            <a:ext cx="8133484" cy="5155275"/>
          </a:xfrm>
          <a:prstGeom prst="rect">
            <a:avLst/>
          </a:prstGeom>
          <a:noFill/>
          <a:ln w="9525">
            <a:noFill/>
            <a:miter lim="800000"/>
            <a:headEnd/>
            <a:tailEnd/>
          </a:ln>
        </p:spPr>
        <p:txBody>
          <a:bodyPr/>
          <a:lstStyle/>
          <a:p>
            <a:pPr algn="ctr" fontAlgn="base">
              <a:spcBef>
                <a:spcPct val="0"/>
              </a:spcBef>
              <a:spcAft>
                <a:spcPct val="0"/>
              </a:spcAft>
            </a:pPr>
            <a:endParaRPr lang="it-IT" altLang="it-IT" sz="3200" b="1" dirty="0">
              <a:solidFill>
                <a:srgbClr val="13448D"/>
              </a:solidFill>
              <a:latin typeface="Times New Roman" pitchFamily="18" charset="0"/>
              <a:cs typeface="Arial" charset="0"/>
            </a:endParaRPr>
          </a:p>
          <a:p>
            <a:pPr algn="ctr" fontAlgn="base">
              <a:spcBef>
                <a:spcPct val="0"/>
              </a:spcBef>
              <a:spcAft>
                <a:spcPct val="0"/>
              </a:spcAft>
            </a:pPr>
            <a:endParaRPr lang="it-IT" altLang="it-IT" sz="3200" b="1" dirty="0">
              <a:solidFill>
                <a:srgbClr val="13448D"/>
              </a:solidFill>
              <a:latin typeface="Times New Roman" pitchFamily="18" charset="0"/>
              <a:cs typeface="Arial" charset="0"/>
            </a:endParaRPr>
          </a:p>
          <a:p>
            <a:pPr algn="ctr" fontAlgn="base">
              <a:spcBef>
                <a:spcPct val="0"/>
              </a:spcBef>
              <a:spcAft>
                <a:spcPct val="0"/>
              </a:spcAft>
            </a:pPr>
            <a:r>
              <a:rPr lang="it-IT" altLang="it-IT" sz="3200" b="1" dirty="0">
                <a:solidFill>
                  <a:srgbClr val="13448D"/>
                </a:solidFill>
                <a:latin typeface="Times New Roman" pitchFamily="18" charset="0"/>
                <a:cs typeface="Arial" charset="0"/>
              </a:rPr>
              <a:t>IL RISULTATO DI AMMINISTRAZIONE</a:t>
            </a:r>
          </a:p>
          <a:p>
            <a:pPr algn="ctr" fontAlgn="base">
              <a:spcBef>
                <a:spcPct val="0"/>
              </a:spcBef>
              <a:spcAft>
                <a:spcPct val="0"/>
              </a:spcAft>
            </a:pPr>
            <a:r>
              <a:rPr lang="it-IT" altLang="it-IT" sz="3200" b="1" dirty="0">
                <a:solidFill>
                  <a:srgbClr val="13448D"/>
                </a:solidFill>
                <a:latin typeface="Times New Roman" pitchFamily="18" charset="0"/>
                <a:cs typeface="Arial" charset="0"/>
              </a:rPr>
              <a:t>E IL RISULTATO DI COMPETENZA</a:t>
            </a:r>
          </a:p>
          <a:p>
            <a:pPr algn="ctr" fontAlgn="base">
              <a:spcBef>
                <a:spcPct val="0"/>
              </a:spcBef>
              <a:spcAft>
                <a:spcPct val="0"/>
              </a:spcAft>
            </a:pPr>
            <a:endParaRPr lang="it-IT" altLang="it-IT" sz="3200" b="1" dirty="0">
              <a:solidFill>
                <a:srgbClr val="13448D"/>
              </a:solidFill>
              <a:latin typeface="Times New Roman" pitchFamily="18" charset="0"/>
              <a:cs typeface="Arial" charset="0"/>
            </a:endParaRPr>
          </a:p>
          <a:p>
            <a:pPr algn="ctr" fontAlgn="base">
              <a:spcBef>
                <a:spcPct val="0"/>
              </a:spcBef>
              <a:spcAft>
                <a:spcPct val="0"/>
              </a:spcAft>
            </a:pPr>
            <a:r>
              <a:rPr lang="it-IT" altLang="it-IT" sz="3200" b="1" i="1" dirty="0">
                <a:solidFill>
                  <a:srgbClr val="13448D"/>
                </a:solidFill>
                <a:latin typeface="Times New Roman" pitchFamily="18" charset="0"/>
                <a:cs typeface="Arial" charset="0"/>
              </a:rPr>
              <a:t>Le novità del DM 1 agosto 2019</a:t>
            </a:r>
          </a:p>
          <a:p>
            <a:pPr algn="ctr" fontAlgn="base">
              <a:spcBef>
                <a:spcPct val="0"/>
              </a:spcBef>
              <a:spcAft>
                <a:spcPct val="0"/>
              </a:spcAft>
            </a:pPr>
            <a:r>
              <a:rPr lang="it-IT" altLang="it-IT" sz="3200" b="1" dirty="0">
                <a:solidFill>
                  <a:srgbClr val="13448D"/>
                </a:solidFill>
                <a:latin typeface="Times New Roman" pitchFamily="18" charset="0"/>
                <a:cs typeface="Arial" charset="0"/>
              </a:rPr>
              <a:t> </a:t>
            </a:r>
          </a:p>
          <a:p>
            <a:pPr algn="ctr" fontAlgn="base">
              <a:spcBef>
                <a:spcPct val="0"/>
              </a:spcBef>
              <a:spcAft>
                <a:spcPct val="0"/>
              </a:spcAft>
            </a:pPr>
            <a:endParaRPr lang="it-IT" altLang="it-IT" sz="3200" b="1" dirty="0">
              <a:solidFill>
                <a:srgbClr val="13448D"/>
              </a:solidFill>
              <a:latin typeface="Times New Roman" pitchFamily="18" charset="0"/>
              <a:cs typeface="Arial" charset="0"/>
            </a:endParaRPr>
          </a:p>
          <a:p>
            <a:pPr algn="ctr" fontAlgn="base">
              <a:spcBef>
                <a:spcPct val="0"/>
              </a:spcBef>
              <a:spcAft>
                <a:spcPct val="0"/>
              </a:spcAft>
            </a:pPr>
            <a:r>
              <a:rPr lang="it-IT" altLang="it-IT" sz="3200" b="1" dirty="0" smtClean="0">
                <a:solidFill>
                  <a:srgbClr val="13448D"/>
                </a:solidFill>
                <a:latin typeface="Times New Roman" pitchFamily="18" charset="0"/>
                <a:cs typeface="Arial" charset="0"/>
              </a:rPr>
              <a:t>Valutazione dei dati anche ai fini del PNRR</a:t>
            </a:r>
          </a:p>
          <a:p>
            <a:pPr algn="ctr" fontAlgn="base">
              <a:spcBef>
                <a:spcPct val="0"/>
              </a:spcBef>
              <a:spcAft>
                <a:spcPct val="0"/>
              </a:spcAft>
            </a:pPr>
            <a:r>
              <a:rPr lang="it-IT" altLang="it-IT" sz="3200" b="1" dirty="0" smtClean="0">
                <a:solidFill>
                  <a:srgbClr val="13448D"/>
                </a:solidFill>
                <a:latin typeface="Times New Roman" pitchFamily="18" charset="0"/>
                <a:cs typeface="Arial" charset="0"/>
              </a:rPr>
              <a:t>(integrazione Delfino Francesco)</a:t>
            </a:r>
            <a:endParaRPr lang="it-IT" altLang="it-IT" sz="3200" b="1" dirty="0">
              <a:solidFill>
                <a:srgbClr val="13448D"/>
              </a:solidFill>
              <a:latin typeface="Times New Roman" pitchFamily="18" charset="0"/>
              <a:cs typeface="Arial" charset="0"/>
            </a:endParaRPr>
          </a:p>
          <a:p>
            <a:pPr algn="ctr" fontAlgn="base">
              <a:spcBef>
                <a:spcPct val="0"/>
              </a:spcBef>
              <a:spcAft>
                <a:spcPct val="0"/>
              </a:spcAft>
            </a:pPr>
            <a:endParaRPr lang="it-IT" altLang="it-IT" sz="2966" b="1" dirty="0">
              <a:solidFill>
                <a:srgbClr val="13448D"/>
              </a:solidFill>
              <a:latin typeface="Times New Roman" pitchFamily="18" charset="0"/>
              <a:cs typeface="Arial" charset="0"/>
            </a:endParaRPr>
          </a:p>
          <a:p>
            <a:pPr algn="ctr" fontAlgn="base">
              <a:spcBef>
                <a:spcPct val="0"/>
              </a:spcBef>
              <a:spcAft>
                <a:spcPct val="0"/>
              </a:spcAft>
            </a:pPr>
            <a:endParaRPr lang="it-IT" altLang="it-IT" sz="3200" b="1" dirty="0">
              <a:solidFill>
                <a:srgbClr val="13448D"/>
              </a:solidFill>
              <a:latin typeface="Times New Roman" pitchFamily="18" charset="0"/>
              <a:cs typeface="Arial" charset="0"/>
            </a:endParaRPr>
          </a:p>
          <a:p>
            <a:pPr algn="ctr" fontAlgn="base">
              <a:spcBef>
                <a:spcPct val="0"/>
              </a:spcBef>
              <a:spcAft>
                <a:spcPct val="0"/>
              </a:spcAft>
            </a:pPr>
            <a:endParaRPr lang="it-IT" altLang="it-IT" sz="3200" b="1" dirty="0">
              <a:solidFill>
                <a:srgbClr val="13448D"/>
              </a:solidFill>
              <a:latin typeface="Times New Roman" pitchFamily="18" charset="0"/>
              <a:cs typeface="Arial" charset="0"/>
            </a:endParaRPr>
          </a:p>
        </p:txBody>
      </p:sp>
      <p:sp>
        <p:nvSpPr>
          <p:cNvPr id="3076" name="Rettangolo 4"/>
          <p:cNvSpPr>
            <a:spLocks noChangeArrowheads="1"/>
          </p:cNvSpPr>
          <p:nvPr/>
        </p:nvSpPr>
        <p:spPr bwMode="auto">
          <a:xfrm>
            <a:off x="1705708" y="3666393"/>
            <a:ext cx="8421272" cy="461665"/>
          </a:xfrm>
          <a:prstGeom prst="rect">
            <a:avLst/>
          </a:prstGeom>
          <a:noFill/>
          <a:ln w="9525">
            <a:noFill/>
            <a:miter lim="800000"/>
            <a:headEnd/>
            <a:tailEnd/>
          </a:ln>
        </p:spPr>
        <p:txBody>
          <a:bodyPr wrap="square">
            <a:spAutoFit/>
          </a:bodyPr>
          <a:lstStyle/>
          <a:p>
            <a:pPr algn="ctr" fontAlgn="base">
              <a:spcBef>
                <a:spcPct val="0"/>
              </a:spcBef>
              <a:spcAft>
                <a:spcPct val="0"/>
              </a:spcAft>
            </a:pPr>
            <a:r>
              <a:rPr lang="it-IT" altLang="it-IT" sz="2400" b="1" dirty="0">
                <a:solidFill>
                  <a:srgbClr val="13448D"/>
                </a:solidFill>
                <a:latin typeface="Times New Roman" pitchFamily="18" charset="0"/>
                <a:cs typeface="Arial" charset="0"/>
              </a:rPr>
              <a:t>Cinzia Simeone</a:t>
            </a:r>
          </a:p>
        </p:txBody>
      </p:sp>
      <p:sp>
        <p:nvSpPr>
          <p:cNvPr id="3077" name="Rettangolo 8"/>
          <p:cNvSpPr>
            <a:spLocks noChangeArrowheads="1"/>
          </p:cNvSpPr>
          <p:nvPr/>
        </p:nvSpPr>
        <p:spPr bwMode="auto">
          <a:xfrm>
            <a:off x="3810000" y="6153150"/>
            <a:ext cx="4572000" cy="338138"/>
          </a:xfrm>
          <a:prstGeom prst="rect">
            <a:avLst/>
          </a:prstGeom>
          <a:noFill/>
          <a:ln w="9525">
            <a:noFill/>
            <a:miter lim="800000"/>
            <a:headEnd/>
            <a:tailEnd/>
          </a:ln>
        </p:spPr>
        <p:txBody>
          <a:bodyPr>
            <a:spAutoFit/>
          </a:bodyPr>
          <a:lstStyle/>
          <a:p>
            <a:pPr algn="ctr" fontAlgn="base">
              <a:spcBef>
                <a:spcPct val="0"/>
              </a:spcBef>
              <a:spcAft>
                <a:spcPct val="0"/>
              </a:spcAft>
            </a:pPr>
            <a:endParaRPr lang="it-IT" altLang="it-IT" sz="1600" b="1" dirty="0">
              <a:solidFill>
                <a:srgbClr val="13448D"/>
              </a:solidFill>
              <a:latin typeface="Times New Roman" pitchFamily="18" charset="0"/>
              <a:cs typeface="Arial" charset="0"/>
            </a:endParaRPr>
          </a:p>
        </p:txBody>
      </p:sp>
    </p:spTree>
    <p:extLst>
      <p:ext uri="{BB962C8B-B14F-4D97-AF65-F5344CB8AC3E}">
        <p14:creationId xmlns:p14="http://schemas.microsoft.com/office/powerpoint/2010/main" val="2215692354"/>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639774" y="270456"/>
            <a:ext cx="11170153" cy="6446258"/>
          </a:xfrm>
          <a:prstGeom prst="rect">
            <a:avLst/>
          </a:prstGeom>
          <a:noFill/>
          <a:ln w="9525">
            <a:noFill/>
            <a:miter lim="800000"/>
            <a:headEnd/>
            <a:tailEnd/>
          </a:ln>
        </p:spPr>
        <p:txBody>
          <a:bodyPr>
            <a:normAutofit/>
          </a:bodyPr>
          <a:lstStyle/>
          <a:p>
            <a:pPr marL="269875" marR="0" lvl="0" indent="-3175" algn="just" defTabSz="914400" rtl="0" eaLnBrk="1" fontAlgn="auto" latinLnBrk="0" hangingPunct="1">
              <a:lnSpc>
                <a:spcPts val="4400"/>
              </a:lnSpc>
              <a:spcBef>
                <a:spcPts val="600"/>
              </a:spcBef>
              <a:spcAft>
                <a:spcPts val="0"/>
              </a:spcAft>
              <a:buClr>
                <a:srgbClr val="0F6FC6"/>
              </a:buClr>
              <a:buSzPct val="85000"/>
              <a:buFontTx/>
              <a:buNone/>
              <a:tabLst>
                <a:tab pos="895350" algn="l"/>
              </a:tabLst>
              <a:defRPr/>
            </a:pPr>
            <a:endParaRPr kumimoji="0" 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endParaRPr>
          </a:p>
        </p:txBody>
      </p:sp>
      <p:pic>
        <p:nvPicPr>
          <p:cNvPr id="5" name="Immagine 4">
            <a:extLst>
              <a:ext uri="{FF2B5EF4-FFF2-40B4-BE49-F238E27FC236}">
                <a16:creationId xmlns:a16="http://schemas.microsoft.com/office/drawing/2014/main" xmlns="" id="{32F29E86-BF01-4B06-8C01-FCFC6C67288D}"/>
              </a:ext>
            </a:extLst>
          </p:cNvPr>
          <p:cNvPicPr>
            <a:picLocks noChangeAspect="1"/>
          </p:cNvPicPr>
          <p:nvPr/>
        </p:nvPicPr>
        <p:blipFill>
          <a:blip r:embed="rId2"/>
          <a:stretch>
            <a:fillRect/>
          </a:stretch>
        </p:blipFill>
        <p:spPr>
          <a:xfrm>
            <a:off x="382073" y="0"/>
            <a:ext cx="11569521" cy="6716714"/>
          </a:xfrm>
          <a:prstGeom prst="rect">
            <a:avLst/>
          </a:prstGeom>
        </p:spPr>
      </p:pic>
    </p:spTree>
    <p:extLst>
      <p:ext uri="{BB962C8B-B14F-4D97-AF65-F5344CB8AC3E}">
        <p14:creationId xmlns:p14="http://schemas.microsoft.com/office/powerpoint/2010/main" val="347346856"/>
      </p:ext>
    </p:extLst>
  </p:cSld>
  <p:clrMapOvr>
    <a:masterClrMapping/>
  </p:clrMapOvr>
  <p:transition spd="med">
    <p:strips dir="r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ttangolo 3"/>
          <p:cNvSpPr>
            <a:spLocks noChangeArrowheads="1"/>
          </p:cNvSpPr>
          <p:nvPr/>
        </p:nvSpPr>
        <p:spPr bwMode="auto">
          <a:xfrm>
            <a:off x="1711325" y="228601"/>
            <a:ext cx="8713788" cy="830263"/>
          </a:xfrm>
          <a:prstGeom prst="rect">
            <a:avLst/>
          </a:prstGeom>
          <a:noFill/>
          <a:ln w="9525">
            <a:noFill/>
            <a:miter lim="800000"/>
            <a:headEnd/>
            <a:tailEnd/>
          </a:ln>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altLang="it-IT" sz="2400" b="1" i="1" u="sng" strike="noStrike" kern="1200" cap="none" spc="0" normalizeH="0" baseline="0" noProof="0" dirty="0">
                <a:ln>
                  <a:noFill/>
                </a:ln>
                <a:solidFill>
                  <a:srgbClr val="000080"/>
                </a:solidFill>
                <a:effectLst/>
                <a:uLnTx/>
                <a:uFillTx/>
                <a:latin typeface="Times New Roman" pitchFamily="18" charset="0"/>
                <a:ea typeface="+mn-ea"/>
                <a:cs typeface="Arial" charset="0"/>
              </a:rPr>
              <a:t>1) IL RISULTATO DI AMMINISTRAZIONE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altLang="it-IT" sz="2400" b="1" i="1" u="sng" strike="noStrike" kern="1200" cap="none" spc="0" normalizeH="0" baseline="0" noProof="0" dirty="0">
                <a:ln>
                  <a:noFill/>
                </a:ln>
                <a:solidFill>
                  <a:srgbClr val="000080"/>
                </a:solidFill>
                <a:effectLst/>
                <a:uLnTx/>
                <a:uFillTx/>
                <a:latin typeface="Times New Roman" pitchFamily="18" charset="0"/>
                <a:ea typeface="+mn-ea"/>
                <a:cs typeface="Arial" charset="0"/>
              </a:rPr>
              <a:t> </a:t>
            </a:r>
          </a:p>
        </p:txBody>
      </p:sp>
      <p:sp>
        <p:nvSpPr>
          <p:cNvPr id="4" name="Rectangle 3"/>
          <p:cNvSpPr txBox="1">
            <a:spLocks noChangeArrowheads="1"/>
          </p:cNvSpPr>
          <p:nvPr/>
        </p:nvSpPr>
        <p:spPr bwMode="auto">
          <a:xfrm>
            <a:off x="639774" y="837127"/>
            <a:ext cx="11170153" cy="6181859"/>
          </a:xfrm>
          <a:prstGeom prst="rect">
            <a:avLst/>
          </a:prstGeom>
          <a:noFill/>
          <a:ln w="9525">
            <a:noFill/>
            <a:miter lim="800000"/>
            <a:headEnd/>
            <a:tailEnd/>
          </a:ln>
        </p:spPr>
        <p:txBody>
          <a:bodyPr>
            <a:normAutofit/>
          </a:bodyPr>
          <a:lstStyle/>
          <a:p>
            <a:pPr marL="269875" marR="0" lvl="0" indent="-3175" algn="just" defTabSz="914400" rtl="0" eaLnBrk="1" fontAlgn="auto" latinLnBrk="0" hangingPunct="1">
              <a:lnSpc>
                <a:spcPts val="4400"/>
              </a:lnSpc>
              <a:spcBef>
                <a:spcPts val="600"/>
              </a:spcBef>
              <a:spcAft>
                <a:spcPts val="0"/>
              </a:spcAft>
              <a:buClr>
                <a:srgbClr val="0F6FC6"/>
              </a:buClr>
              <a:buSzPct val="85000"/>
              <a:buFontTx/>
              <a:buNone/>
              <a:tabLst>
                <a:tab pos="895350" algn="l"/>
              </a:tabLst>
              <a:defRPr/>
            </a:pPr>
            <a:r>
              <a:rPr kumimoji="0" 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rPr>
              <a:t>Nell’elaborazione dell’Elenco delle risorse accantonate è necessario dedicare una particolare attenzione al </a:t>
            </a:r>
            <a:r>
              <a:rPr kumimoji="0" lang="it-IT" sz="3200" b="1" i="1" u="none" strike="noStrike" kern="1200" cap="none" spc="0" normalizeH="0" baseline="0" noProof="0" dirty="0">
                <a:ln>
                  <a:noFill/>
                </a:ln>
                <a:effectLst/>
                <a:uLnTx/>
                <a:uFillTx/>
                <a:latin typeface="Times New Roman" pitchFamily="18" charset="0"/>
                <a:ea typeface="+mn-ea"/>
                <a:cs typeface="Arial" charset="0"/>
              </a:rPr>
              <a:t>Fondo crediti di dubbia esigibilità (FCDE):</a:t>
            </a:r>
          </a:p>
          <a:p>
            <a:pPr marL="723900" marR="0" lvl="0" indent="-457200" algn="just" defTabSz="914400" rtl="0" eaLnBrk="1" fontAlgn="auto" latinLnBrk="0" hangingPunct="1">
              <a:lnSpc>
                <a:spcPts val="4400"/>
              </a:lnSpc>
              <a:spcBef>
                <a:spcPts val="600"/>
              </a:spcBef>
              <a:spcAft>
                <a:spcPts val="0"/>
              </a:spcAft>
              <a:buClr>
                <a:srgbClr val="0F6FC6"/>
              </a:buClr>
              <a:buSzPct val="85000"/>
              <a:buFont typeface="Wingdings" panose="05000000000000000000" pitchFamily="2" charset="2"/>
              <a:buChar char="Ø"/>
              <a:tabLst>
                <a:tab pos="895350" algn="l"/>
              </a:tabLst>
              <a:defRPr/>
            </a:pPr>
            <a:r>
              <a:rPr kumimoji="0" 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rPr>
              <a:t> è necessario compilare in primo luogo la prima e l’ultima colonna, sulla base dei dati dei Rendiconti dell’esercizio precedente e dell’esercizio in corso;</a:t>
            </a:r>
          </a:p>
          <a:p>
            <a:pPr marL="723900" lvl="0" indent="-457200" algn="just">
              <a:lnSpc>
                <a:spcPts val="4400"/>
              </a:lnSpc>
              <a:spcBef>
                <a:spcPts val="600"/>
              </a:spcBef>
              <a:buClr>
                <a:srgbClr val="0F6FC6"/>
              </a:buClr>
              <a:buSzPct val="85000"/>
              <a:buFont typeface="Wingdings" panose="05000000000000000000" pitchFamily="2" charset="2"/>
              <a:buChar char="Ø"/>
              <a:tabLst>
                <a:tab pos="895350" algn="l"/>
              </a:tabLst>
              <a:defRPr/>
            </a:pPr>
            <a:r>
              <a:rPr kumimoji="0" 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rPr>
              <a:t> </a:t>
            </a:r>
            <a:r>
              <a:rPr lang="it-IT" sz="3200" b="1" i="1" dirty="0">
                <a:solidFill>
                  <a:srgbClr val="000080"/>
                </a:solidFill>
                <a:latin typeface="Times New Roman" pitchFamily="18" charset="0"/>
                <a:cs typeface="Arial" charset="0"/>
              </a:rPr>
              <a:t>se il FCDE inserito nell’ultima colonna è minore di quello iscritto nella prima, la riduzione del FCDE nel corso dell’esercizio, pari alla differenza tra le due voci, è inserita con il segno (-) nella colonna  (d);</a:t>
            </a:r>
          </a:p>
          <a:p>
            <a:pPr marL="723900" marR="0" lvl="0" indent="-457200" algn="just" defTabSz="914400" rtl="0" eaLnBrk="1" fontAlgn="auto" latinLnBrk="0" hangingPunct="1">
              <a:lnSpc>
                <a:spcPts val="4400"/>
              </a:lnSpc>
              <a:spcBef>
                <a:spcPts val="600"/>
              </a:spcBef>
              <a:spcAft>
                <a:spcPts val="0"/>
              </a:spcAft>
              <a:buClr>
                <a:srgbClr val="0F6FC6"/>
              </a:buClr>
              <a:buSzPct val="85000"/>
              <a:buFont typeface="Wingdings" panose="05000000000000000000" pitchFamily="2" charset="2"/>
              <a:buChar char="Ø"/>
              <a:tabLst>
                <a:tab pos="895350" algn="l"/>
              </a:tabLst>
              <a:defRPr/>
            </a:pPr>
            <a:endParaRPr kumimoji="0" 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endParaRPr>
          </a:p>
          <a:p>
            <a:pPr marL="723900" marR="0" lvl="0" indent="-457200" algn="just" defTabSz="914400" rtl="0" eaLnBrk="1" fontAlgn="auto" latinLnBrk="0" hangingPunct="1">
              <a:lnSpc>
                <a:spcPts val="4400"/>
              </a:lnSpc>
              <a:spcBef>
                <a:spcPts val="600"/>
              </a:spcBef>
              <a:spcAft>
                <a:spcPts val="0"/>
              </a:spcAft>
              <a:buClr>
                <a:srgbClr val="0F6FC6"/>
              </a:buClr>
              <a:buSzPct val="85000"/>
              <a:buFont typeface="Wingdings" panose="05000000000000000000" pitchFamily="2" charset="2"/>
              <a:buChar char="Ø"/>
              <a:tabLst>
                <a:tab pos="895350" algn="l"/>
              </a:tabLst>
              <a:defRPr/>
            </a:pPr>
            <a:endParaRPr kumimoji="0" 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endParaRPr>
          </a:p>
        </p:txBody>
      </p:sp>
    </p:spTree>
    <p:extLst>
      <p:ext uri="{BB962C8B-B14F-4D97-AF65-F5344CB8AC3E}">
        <p14:creationId xmlns:p14="http://schemas.microsoft.com/office/powerpoint/2010/main" val="4250919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ttangolo 3"/>
          <p:cNvSpPr>
            <a:spLocks noChangeArrowheads="1"/>
          </p:cNvSpPr>
          <p:nvPr/>
        </p:nvSpPr>
        <p:spPr bwMode="auto">
          <a:xfrm>
            <a:off x="1711325" y="228601"/>
            <a:ext cx="8713788" cy="830263"/>
          </a:xfrm>
          <a:prstGeom prst="rect">
            <a:avLst/>
          </a:prstGeom>
          <a:noFill/>
          <a:ln w="9525">
            <a:noFill/>
            <a:miter lim="800000"/>
            <a:headEnd/>
            <a:tailEnd/>
          </a:ln>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altLang="it-IT" sz="2400" b="1" i="1" u="sng" strike="noStrike" kern="1200" cap="none" spc="0" normalizeH="0" baseline="0" noProof="0" dirty="0">
                <a:ln>
                  <a:noFill/>
                </a:ln>
                <a:solidFill>
                  <a:srgbClr val="000080"/>
                </a:solidFill>
                <a:effectLst/>
                <a:uLnTx/>
                <a:uFillTx/>
                <a:latin typeface="Times New Roman" pitchFamily="18" charset="0"/>
                <a:ea typeface="+mn-ea"/>
                <a:cs typeface="Arial" charset="0"/>
              </a:rPr>
              <a:t>1) IL RISULTATO DI AMMINISTRAZIONE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altLang="it-IT" sz="2400" b="1" i="1" u="sng" strike="noStrike" kern="1200" cap="none" spc="0" normalizeH="0" baseline="0" noProof="0" dirty="0">
                <a:ln>
                  <a:noFill/>
                </a:ln>
                <a:solidFill>
                  <a:srgbClr val="000080"/>
                </a:solidFill>
                <a:effectLst/>
                <a:uLnTx/>
                <a:uFillTx/>
                <a:latin typeface="Times New Roman" pitchFamily="18" charset="0"/>
                <a:ea typeface="+mn-ea"/>
                <a:cs typeface="Arial" charset="0"/>
              </a:rPr>
              <a:t> </a:t>
            </a:r>
          </a:p>
        </p:txBody>
      </p:sp>
      <p:sp>
        <p:nvSpPr>
          <p:cNvPr id="4" name="Rectangle 3"/>
          <p:cNvSpPr txBox="1">
            <a:spLocks noChangeArrowheads="1"/>
          </p:cNvSpPr>
          <p:nvPr/>
        </p:nvSpPr>
        <p:spPr bwMode="auto">
          <a:xfrm>
            <a:off x="510923" y="448939"/>
            <a:ext cx="11170153" cy="5960122"/>
          </a:xfrm>
          <a:prstGeom prst="rect">
            <a:avLst/>
          </a:prstGeom>
          <a:noFill/>
          <a:ln w="9525">
            <a:noFill/>
            <a:miter lim="800000"/>
            <a:headEnd/>
            <a:tailEnd/>
          </a:ln>
        </p:spPr>
        <p:txBody>
          <a:bodyPr>
            <a:normAutofit/>
          </a:bodyPr>
          <a:lstStyle/>
          <a:p>
            <a:pPr marL="269875" marR="0" lvl="0" indent="-3175" algn="just" defTabSz="914400" rtl="0" eaLnBrk="1" fontAlgn="auto" latinLnBrk="0" hangingPunct="1">
              <a:lnSpc>
                <a:spcPts val="4400"/>
              </a:lnSpc>
              <a:spcBef>
                <a:spcPts val="600"/>
              </a:spcBef>
              <a:spcAft>
                <a:spcPts val="0"/>
              </a:spcAft>
              <a:buClr>
                <a:srgbClr val="0F6FC6"/>
              </a:buClr>
              <a:buSzPct val="85000"/>
              <a:buFontTx/>
              <a:buNone/>
              <a:tabLst>
                <a:tab pos="895350" algn="l"/>
              </a:tabLst>
              <a:defRPr/>
            </a:pPr>
            <a:endParaRPr kumimoji="0" 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endParaRPr>
          </a:p>
          <a:p>
            <a:pPr marL="723900" marR="0" lvl="0" indent="-457200" algn="just" defTabSz="914400" rtl="0" eaLnBrk="1" fontAlgn="auto" latinLnBrk="0" hangingPunct="1">
              <a:lnSpc>
                <a:spcPts val="4400"/>
              </a:lnSpc>
              <a:spcBef>
                <a:spcPts val="600"/>
              </a:spcBef>
              <a:spcAft>
                <a:spcPts val="0"/>
              </a:spcAft>
              <a:buClr>
                <a:srgbClr val="0F6FC6"/>
              </a:buClr>
              <a:buSzPct val="85000"/>
              <a:buFont typeface="Wingdings" panose="05000000000000000000" pitchFamily="2" charset="2"/>
              <a:buChar char="Ø"/>
              <a:tabLst>
                <a:tab pos="895350" algn="l"/>
              </a:tabLst>
              <a:defRPr/>
            </a:pPr>
            <a:r>
              <a:rPr kumimoji="0" 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rPr>
              <a:t> se il FCDE inserito nell’ultima colonna è maggiore di quello iscritto nella prima, l’incremento dell’accantonamento è inserito nella colonna c) per un importo non superiore allo stanziamento del bilancio per il FCDE. L’eventuale ulteriore incremento è iscritto nella colonna d) con il segno (+);</a:t>
            </a:r>
          </a:p>
          <a:p>
            <a:pPr marL="723900" lvl="0" indent="-457200" algn="just">
              <a:lnSpc>
                <a:spcPts val="4400"/>
              </a:lnSpc>
              <a:spcBef>
                <a:spcPts val="600"/>
              </a:spcBef>
              <a:buClr>
                <a:srgbClr val="0F6FC6"/>
              </a:buClr>
              <a:buSzPct val="85000"/>
              <a:buFont typeface="Wingdings" panose="05000000000000000000" pitchFamily="2" charset="2"/>
              <a:buChar char="Ø"/>
              <a:tabLst>
                <a:tab pos="895350" algn="l"/>
              </a:tabLst>
              <a:defRPr/>
            </a:pPr>
            <a:r>
              <a:rPr lang="it-IT" sz="3000" b="1" i="1" dirty="0">
                <a:solidFill>
                  <a:srgbClr val="000080"/>
                </a:solidFill>
                <a:latin typeface="Times New Roman" pitchFamily="18" charset="0"/>
                <a:cs typeface="Arial" charset="0"/>
              </a:rPr>
              <a:t>nella seconda colonna è inserito, con il segno (-) l’eventuale importo del FCDE che è stato applicato in entrata del bilancio dell’esercizio come utilizzo del risultato di amministrazione.</a:t>
            </a:r>
          </a:p>
          <a:p>
            <a:pPr marL="723900" marR="0" lvl="0" indent="-457200" algn="just" defTabSz="914400" rtl="0" eaLnBrk="1" fontAlgn="auto" latinLnBrk="0" hangingPunct="1">
              <a:lnSpc>
                <a:spcPts val="4400"/>
              </a:lnSpc>
              <a:spcBef>
                <a:spcPts val="600"/>
              </a:spcBef>
              <a:spcAft>
                <a:spcPts val="0"/>
              </a:spcAft>
              <a:buClr>
                <a:srgbClr val="0F6FC6"/>
              </a:buClr>
              <a:buSzPct val="85000"/>
              <a:buFont typeface="Wingdings" panose="05000000000000000000" pitchFamily="2" charset="2"/>
              <a:buChar char="Ø"/>
              <a:tabLst>
                <a:tab pos="895350" algn="l"/>
              </a:tabLst>
              <a:defRPr/>
            </a:pPr>
            <a:endParaRPr kumimoji="0" 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endParaRPr>
          </a:p>
          <a:p>
            <a:pPr marL="723900" marR="0" lvl="0" indent="-457200" algn="just" defTabSz="914400" rtl="0" eaLnBrk="1" fontAlgn="auto" latinLnBrk="0" hangingPunct="1">
              <a:lnSpc>
                <a:spcPts val="4400"/>
              </a:lnSpc>
              <a:spcBef>
                <a:spcPts val="600"/>
              </a:spcBef>
              <a:spcAft>
                <a:spcPts val="0"/>
              </a:spcAft>
              <a:buClr>
                <a:srgbClr val="0F6FC6"/>
              </a:buClr>
              <a:buSzPct val="85000"/>
              <a:buFont typeface="Wingdings" panose="05000000000000000000" pitchFamily="2" charset="2"/>
              <a:buChar char="Ø"/>
              <a:tabLst>
                <a:tab pos="895350" algn="l"/>
              </a:tabLst>
              <a:defRPr/>
            </a:pPr>
            <a:endParaRPr kumimoji="0" 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endParaRPr>
          </a:p>
        </p:txBody>
      </p:sp>
    </p:spTree>
    <p:extLst>
      <p:ext uri="{BB962C8B-B14F-4D97-AF65-F5344CB8AC3E}">
        <p14:creationId xmlns:p14="http://schemas.microsoft.com/office/powerpoint/2010/main" val="1171984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xmlns="" id="{64FFFB45-9EB5-4C5A-A5E3-F6DA31C1DED4}"/>
              </a:ext>
            </a:extLst>
          </p:cNvPr>
          <p:cNvPicPr>
            <a:picLocks noChangeAspect="1"/>
          </p:cNvPicPr>
          <p:nvPr/>
        </p:nvPicPr>
        <p:blipFill>
          <a:blip r:embed="rId2"/>
          <a:stretch>
            <a:fillRect/>
          </a:stretch>
        </p:blipFill>
        <p:spPr>
          <a:xfrm>
            <a:off x="257576" y="218941"/>
            <a:ext cx="11934424" cy="6375041"/>
          </a:xfrm>
          <a:prstGeom prst="rect">
            <a:avLst/>
          </a:prstGeom>
        </p:spPr>
      </p:pic>
    </p:spTree>
    <p:extLst>
      <p:ext uri="{BB962C8B-B14F-4D97-AF65-F5344CB8AC3E}">
        <p14:creationId xmlns:p14="http://schemas.microsoft.com/office/powerpoint/2010/main" val="675968045"/>
      </p:ext>
    </p:extLst>
  </p:cSld>
  <p:clrMapOvr>
    <a:masterClrMapping/>
  </p:clrMapOvr>
  <p:transition spd="med">
    <p:strips dir="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xmlns="" id="{FA82D62E-28F5-404F-923F-B52E1736C571}"/>
              </a:ext>
            </a:extLst>
          </p:cNvPr>
          <p:cNvPicPr>
            <a:picLocks noChangeAspect="1"/>
          </p:cNvPicPr>
          <p:nvPr/>
        </p:nvPicPr>
        <p:blipFill>
          <a:blip r:embed="rId2"/>
          <a:stretch>
            <a:fillRect/>
          </a:stretch>
        </p:blipFill>
        <p:spPr>
          <a:xfrm>
            <a:off x="206063" y="141668"/>
            <a:ext cx="11629622" cy="6716332"/>
          </a:xfrm>
          <a:prstGeom prst="rect">
            <a:avLst/>
          </a:prstGeom>
        </p:spPr>
      </p:pic>
    </p:spTree>
    <p:extLst>
      <p:ext uri="{BB962C8B-B14F-4D97-AF65-F5344CB8AC3E}">
        <p14:creationId xmlns:p14="http://schemas.microsoft.com/office/powerpoint/2010/main" val="1291944235"/>
      </p:ext>
    </p:extLst>
  </p:cSld>
  <p:clrMapOvr>
    <a:masterClrMapping/>
  </p:clrMapOvr>
  <p:transition spd="med">
    <p:strips dir="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xmlns="" id="{79EE7F07-E7CA-41EE-87AB-8CBBD3C5E418}"/>
              </a:ext>
            </a:extLst>
          </p:cNvPr>
          <p:cNvPicPr>
            <a:picLocks noChangeAspect="1"/>
          </p:cNvPicPr>
          <p:nvPr/>
        </p:nvPicPr>
        <p:blipFill>
          <a:blip r:embed="rId2"/>
          <a:stretch>
            <a:fillRect/>
          </a:stretch>
        </p:blipFill>
        <p:spPr>
          <a:xfrm>
            <a:off x="270456" y="0"/>
            <a:ext cx="11758412" cy="6858000"/>
          </a:xfrm>
          <a:prstGeom prst="rect">
            <a:avLst/>
          </a:prstGeom>
        </p:spPr>
      </p:pic>
    </p:spTree>
    <p:extLst>
      <p:ext uri="{BB962C8B-B14F-4D97-AF65-F5344CB8AC3E}">
        <p14:creationId xmlns:p14="http://schemas.microsoft.com/office/powerpoint/2010/main" val="1340714117"/>
      </p:ext>
    </p:extLst>
  </p:cSld>
  <p:clrMapOvr>
    <a:masterClrMapping/>
  </p:clrMapOvr>
  <p:transition spd="med">
    <p:strips dir="rd"/>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ttangolo 3"/>
          <p:cNvSpPr>
            <a:spLocks noChangeArrowheads="1"/>
          </p:cNvSpPr>
          <p:nvPr/>
        </p:nvSpPr>
        <p:spPr bwMode="auto">
          <a:xfrm>
            <a:off x="1711325" y="228601"/>
            <a:ext cx="8713788" cy="830263"/>
          </a:xfrm>
          <a:prstGeom prst="rect">
            <a:avLst/>
          </a:prstGeom>
          <a:noFill/>
          <a:ln w="9525">
            <a:noFill/>
            <a:miter lim="800000"/>
            <a:headEnd/>
            <a:tailEnd/>
          </a:ln>
        </p:spPr>
        <p:txBody>
          <a:bodyPr>
            <a:spAutoFit/>
          </a:bodyPr>
          <a:lstStyle/>
          <a:p>
            <a:pPr algn="ctr" fontAlgn="base">
              <a:spcBef>
                <a:spcPct val="0"/>
              </a:spcBef>
              <a:spcAft>
                <a:spcPct val="0"/>
              </a:spcAft>
            </a:pPr>
            <a:r>
              <a:rPr lang="it-IT" altLang="it-IT" sz="2400" b="1" i="1" u="sng" dirty="0">
                <a:solidFill>
                  <a:srgbClr val="000080"/>
                </a:solidFill>
                <a:latin typeface="Times New Roman" pitchFamily="18" charset="0"/>
                <a:cs typeface="Arial" charset="0"/>
              </a:rPr>
              <a:t>2) IL RISULTATO DI COMPETENZA</a:t>
            </a:r>
          </a:p>
          <a:p>
            <a:pPr algn="ctr" fontAlgn="base">
              <a:spcBef>
                <a:spcPct val="0"/>
              </a:spcBef>
              <a:spcAft>
                <a:spcPct val="0"/>
              </a:spcAft>
            </a:pPr>
            <a:r>
              <a:rPr lang="it-IT" altLang="it-IT" sz="2400" b="1" i="1" u="sng" dirty="0">
                <a:solidFill>
                  <a:srgbClr val="000080"/>
                </a:solidFill>
                <a:latin typeface="Times New Roman" pitchFamily="18" charset="0"/>
                <a:cs typeface="Arial" charset="0"/>
              </a:rPr>
              <a:t> </a:t>
            </a:r>
          </a:p>
        </p:txBody>
      </p:sp>
      <p:sp>
        <p:nvSpPr>
          <p:cNvPr id="4" name="Rectangle 3"/>
          <p:cNvSpPr txBox="1">
            <a:spLocks noChangeArrowheads="1"/>
          </p:cNvSpPr>
          <p:nvPr/>
        </p:nvSpPr>
        <p:spPr bwMode="auto">
          <a:xfrm>
            <a:off x="103031" y="682580"/>
            <a:ext cx="11809927" cy="6658378"/>
          </a:xfrm>
          <a:prstGeom prst="rect">
            <a:avLst/>
          </a:prstGeom>
          <a:noFill/>
          <a:ln w="9525">
            <a:noFill/>
            <a:miter lim="800000"/>
            <a:headEnd/>
            <a:tailEnd/>
          </a:ln>
        </p:spPr>
        <p:txBody>
          <a:bodyPr>
            <a:normAutofit/>
          </a:bodyPr>
          <a:lstStyle/>
          <a:p>
            <a:pPr marL="269875" indent="-3175" algn="just">
              <a:lnSpc>
                <a:spcPts val="4400"/>
              </a:lnSpc>
              <a:spcBef>
                <a:spcPts val="600"/>
              </a:spcBef>
              <a:buClr>
                <a:srgbClr val="0F6FC6"/>
              </a:buClr>
              <a:buSzPct val="85000"/>
              <a:tabLst>
                <a:tab pos="895350" algn="l"/>
              </a:tabLst>
              <a:defRPr/>
            </a:pPr>
            <a:r>
              <a:rPr lang="it-IT" sz="3200" b="1" i="1" dirty="0">
                <a:latin typeface="Times New Roman" pitchFamily="18" charset="0"/>
                <a:cs typeface="Arial" charset="0"/>
              </a:rPr>
              <a:t>In attuazione delle sentenze della Corte costituzionale n. 247/2017 e  n. 101/2018</a:t>
            </a:r>
            <a:r>
              <a:rPr lang="it-IT" sz="3200" b="1" i="1" dirty="0">
                <a:solidFill>
                  <a:srgbClr val="000080"/>
                </a:solidFill>
                <a:latin typeface="Times New Roman" pitchFamily="18" charset="0"/>
                <a:cs typeface="Arial" charset="0"/>
              </a:rPr>
              <a:t> riguardanti l’utilizzo del risultato di amministrazione e i vincoli di finanza pubblica, la legge di bilancio 2019 (art. 1, commi da 819 a 830) ha introdotto </a:t>
            </a:r>
            <a:r>
              <a:rPr lang="it-IT" sz="3200" b="1" i="1" u="sng" dirty="0">
                <a:solidFill>
                  <a:srgbClr val="000080"/>
                </a:solidFill>
                <a:latin typeface="Times New Roman" pitchFamily="18" charset="0"/>
                <a:cs typeface="Arial" charset="0"/>
              </a:rPr>
              <a:t>nuove disposizioni in tema di equilibrio di bilancio </a:t>
            </a:r>
            <a:r>
              <a:rPr lang="it-IT" sz="3200" b="1" i="1" dirty="0">
                <a:solidFill>
                  <a:srgbClr val="000080"/>
                </a:solidFill>
                <a:latin typeface="Times New Roman" pitchFamily="18" charset="0"/>
                <a:cs typeface="Arial" charset="0"/>
              </a:rPr>
              <a:t>degli enti territoriali.</a:t>
            </a:r>
          </a:p>
          <a:p>
            <a:pPr marL="269875" indent="-3175" algn="just">
              <a:lnSpc>
                <a:spcPts val="1500"/>
              </a:lnSpc>
              <a:spcBef>
                <a:spcPts val="600"/>
              </a:spcBef>
              <a:buClr>
                <a:srgbClr val="0F6FC6"/>
              </a:buClr>
              <a:buSzPct val="85000"/>
              <a:tabLst>
                <a:tab pos="895350" algn="l"/>
              </a:tabLst>
              <a:defRPr/>
            </a:pPr>
            <a:endParaRPr lang="it-IT" sz="3200" b="1" i="1" u="sng" dirty="0">
              <a:solidFill>
                <a:srgbClr val="000080"/>
              </a:solidFill>
              <a:latin typeface="Times New Roman" pitchFamily="18" charset="0"/>
              <a:cs typeface="Arial" charset="0"/>
            </a:endParaRPr>
          </a:p>
          <a:p>
            <a:pPr marL="269875" indent="-3175" algn="just">
              <a:lnSpc>
                <a:spcPts val="4400"/>
              </a:lnSpc>
              <a:spcBef>
                <a:spcPts val="600"/>
              </a:spcBef>
              <a:buClr>
                <a:srgbClr val="0F6FC6"/>
              </a:buClr>
              <a:buSzPct val="85000"/>
              <a:tabLst>
                <a:tab pos="895350" algn="l"/>
              </a:tabLst>
              <a:defRPr/>
            </a:pPr>
            <a:r>
              <a:rPr lang="it-IT" sz="3200" b="1" i="1" u="sng" dirty="0">
                <a:solidFill>
                  <a:srgbClr val="000080"/>
                </a:solidFill>
                <a:latin typeface="Times New Roman" pitchFamily="18" charset="0"/>
                <a:cs typeface="Arial" charset="0"/>
              </a:rPr>
              <a:t>Il comma 821</a:t>
            </a:r>
            <a:r>
              <a:rPr lang="it-IT" sz="3200" b="1" i="1" dirty="0">
                <a:solidFill>
                  <a:srgbClr val="000080"/>
                </a:solidFill>
                <a:latin typeface="Times New Roman" pitchFamily="18" charset="0"/>
                <a:cs typeface="Arial" charset="0"/>
              </a:rPr>
              <a:t> prevede che gli enti locali si considerano in equilibrio in presenza di un </a:t>
            </a:r>
            <a:r>
              <a:rPr lang="it-IT" sz="3200" b="1" i="1" u="sng" dirty="0">
                <a:latin typeface="Times New Roman" pitchFamily="18" charset="0"/>
                <a:cs typeface="Arial" charset="0"/>
              </a:rPr>
              <a:t>risultato di competenza dell’esercizio non negativo, </a:t>
            </a:r>
            <a:r>
              <a:rPr lang="it-IT" sz="3200" b="1" i="1" dirty="0">
                <a:latin typeface="Times New Roman" pitchFamily="18" charset="0"/>
                <a:cs typeface="Arial" charset="0"/>
              </a:rPr>
              <a:t>desunto dal prospetto della verifica degli equilibri allegato al rendiconto della gestione previsto dall’allegato 10 del decreto legislativo 23 giugno 2011, n. 118.</a:t>
            </a:r>
          </a:p>
          <a:p>
            <a:pPr marL="457200" indent="-457200" algn="just">
              <a:lnSpc>
                <a:spcPts val="3600"/>
              </a:lnSpc>
              <a:spcBef>
                <a:spcPct val="0"/>
              </a:spcBef>
              <a:buClr>
                <a:srgbClr val="0F6FC6"/>
              </a:buClr>
              <a:buSzPct val="85000"/>
              <a:tabLst>
                <a:tab pos="628650" algn="l"/>
              </a:tabLst>
              <a:defRPr/>
            </a:pPr>
            <a:endParaRPr lang="it-IT" sz="3200" b="1" i="1" dirty="0">
              <a:solidFill>
                <a:srgbClr val="000080"/>
              </a:solidFill>
              <a:latin typeface="Times New Roman" pitchFamily="18" charset="0"/>
              <a:cs typeface="Arial" charset="0"/>
            </a:endParaRPr>
          </a:p>
        </p:txBody>
      </p:sp>
    </p:spTree>
    <p:extLst>
      <p:ext uri="{BB962C8B-B14F-4D97-AF65-F5344CB8AC3E}">
        <p14:creationId xmlns:p14="http://schemas.microsoft.com/office/powerpoint/2010/main" val="14584987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ttangolo 3"/>
          <p:cNvSpPr>
            <a:spLocks noChangeArrowheads="1"/>
          </p:cNvSpPr>
          <p:nvPr/>
        </p:nvSpPr>
        <p:spPr bwMode="auto">
          <a:xfrm>
            <a:off x="1711325" y="228601"/>
            <a:ext cx="8713788" cy="830263"/>
          </a:xfrm>
          <a:prstGeom prst="rect">
            <a:avLst/>
          </a:prstGeom>
          <a:noFill/>
          <a:ln w="9525">
            <a:noFill/>
            <a:miter lim="800000"/>
            <a:headEnd/>
            <a:tailEnd/>
          </a:ln>
        </p:spPr>
        <p:txBody>
          <a:bodyPr>
            <a:spAutoFit/>
          </a:bodyPr>
          <a:lstStyle/>
          <a:p>
            <a:pPr algn="ctr" fontAlgn="base">
              <a:spcBef>
                <a:spcPct val="0"/>
              </a:spcBef>
              <a:spcAft>
                <a:spcPct val="0"/>
              </a:spcAft>
            </a:pPr>
            <a:r>
              <a:rPr lang="it-IT" altLang="it-IT" sz="2400" b="1" i="1" u="sng" dirty="0">
                <a:solidFill>
                  <a:srgbClr val="000080"/>
                </a:solidFill>
                <a:latin typeface="Times New Roman" pitchFamily="18" charset="0"/>
                <a:cs typeface="Arial" charset="0"/>
              </a:rPr>
              <a:t>2) GLI EQUILIBRI DI BILANCIO</a:t>
            </a:r>
          </a:p>
          <a:p>
            <a:pPr algn="ctr" fontAlgn="base">
              <a:spcBef>
                <a:spcPct val="0"/>
              </a:spcBef>
              <a:spcAft>
                <a:spcPct val="0"/>
              </a:spcAft>
            </a:pPr>
            <a:r>
              <a:rPr lang="it-IT" altLang="it-IT" sz="2400" b="1" i="1" u="sng" dirty="0">
                <a:solidFill>
                  <a:srgbClr val="000080"/>
                </a:solidFill>
                <a:latin typeface="Times New Roman" pitchFamily="18" charset="0"/>
                <a:cs typeface="Arial" charset="0"/>
              </a:rPr>
              <a:t> </a:t>
            </a:r>
          </a:p>
        </p:txBody>
      </p:sp>
      <p:sp>
        <p:nvSpPr>
          <p:cNvPr id="4" name="Rectangle 3"/>
          <p:cNvSpPr txBox="1">
            <a:spLocks noChangeArrowheads="1"/>
          </p:cNvSpPr>
          <p:nvPr/>
        </p:nvSpPr>
        <p:spPr bwMode="auto">
          <a:xfrm>
            <a:off x="311362" y="992383"/>
            <a:ext cx="11513713" cy="6606862"/>
          </a:xfrm>
          <a:prstGeom prst="rect">
            <a:avLst/>
          </a:prstGeom>
          <a:noFill/>
          <a:ln w="9525">
            <a:noFill/>
            <a:miter lim="800000"/>
            <a:headEnd/>
            <a:tailEnd/>
          </a:ln>
        </p:spPr>
        <p:txBody>
          <a:bodyPr>
            <a:normAutofit/>
          </a:bodyPr>
          <a:lstStyle/>
          <a:p>
            <a:pPr marL="269875" indent="-3175" algn="just">
              <a:lnSpc>
                <a:spcPts val="4400"/>
              </a:lnSpc>
              <a:spcBef>
                <a:spcPts val="600"/>
              </a:spcBef>
              <a:buClr>
                <a:srgbClr val="0F6FC6"/>
              </a:buClr>
              <a:buSzPct val="85000"/>
              <a:tabLst>
                <a:tab pos="895350" algn="l"/>
              </a:tabLst>
              <a:defRPr/>
            </a:pPr>
            <a:r>
              <a:rPr lang="it-IT" sz="3200" b="1" i="1" dirty="0">
                <a:solidFill>
                  <a:srgbClr val="000080"/>
                </a:solidFill>
                <a:latin typeface="Times New Roman" pitchFamily="18" charset="0"/>
                <a:cs typeface="Arial" charset="0"/>
              </a:rPr>
              <a:t>Con tale disciplina la legge di bilancio 2019 </a:t>
            </a:r>
            <a:r>
              <a:rPr lang="it-IT" sz="3200" b="1" i="1" dirty="0" smtClean="0">
                <a:solidFill>
                  <a:srgbClr val="000080"/>
                </a:solidFill>
                <a:latin typeface="Times New Roman" pitchFamily="18" charset="0"/>
                <a:cs typeface="Arial" charset="0"/>
              </a:rPr>
              <a:t>ha inoltre:</a:t>
            </a:r>
            <a:endParaRPr lang="it-IT" sz="3200" b="1" i="1" dirty="0">
              <a:solidFill>
                <a:srgbClr val="000080"/>
              </a:solidFill>
              <a:latin typeface="Times New Roman" pitchFamily="18" charset="0"/>
              <a:cs typeface="Arial" charset="0"/>
            </a:endParaRPr>
          </a:p>
          <a:p>
            <a:pPr marL="723900" indent="-457200" algn="just">
              <a:lnSpc>
                <a:spcPts val="3800"/>
              </a:lnSpc>
              <a:spcBef>
                <a:spcPts val="600"/>
              </a:spcBef>
              <a:buClr>
                <a:srgbClr val="0F6FC6"/>
              </a:buClr>
              <a:buSzPct val="85000"/>
              <a:buFont typeface="Wingdings" panose="05000000000000000000" pitchFamily="2" charset="2"/>
              <a:buChar char="Ø"/>
              <a:tabLst>
                <a:tab pos="895350" algn="l"/>
              </a:tabLst>
              <a:defRPr/>
            </a:pPr>
            <a:r>
              <a:rPr lang="it-IT" sz="2800" b="1" i="1" dirty="0" smtClean="0">
                <a:latin typeface="Times New Roman" pitchFamily="18" charset="0"/>
                <a:cs typeface="Arial" charset="0"/>
              </a:rPr>
              <a:t>consentito </a:t>
            </a:r>
            <a:r>
              <a:rPr lang="it-IT" sz="2800" b="1" i="1" dirty="0">
                <a:latin typeface="Times New Roman" pitchFamily="18" charset="0"/>
                <a:cs typeface="Arial" charset="0"/>
              </a:rPr>
              <a:t>l’utilizzo dei risultati di amministrazione (esclusi gli enti in disavanzo</a:t>
            </a:r>
            <a:r>
              <a:rPr lang="it-IT" sz="2800" b="1" i="1" dirty="0" smtClean="0">
                <a:latin typeface="Times New Roman" pitchFamily="18" charset="0"/>
                <a:cs typeface="Arial" charset="0"/>
              </a:rPr>
              <a:t>) e </a:t>
            </a:r>
            <a:r>
              <a:rPr lang="it-IT" sz="2800" b="1" i="1" dirty="0">
                <a:latin typeface="Times New Roman" pitchFamily="18" charset="0"/>
                <a:cs typeface="Arial" charset="0"/>
              </a:rPr>
              <a:t>del fondo pluriennale </a:t>
            </a:r>
            <a:r>
              <a:rPr lang="it-IT" sz="2800" b="1" i="1" dirty="0" smtClean="0">
                <a:latin typeface="Times New Roman" pitchFamily="18" charset="0"/>
                <a:cs typeface="Arial" charset="0"/>
              </a:rPr>
              <a:t>vincolato nel rispetto delle disposizioni del d.lgs. 118 del 2011</a:t>
            </a:r>
            <a:r>
              <a:rPr lang="it-IT" sz="2800" b="1" i="1" dirty="0" smtClean="0">
                <a:solidFill>
                  <a:srgbClr val="000080"/>
                </a:solidFill>
                <a:latin typeface="Times New Roman" pitchFamily="18" charset="0"/>
                <a:cs typeface="Arial" charset="0"/>
              </a:rPr>
              <a:t>;</a:t>
            </a:r>
          </a:p>
          <a:p>
            <a:pPr marL="723900" lvl="0" indent="-457200" algn="just">
              <a:lnSpc>
                <a:spcPts val="3800"/>
              </a:lnSpc>
              <a:spcBef>
                <a:spcPts val="600"/>
              </a:spcBef>
              <a:buClr>
                <a:srgbClr val="0F6FC6"/>
              </a:buClr>
              <a:buSzPct val="85000"/>
              <a:buFont typeface="Wingdings" panose="05000000000000000000" pitchFamily="2" charset="2"/>
              <a:buChar char="Ø"/>
              <a:tabLst>
                <a:tab pos="895350" algn="l"/>
              </a:tabLst>
              <a:defRPr/>
            </a:pPr>
            <a:r>
              <a:rPr lang="it-IT" sz="2800" b="1" i="1" dirty="0">
                <a:solidFill>
                  <a:srgbClr val="000080"/>
                </a:solidFill>
                <a:latin typeface="Times New Roman" pitchFamily="18" charset="0"/>
                <a:cs typeface="Arial" charset="0"/>
              </a:rPr>
              <a:t>superato il “doppio binario” dei vincoli di finanza pubblica/equilibri di bilancio, archiviando il pareggio di bilancio, che aveva sostituito il patto di stabilità interno;</a:t>
            </a:r>
          </a:p>
          <a:p>
            <a:pPr marL="723900" indent="-457200" algn="just">
              <a:lnSpc>
                <a:spcPts val="3800"/>
              </a:lnSpc>
              <a:spcBef>
                <a:spcPts val="600"/>
              </a:spcBef>
              <a:buClr>
                <a:srgbClr val="0F6FC6"/>
              </a:buClr>
              <a:buSzPct val="85000"/>
              <a:buFont typeface="Wingdings" panose="05000000000000000000" pitchFamily="2" charset="2"/>
              <a:buChar char="Ø"/>
              <a:tabLst>
                <a:tab pos="895350" algn="l"/>
              </a:tabLst>
              <a:defRPr/>
            </a:pPr>
            <a:r>
              <a:rPr lang="it-IT" sz="2800" b="1" i="1" dirty="0" smtClean="0">
                <a:solidFill>
                  <a:srgbClr val="000080"/>
                </a:solidFill>
                <a:latin typeface="Times New Roman" pitchFamily="18" charset="0"/>
                <a:cs typeface="Arial" charset="0"/>
              </a:rPr>
              <a:t>evitato </a:t>
            </a:r>
            <a:r>
              <a:rPr lang="it-IT" sz="2800" b="1" i="1" dirty="0">
                <a:solidFill>
                  <a:srgbClr val="000080"/>
                </a:solidFill>
                <a:latin typeface="Times New Roman" pitchFamily="18" charset="0"/>
                <a:cs typeface="Arial" charset="0"/>
              </a:rPr>
              <a:t>l’applicazione di sanzioni per chi non rispetta l’equilibrio - ma è prevista la possibilità di intervento dello Stato in caso di andamenti di spesa non compatibili con gli obiettivi di finanza pubblica.</a:t>
            </a:r>
          </a:p>
          <a:p>
            <a:pPr marL="457200" indent="-457200" algn="just">
              <a:lnSpc>
                <a:spcPts val="3600"/>
              </a:lnSpc>
              <a:spcBef>
                <a:spcPct val="0"/>
              </a:spcBef>
              <a:buClr>
                <a:srgbClr val="0F6FC6"/>
              </a:buClr>
              <a:buSzPct val="85000"/>
              <a:tabLst>
                <a:tab pos="628650" algn="l"/>
              </a:tabLst>
              <a:defRPr/>
            </a:pPr>
            <a:endParaRPr lang="it-IT" sz="3200" b="1" i="1" dirty="0">
              <a:solidFill>
                <a:srgbClr val="000080"/>
              </a:solidFill>
              <a:latin typeface="Times New Roman" pitchFamily="18" charset="0"/>
              <a:cs typeface="Arial" charset="0"/>
            </a:endParaRPr>
          </a:p>
        </p:txBody>
      </p:sp>
    </p:spTree>
    <p:extLst>
      <p:ext uri="{BB962C8B-B14F-4D97-AF65-F5344CB8AC3E}">
        <p14:creationId xmlns:p14="http://schemas.microsoft.com/office/powerpoint/2010/main" val="12972977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ttangolo 3"/>
          <p:cNvSpPr>
            <a:spLocks noChangeArrowheads="1"/>
          </p:cNvSpPr>
          <p:nvPr/>
        </p:nvSpPr>
        <p:spPr bwMode="auto">
          <a:xfrm>
            <a:off x="1739106" y="164206"/>
            <a:ext cx="8713788" cy="1200329"/>
          </a:xfrm>
          <a:prstGeom prst="rect">
            <a:avLst/>
          </a:prstGeom>
          <a:noFill/>
          <a:ln w="9525">
            <a:noFill/>
            <a:miter lim="800000"/>
            <a:headEnd/>
            <a:tailEnd/>
          </a:ln>
        </p:spPr>
        <p:txBody>
          <a:bodyPr>
            <a:spAutoFit/>
          </a:bodyPr>
          <a:lstStyle/>
          <a:p>
            <a:pPr lvl="0" algn="ctr" fontAlgn="base">
              <a:spcBef>
                <a:spcPct val="0"/>
              </a:spcBef>
              <a:spcAft>
                <a:spcPct val="0"/>
              </a:spcAft>
            </a:pPr>
            <a:r>
              <a:rPr lang="it-IT" altLang="it-IT" sz="2400" b="1" i="1" u="sng" dirty="0">
                <a:solidFill>
                  <a:srgbClr val="000080"/>
                </a:solidFill>
                <a:latin typeface="Times New Roman" pitchFamily="18" charset="0"/>
                <a:cs typeface="Arial" charset="0"/>
              </a:rPr>
              <a:t>2) IL RISULTATO DI COMPETENZA</a:t>
            </a:r>
          </a:p>
          <a:p>
            <a:pPr algn="ctr" fontAlgn="base">
              <a:spcBef>
                <a:spcPct val="0"/>
              </a:spcBef>
              <a:spcAft>
                <a:spcPct val="0"/>
              </a:spcAft>
            </a:pPr>
            <a:endParaRPr lang="it-IT" altLang="it-IT" sz="2400" b="1" i="1" u="sng" dirty="0">
              <a:solidFill>
                <a:srgbClr val="000080"/>
              </a:solidFill>
              <a:latin typeface="Times New Roman" pitchFamily="18" charset="0"/>
              <a:cs typeface="Arial" charset="0"/>
            </a:endParaRPr>
          </a:p>
          <a:p>
            <a:pPr algn="ctr" fontAlgn="base">
              <a:spcBef>
                <a:spcPct val="0"/>
              </a:spcBef>
              <a:spcAft>
                <a:spcPct val="0"/>
              </a:spcAft>
            </a:pPr>
            <a:r>
              <a:rPr lang="it-IT" altLang="it-IT" sz="2400" b="1" i="1" u="sng" dirty="0">
                <a:solidFill>
                  <a:srgbClr val="000080"/>
                </a:solidFill>
                <a:latin typeface="Times New Roman" pitchFamily="18" charset="0"/>
                <a:cs typeface="Arial" charset="0"/>
              </a:rPr>
              <a:t> </a:t>
            </a:r>
          </a:p>
        </p:txBody>
      </p:sp>
      <p:sp>
        <p:nvSpPr>
          <p:cNvPr id="4" name="Rectangle 3"/>
          <p:cNvSpPr txBox="1">
            <a:spLocks noChangeArrowheads="1"/>
          </p:cNvSpPr>
          <p:nvPr/>
        </p:nvSpPr>
        <p:spPr bwMode="auto">
          <a:xfrm>
            <a:off x="242553" y="151327"/>
            <a:ext cx="11706894" cy="6834065"/>
          </a:xfrm>
          <a:prstGeom prst="rect">
            <a:avLst/>
          </a:prstGeom>
          <a:noFill/>
          <a:ln w="9525">
            <a:noFill/>
            <a:miter lim="800000"/>
            <a:headEnd/>
            <a:tailEnd/>
          </a:ln>
        </p:spPr>
        <p:txBody>
          <a:bodyPr>
            <a:normAutofit fontScale="92500"/>
          </a:bodyPr>
          <a:lstStyle/>
          <a:p>
            <a:pPr marL="457200" indent="-457200" algn="just">
              <a:lnSpc>
                <a:spcPts val="3600"/>
              </a:lnSpc>
              <a:spcBef>
                <a:spcPct val="0"/>
              </a:spcBef>
              <a:buClr>
                <a:srgbClr val="0F6FC6"/>
              </a:buClr>
              <a:buSzPct val="85000"/>
              <a:tabLst>
                <a:tab pos="628650" algn="l"/>
              </a:tabLst>
              <a:defRPr/>
            </a:pPr>
            <a:endParaRPr lang="it-IT" sz="3200" b="1" i="1" dirty="0">
              <a:solidFill>
                <a:srgbClr val="000080"/>
              </a:solidFill>
              <a:latin typeface="Times New Roman" pitchFamily="18" charset="0"/>
              <a:cs typeface="Arial" charset="0"/>
            </a:endParaRPr>
          </a:p>
          <a:p>
            <a:pPr>
              <a:lnSpc>
                <a:spcPts val="3600"/>
              </a:lnSpc>
              <a:spcBef>
                <a:spcPct val="0"/>
              </a:spcBef>
              <a:buClr>
                <a:srgbClr val="0F6FC6"/>
              </a:buClr>
              <a:buSzPct val="85000"/>
              <a:tabLst>
                <a:tab pos="628650" algn="l"/>
              </a:tabLst>
              <a:defRPr/>
            </a:pPr>
            <a:r>
              <a:rPr lang="it-IT" sz="3200" b="1" i="1" dirty="0">
                <a:solidFill>
                  <a:srgbClr val="000080"/>
                </a:solidFill>
                <a:latin typeface="Times New Roman" pitchFamily="18" charset="0"/>
                <a:cs typeface="Arial" charset="0"/>
              </a:rPr>
              <a:t>A consuntivo </a:t>
            </a:r>
            <a:r>
              <a:rPr lang="it-IT" sz="3200" b="1" i="1" dirty="0">
                <a:latin typeface="Times New Roman" pitchFamily="18" charset="0"/>
                <a:cs typeface="Arial" charset="0"/>
              </a:rPr>
              <a:t>il risultato di competenza </a:t>
            </a:r>
            <a:r>
              <a:rPr lang="it-IT" sz="3200" b="1" i="1" dirty="0">
                <a:solidFill>
                  <a:srgbClr val="000080"/>
                </a:solidFill>
                <a:latin typeface="Times New Roman" pitchFamily="18" charset="0"/>
                <a:cs typeface="Arial" charset="0"/>
              </a:rPr>
              <a:t>è calcolato considerando le stesse poste contabili che concorrono al pareggio del bilancio di previsione:</a:t>
            </a:r>
          </a:p>
          <a:p>
            <a:pPr algn="ctr">
              <a:lnSpc>
                <a:spcPts val="1000"/>
              </a:lnSpc>
              <a:spcBef>
                <a:spcPct val="0"/>
              </a:spcBef>
              <a:buClr>
                <a:srgbClr val="0F6FC6"/>
              </a:buClr>
              <a:buSzPct val="85000"/>
              <a:tabLst>
                <a:tab pos="628650" algn="l"/>
              </a:tabLst>
              <a:defRPr/>
            </a:pPr>
            <a:endParaRPr lang="it-IT" sz="3200" b="1" i="1" dirty="0">
              <a:solidFill>
                <a:srgbClr val="000080"/>
              </a:solidFill>
              <a:latin typeface="Times New Roman" pitchFamily="18" charset="0"/>
              <a:cs typeface="Arial" charset="0"/>
            </a:endParaRPr>
          </a:p>
          <a:p>
            <a:pPr marL="457200" indent="-457200" algn="just">
              <a:lnSpc>
                <a:spcPts val="3600"/>
              </a:lnSpc>
              <a:spcBef>
                <a:spcPct val="0"/>
              </a:spcBef>
              <a:buClr>
                <a:srgbClr val="0F6FC6"/>
              </a:buClr>
              <a:buSzPct val="85000"/>
              <a:buFont typeface="Wingdings" panose="05000000000000000000" pitchFamily="2" charset="2"/>
              <a:buChar char="Ø"/>
              <a:tabLst>
                <a:tab pos="628650" algn="l"/>
              </a:tabLst>
              <a:defRPr/>
            </a:pPr>
            <a:r>
              <a:rPr lang="it-IT" sz="3200" b="1" i="1" u="sng" dirty="0">
                <a:solidFill>
                  <a:srgbClr val="000080"/>
                </a:solidFill>
                <a:latin typeface="Times New Roman" pitchFamily="18" charset="0"/>
                <a:cs typeface="Arial" charset="0"/>
              </a:rPr>
              <a:t>il totale risorse rese disponibili nell’esercizio </a:t>
            </a:r>
            <a:r>
              <a:rPr lang="it-IT" sz="3200" b="1" i="1" dirty="0">
                <a:solidFill>
                  <a:srgbClr val="000080"/>
                </a:solidFill>
                <a:latin typeface="Times New Roman" pitchFamily="18" charset="0"/>
                <a:cs typeface="Arial" charset="0"/>
              </a:rPr>
              <a:t>costituito da:</a:t>
            </a:r>
          </a:p>
          <a:p>
            <a:pPr marL="1538288" indent="-457200" algn="just">
              <a:lnSpc>
                <a:spcPts val="3600"/>
              </a:lnSpc>
              <a:spcBef>
                <a:spcPct val="0"/>
              </a:spcBef>
              <a:buClr>
                <a:srgbClr val="0F6FC6"/>
              </a:buClr>
              <a:buSzPct val="85000"/>
              <a:buFontTx/>
              <a:buChar char="-"/>
              <a:tabLst>
                <a:tab pos="628650" algn="l"/>
              </a:tabLst>
              <a:defRPr/>
            </a:pPr>
            <a:r>
              <a:rPr lang="it-IT" sz="3200" i="1" dirty="0">
                <a:solidFill>
                  <a:srgbClr val="000080"/>
                </a:solidFill>
                <a:latin typeface="Times New Roman" pitchFamily="18" charset="0"/>
                <a:cs typeface="Arial" charset="0"/>
              </a:rPr>
              <a:t>gli accertamenti di competenza dell’esercizio, </a:t>
            </a:r>
          </a:p>
          <a:p>
            <a:pPr marL="1538288" indent="-457200" algn="just">
              <a:lnSpc>
                <a:spcPts val="3600"/>
              </a:lnSpc>
              <a:spcBef>
                <a:spcPct val="0"/>
              </a:spcBef>
              <a:buClr>
                <a:srgbClr val="0F6FC6"/>
              </a:buClr>
              <a:buSzPct val="85000"/>
              <a:buFontTx/>
              <a:buChar char="-"/>
              <a:tabLst>
                <a:tab pos="628650" algn="l"/>
              </a:tabLst>
              <a:defRPr/>
            </a:pPr>
            <a:r>
              <a:rPr lang="it-IT" sz="3200" i="1" dirty="0">
                <a:latin typeface="Times New Roman" pitchFamily="18" charset="0"/>
                <a:cs typeface="Arial" charset="0"/>
              </a:rPr>
              <a:t>Il FPV di entrata</a:t>
            </a:r>
            <a:r>
              <a:rPr lang="it-IT" sz="3200" i="1" dirty="0">
                <a:solidFill>
                  <a:srgbClr val="000080"/>
                </a:solidFill>
                <a:latin typeface="Times New Roman" pitchFamily="18" charset="0"/>
                <a:cs typeface="Arial" charset="0"/>
              </a:rPr>
              <a:t>,</a:t>
            </a:r>
          </a:p>
          <a:p>
            <a:pPr marL="1538288" indent="-457200" algn="just">
              <a:lnSpc>
                <a:spcPts val="3600"/>
              </a:lnSpc>
              <a:spcBef>
                <a:spcPct val="0"/>
              </a:spcBef>
              <a:buClr>
                <a:srgbClr val="0F6FC6"/>
              </a:buClr>
              <a:buSzPct val="85000"/>
              <a:buFontTx/>
              <a:buChar char="-"/>
              <a:tabLst>
                <a:tab pos="628650" algn="l"/>
              </a:tabLst>
              <a:defRPr/>
            </a:pPr>
            <a:r>
              <a:rPr lang="it-IT" sz="3200" i="1" dirty="0">
                <a:solidFill>
                  <a:srgbClr val="000080"/>
                </a:solidFill>
                <a:latin typeface="Times New Roman" pitchFamily="18" charset="0"/>
                <a:cs typeface="Arial" charset="0"/>
              </a:rPr>
              <a:t>le quote del risultato di amministrazione iscritte in entrata del bilancio per essere utilizzate nel corso dell’anno;</a:t>
            </a:r>
          </a:p>
          <a:p>
            <a:pPr marL="457200" indent="-457200" algn="just">
              <a:lnSpc>
                <a:spcPts val="3600"/>
              </a:lnSpc>
              <a:spcBef>
                <a:spcPct val="0"/>
              </a:spcBef>
              <a:buClr>
                <a:srgbClr val="0F6FC6"/>
              </a:buClr>
              <a:buSzPct val="85000"/>
              <a:buFont typeface="Wingdings" panose="05000000000000000000" pitchFamily="2" charset="2"/>
              <a:buChar char="Ø"/>
              <a:tabLst>
                <a:tab pos="628650" algn="l"/>
              </a:tabLst>
              <a:defRPr/>
            </a:pPr>
            <a:r>
              <a:rPr lang="it-IT" sz="3200" b="1" i="1" u="sng" dirty="0">
                <a:solidFill>
                  <a:srgbClr val="000080"/>
                </a:solidFill>
                <a:latin typeface="Times New Roman" pitchFamily="18" charset="0"/>
                <a:cs typeface="Arial" charset="0"/>
              </a:rPr>
              <a:t>il totale delle risorse utilizzate nell’esercizio </a:t>
            </a:r>
            <a:r>
              <a:rPr lang="it-IT" sz="3200" b="1" i="1" dirty="0">
                <a:solidFill>
                  <a:srgbClr val="000080"/>
                </a:solidFill>
                <a:latin typeface="Times New Roman" pitchFamily="18" charset="0"/>
                <a:cs typeface="Arial" charset="0"/>
              </a:rPr>
              <a:t>determinato da:</a:t>
            </a:r>
          </a:p>
          <a:p>
            <a:pPr marL="1538288" indent="-457200" algn="just">
              <a:lnSpc>
                <a:spcPts val="3600"/>
              </a:lnSpc>
              <a:spcBef>
                <a:spcPct val="0"/>
              </a:spcBef>
              <a:buClr>
                <a:srgbClr val="0F6FC6"/>
              </a:buClr>
              <a:buSzPct val="85000"/>
              <a:buFontTx/>
              <a:buChar char="-"/>
              <a:tabLst>
                <a:tab pos="628650" algn="l"/>
              </a:tabLst>
              <a:defRPr/>
            </a:pPr>
            <a:r>
              <a:rPr lang="it-IT" sz="3200" i="1" dirty="0">
                <a:solidFill>
                  <a:srgbClr val="000080"/>
                </a:solidFill>
                <a:latin typeface="Times New Roman" pitchFamily="18" charset="0"/>
                <a:cs typeface="Arial" charset="0"/>
              </a:rPr>
              <a:t>gli impegni di competenza dell’esercizio</a:t>
            </a:r>
          </a:p>
          <a:p>
            <a:pPr marL="1538288" indent="-457200" algn="just">
              <a:lnSpc>
                <a:spcPts val="3600"/>
              </a:lnSpc>
              <a:spcBef>
                <a:spcPct val="0"/>
              </a:spcBef>
              <a:buClr>
                <a:srgbClr val="0F6FC6"/>
              </a:buClr>
              <a:buSzPct val="85000"/>
              <a:buFontTx/>
              <a:buChar char="-"/>
              <a:tabLst>
                <a:tab pos="628650" algn="l"/>
              </a:tabLst>
              <a:defRPr/>
            </a:pPr>
            <a:r>
              <a:rPr lang="it-IT" sz="3200" i="1" dirty="0">
                <a:latin typeface="Times New Roman" pitchFamily="18" charset="0"/>
                <a:cs typeface="Arial" charset="0"/>
              </a:rPr>
              <a:t>Il  FPV di spesa,</a:t>
            </a:r>
          </a:p>
          <a:p>
            <a:pPr marL="1538288" indent="-457200" algn="just">
              <a:lnSpc>
                <a:spcPts val="3600"/>
              </a:lnSpc>
              <a:spcBef>
                <a:spcPct val="0"/>
              </a:spcBef>
              <a:buClr>
                <a:srgbClr val="0F6FC6"/>
              </a:buClr>
              <a:buSzPct val="85000"/>
              <a:buFontTx/>
              <a:buChar char="-"/>
              <a:tabLst>
                <a:tab pos="628650" algn="l"/>
              </a:tabLst>
              <a:defRPr/>
            </a:pPr>
            <a:r>
              <a:rPr lang="it-IT" sz="3200" i="1" dirty="0">
                <a:latin typeface="Times New Roman" pitchFamily="18" charset="0"/>
                <a:cs typeface="Arial" charset="0"/>
              </a:rPr>
              <a:t>gli accantonamenti di risorse effettuati in bilancio nel corso dell’esercizio, per incrementare il risultato di amministrazione da rinviare agli esercizi successivi.</a:t>
            </a:r>
          </a:p>
          <a:p>
            <a:pPr marL="457200" indent="-457200" algn="just">
              <a:lnSpc>
                <a:spcPts val="3600"/>
              </a:lnSpc>
              <a:spcBef>
                <a:spcPct val="0"/>
              </a:spcBef>
              <a:buClr>
                <a:srgbClr val="0F6FC6"/>
              </a:buClr>
              <a:buSzPct val="85000"/>
              <a:buFont typeface="Wingdings" panose="05000000000000000000" pitchFamily="2" charset="2"/>
              <a:buChar char="Ø"/>
              <a:tabLst>
                <a:tab pos="628650" algn="l"/>
              </a:tabLst>
              <a:defRPr/>
            </a:pPr>
            <a:endParaRPr lang="it-IT" sz="3200" b="1" i="1" dirty="0">
              <a:solidFill>
                <a:srgbClr val="000080"/>
              </a:solidFill>
              <a:latin typeface="Times New Roman" pitchFamily="18" charset="0"/>
              <a:cs typeface="Arial" charset="0"/>
            </a:endParaRPr>
          </a:p>
        </p:txBody>
      </p:sp>
    </p:spTree>
    <p:extLst>
      <p:ext uri="{BB962C8B-B14F-4D97-AF65-F5344CB8AC3E}">
        <p14:creationId xmlns:p14="http://schemas.microsoft.com/office/powerpoint/2010/main" val="36344033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ttangolo 3"/>
          <p:cNvSpPr>
            <a:spLocks noChangeArrowheads="1"/>
          </p:cNvSpPr>
          <p:nvPr/>
        </p:nvSpPr>
        <p:spPr bwMode="auto">
          <a:xfrm>
            <a:off x="1711325" y="228601"/>
            <a:ext cx="8713788" cy="1200329"/>
          </a:xfrm>
          <a:prstGeom prst="rect">
            <a:avLst/>
          </a:prstGeom>
          <a:noFill/>
          <a:ln w="9525">
            <a:noFill/>
            <a:miter lim="800000"/>
            <a:headEnd/>
            <a:tailEnd/>
          </a:ln>
        </p:spPr>
        <p:txBody>
          <a:bodyPr>
            <a:spAutoFit/>
          </a:bodyPr>
          <a:lstStyle/>
          <a:p>
            <a:pPr algn="ctr" fontAlgn="base">
              <a:spcBef>
                <a:spcPct val="0"/>
              </a:spcBef>
              <a:spcAft>
                <a:spcPct val="0"/>
              </a:spcAft>
            </a:pPr>
            <a:r>
              <a:rPr lang="it-IT" altLang="it-IT" sz="2400" b="1" i="1" u="sng" dirty="0">
                <a:solidFill>
                  <a:srgbClr val="000080"/>
                </a:solidFill>
                <a:latin typeface="Times New Roman" pitchFamily="18" charset="0"/>
                <a:cs typeface="Arial" charset="0"/>
              </a:rPr>
              <a:t>2) IL RISULTATO DI COMPETENZA</a:t>
            </a:r>
          </a:p>
          <a:p>
            <a:pPr algn="ctr" fontAlgn="base">
              <a:spcBef>
                <a:spcPct val="0"/>
              </a:spcBef>
              <a:spcAft>
                <a:spcPct val="0"/>
              </a:spcAft>
            </a:pPr>
            <a:endParaRPr lang="it-IT" altLang="it-IT" sz="2400" b="1" i="1" u="sng" dirty="0">
              <a:solidFill>
                <a:srgbClr val="000080"/>
              </a:solidFill>
              <a:latin typeface="Times New Roman" pitchFamily="18" charset="0"/>
              <a:cs typeface="Arial" charset="0"/>
            </a:endParaRPr>
          </a:p>
          <a:p>
            <a:pPr algn="ctr" fontAlgn="base">
              <a:spcBef>
                <a:spcPct val="0"/>
              </a:spcBef>
              <a:spcAft>
                <a:spcPct val="0"/>
              </a:spcAft>
            </a:pPr>
            <a:r>
              <a:rPr lang="it-IT" altLang="it-IT" sz="2400" b="1" i="1" u="sng" dirty="0">
                <a:solidFill>
                  <a:srgbClr val="000080"/>
                </a:solidFill>
                <a:latin typeface="Times New Roman" pitchFamily="18" charset="0"/>
                <a:cs typeface="Arial" charset="0"/>
              </a:rPr>
              <a:t> </a:t>
            </a:r>
          </a:p>
        </p:txBody>
      </p:sp>
      <p:sp>
        <p:nvSpPr>
          <p:cNvPr id="4" name="Rectangle 3"/>
          <p:cNvSpPr txBox="1">
            <a:spLocks noChangeArrowheads="1"/>
          </p:cNvSpPr>
          <p:nvPr/>
        </p:nvSpPr>
        <p:spPr bwMode="auto">
          <a:xfrm>
            <a:off x="270456" y="880844"/>
            <a:ext cx="11490909" cy="5977156"/>
          </a:xfrm>
          <a:prstGeom prst="rect">
            <a:avLst/>
          </a:prstGeom>
          <a:noFill/>
          <a:ln w="9525">
            <a:noFill/>
            <a:miter lim="800000"/>
            <a:headEnd/>
            <a:tailEnd/>
          </a:ln>
        </p:spPr>
        <p:txBody>
          <a:bodyPr>
            <a:normAutofit fontScale="85000" lnSpcReduction="10000"/>
          </a:bodyPr>
          <a:lstStyle/>
          <a:p>
            <a:pPr marL="269875" indent="-3175" algn="just">
              <a:lnSpc>
                <a:spcPts val="4000"/>
              </a:lnSpc>
              <a:spcBef>
                <a:spcPts val="600"/>
              </a:spcBef>
              <a:buClr>
                <a:srgbClr val="0F6FC6"/>
              </a:buClr>
              <a:buSzPct val="85000"/>
              <a:tabLst>
                <a:tab pos="895350" algn="l"/>
              </a:tabLst>
              <a:defRPr/>
            </a:pPr>
            <a:r>
              <a:rPr lang="it-IT" sz="3200" b="1" i="1" dirty="0">
                <a:solidFill>
                  <a:srgbClr val="000080"/>
                </a:solidFill>
                <a:latin typeface="Times New Roman" pitchFamily="18" charset="0"/>
                <a:cs typeface="Arial" charset="0"/>
              </a:rPr>
              <a:t>Il DM 1 agosto 2019 </a:t>
            </a:r>
            <a:r>
              <a:rPr lang="it-IT" sz="3200" b="1" i="1" u="sng" dirty="0">
                <a:latin typeface="Times New Roman" pitchFamily="18" charset="0"/>
                <a:cs typeface="Arial" charset="0"/>
              </a:rPr>
              <a:t>ha </a:t>
            </a:r>
            <a:r>
              <a:rPr lang="it-IT" sz="3200" b="1" i="1" u="sng" dirty="0" smtClean="0">
                <a:latin typeface="Times New Roman" pitchFamily="18" charset="0"/>
                <a:cs typeface="Arial" charset="0"/>
              </a:rPr>
              <a:t>definito </a:t>
            </a:r>
            <a:r>
              <a:rPr lang="it-IT" sz="3200" b="1" i="1" u="sng" dirty="0">
                <a:latin typeface="Times New Roman" pitchFamily="18" charset="0"/>
                <a:cs typeface="Arial" charset="0"/>
              </a:rPr>
              <a:t>tre risultati di competenza </a:t>
            </a:r>
            <a:r>
              <a:rPr lang="it-IT" sz="3200" b="1" i="1" dirty="0">
                <a:solidFill>
                  <a:srgbClr val="000080"/>
                </a:solidFill>
                <a:latin typeface="Times New Roman" pitchFamily="18" charset="0"/>
                <a:cs typeface="Arial" charset="0"/>
              </a:rPr>
              <a:t>che </a:t>
            </a:r>
            <a:r>
              <a:rPr lang="it-IT" sz="3200" b="1" i="1" dirty="0" smtClean="0">
                <a:solidFill>
                  <a:srgbClr val="000080"/>
                </a:solidFill>
                <a:latin typeface="Times New Roman" pitchFamily="18" charset="0"/>
                <a:cs typeface="Arial" charset="0"/>
              </a:rPr>
              <a:t>individuano gradualmente </a:t>
            </a:r>
            <a:r>
              <a:rPr lang="it-IT" sz="3200" b="1" i="1" dirty="0">
                <a:solidFill>
                  <a:srgbClr val="000080"/>
                </a:solidFill>
                <a:latin typeface="Times New Roman" pitchFamily="18" charset="0"/>
                <a:cs typeface="Arial" charset="0"/>
              </a:rPr>
              <a:t>l’equilibrio </a:t>
            </a:r>
            <a:r>
              <a:rPr lang="it-IT" sz="3200" b="1" i="1" dirty="0" smtClean="0">
                <a:solidFill>
                  <a:srgbClr val="000080"/>
                </a:solidFill>
                <a:latin typeface="Times New Roman" pitchFamily="18" charset="0"/>
                <a:cs typeface="Arial" charset="0"/>
              </a:rPr>
              <a:t>di bilancio, attraverso l’inserimento progressivo delle </a:t>
            </a:r>
            <a:r>
              <a:rPr lang="it-IT" sz="3200" b="1" i="1" dirty="0">
                <a:solidFill>
                  <a:srgbClr val="000080"/>
                </a:solidFill>
                <a:latin typeface="Times New Roman" pitchFamily="18" charset="0"/>
                <a:cs typeface="Arial" charset="0"/>
              </a:rPr>
              <a:t>componenti che </a:t>
            </a:r>
            <a:r>
              <a:rPr lang="it-IT" sz="3200" b="1" i="1" dirty="0" smtClean="0">
                <a:solidFill>
                  <a:srgbClr val="000080"/>
                </a:solidFill>
                <a:latin typeface="Times New Roman" pitchFamily="18" charset="0"/>
                <a:cs typeface="Arial" charset="0"/>
              </a:rPr>
              <a:t>concorrono alla sua determinazione. I tre saldi sono rappresentanti negli allegati </a:t>
            </a:r>
            <a:r>
              <a:rPr lang="it-IT" sz="3200" b="1" i="1" dirty="0">
                <a:solidFill>
                  <a:srgbClr val="000080"/>
                </a:solidFill>
                <a:latin typeface="Times New Roman" pitchFamily="18" charset="0"/>
                <a:cs typeface="Arial" charset="0"/>
              </a:rPr>
              <a:t>del rendiconto della gestione – il “Quadro generale riassuntivo” e il prospetto della “Verifica equilibri” </a:t>
            </a:r>
            <a:r>
              <a:rPr lang="it-IT" sz="3200" b="1" i="1" dirty="0" smtClean="0">
                <a:solidFill>
                  <a:srgbClr val="000080"/>
                </a:solidFill>
                <a:latin typeface="Times New Roman" pitchFamily="18" charset="0"/>
                <a:cs typeface="Arial" charset="0"/>
              </a:rPr>
              <a:t>-, :</a:t>
            </a:r>
            <a:endParaRPr lang="it-IT" sz="3200" b="1" i="1" dirty="0">
              <a:solidFill>
                <a:srgbClr val="000080"/>
              </a:solidFill>
              <a:latin typeface="Times New Roman" pitchFamily="18" charset="0"/>
              <a:cs typeface="Arial" charset="0"/>
            </a:endParaRPr>
          </a:p>
          <a:p>
            <a:pPr marL="1343025" indent="-622300" algn="just">
              <a:lnSpc>
                <a:spcPts val="3500"/>
              </a:lnSpc>
              <a:spcBef>
                <a:spcPts val="600"/>
              </a:spcBef>
              <a:buClr>
                <a:srgbClr val="0F6FC6"/>
              </a:buClr>
              <a:buSzPct val="85000"/>
              <a:buAutoNum type="arabicParenR"/>
              <a:tabLst>
                <a:tab pos="895350" algn="l"/>
              </a:tabLst>
              <a:defRPr/>
            </a:pPr>
            <a:r>
              <a:rPr lang="it-IT" sz="3200" i="1" dirty="0">
                <a:latin typeface="Times New Roman" pitchFamily="18" charset="0"/>
                <a:cs typeface="Arial" charset="0"/>
              </a:rPr>
              <a:t>Avanzo/disavanzo di competenza,</a:t>
            </a:r>
          </a:p>
          <a:p>
            <a:pPr marL="1343025" indent="-622300" algn="just">
              <a:lnSpc>
                <a:spcPts val="3500"/>
              </a:lnSpc>
              <a:spcBef>
                <a:spcPts val="600"/>
              </a:spcBef>
              <a:buClr>
                <a:srgbClr val="0F6FC6"/>
              </a:buClr>
              <a:buSzPct val="85000"/>
              <a:buAutoNum type="arabicParenR"/>
              <a:tabLst>
                <a:tab pos="895350" algn="l"/>
              </a:tabLst>
              <a:defRPr/>
            </a:pPr>
            <a:r>
              <a:rPr lang="it-IT" sz="3200" i="1" dirty="0">
                <a:latin typeface="Times New Roman" pitchFamily="18" charset="0"/>
                <a:cs typeface="Arial" charset="0"/>
              </a:rPr>
              <a:t>Equilibrio di bilancio,</a:t>
            </a:r>
          </a:p>
          <a:p>
            <a:pPr marL="1343025" indent="-622300" algn="just">
              <a:lnSpc>
                <a:spcPts val="3500"/>
              </a:lnSpc>
              <a:spcBef>
                <a:spcPts val="600"/>
              </a:spcBef>
              <a:buClr>
                <a:srgbClr val="0F6FC6"/>
              </a:buClr>
              <a:buSzPct val="85000"/>
              <a:buAutoNum type="arabicParenR"/>
              <a:tabLst>
                <a:tab pos="895350" algn="l"/>
              </a:tabLst>
              <a:defRPr/>
            </a:pPr>
            <a:r>
              <a:rPr lang="it-IT" sz="3200" i="1" dirty="0">
                <a:latin typeface="Times New Roman" pitchFamily="18" charset="0"/>
                <a:cs typeface="Arial" charset="0"/>
              </a:rPr>
              <a:t>Equilibrio complessivo</a:t>
            </a:r>
            <a:r>
              <a:rPr lang="it-IT" sz="3200" i="1" dirty="0">
                <a:solidFill>
                  <a:srgbClr val="000080"/>
                </a:solidFill>
                <a:latin typeface="Times New Roman" pitchFamily="18" charset="0"/>
                <a:cs typeface="Arial" charset="0"/>
              </a:rPr>
              <a:t>.</a:t>
            </a:r>
          </a:p>
          <a:p>
            <a:pPr marL="266700" algn="just">
              <a:lnSpc>
                <a:spcPts val="3500"/>
              </a:lnSpc>
              <a:spcBef>
                <a:spcPts val="600"/>
              </a:spcBef>
              <a:buClr>
                <a:srgbClr val="0F6FC6"/>
              </a:buClr>
              <a:buSzPct val="85000"/>
              <a:tabLst>
                <a:tab pos="895350" algn="l"/>
              </a:tabLst>
              <a:defRPr/>
            </a:pPr>
            <a:endParaRPr lang="it-IT" sz="3200" b="1" i="1" dirty="0">
              <a:solidFill>
                <a:srgbClr val="000080"/>
              </a:solidFill>
              <a:latin typeface="Times New Roman" pitchFamily="18" charset="0"/>
              <a:cs typeface="Arial" charset="0"/>
            </a:endParaRPr>
          </a:p>
          <a:p>
            <a:pPr marL="266700" algn="just">
              <a:lnSpc>
                <a:spcPts val="3500"/>
              </a:lnSpc>
              <a:spcBef>
                <a:spcPts val="600"/>
              </a:spcBef>
              <a:buClr>
                <a:srgbClr val="0F6FC6"/>
              </a:buClr>
              <a:buSzPct val="85000"/>
              <a:tabLst>
                <a:tab pos="895350" algn="l"/>
              </a:tabLst>
              <a:defRPr/>
            </a:pPr>
            <a:r>
              <a:rPr lang="it-IT" sz="3200" b="1" i="1" dirty="0">
                <a:solidFill>
                  <a:srgbClr val="000080"/>
                </a:solidFill>
                <a:latin typeface="Times New Roman" pitchFamily="18" charset="0"/>
                <a:cs typeface="Arial" charset="0"/>
              </a:rPr>
              <a:t>Nel prospetto della “Verifica equilibri”, ciascuno dei tre saldi è articolato nella “parte corrente” e  in quella “c/capitale”.</a:t>
            </a:r>
          </a:p>
          <a:p>
            <a:pPr marL="269875" indent="-3175">
              <a:lnSpc>
                <a:spcPts val="4400"/>
              </a:lnSpc>
              <a:spcBef>
                <a:spcPts val="600"/>
              </a:spcBef>
              <a:buClr>
                <a:srgbClr val="0F6FC6"/>
              </a:buClr>
              <a:buSzPct val="85000"/>
              <a:tabLst>
                <a:tab pos="895350" algn="l"/>
              </a:tabLst>
              <a:defRPr/>
            </a:pPr>
            <a:endParaRPr lang="it-IT" sz="3200" b="1" i="1" dirty="0">
              <a:solidFill>
                <a:srgbClr val="000080"/>
              </a:solidFill>
              <a:latin typeface="Times New Roman" pitchFamily="18" charset="0"/>
              <a:cs typeface="Arial" charset="0"/>
            </a:endParaRPr>
          </a:p>
          <a:p>
            <a:pPr marL="457200" indent="-457200" algn="just">
              <a:lnSpc>
                <a:spcPts val="3600"/>
              </a:lnSpc>
              <a:spcBef>
                <a:spcPct val="0"/>
              </a:spcBef>
              <a:buClr>
                <a:srgbClr val="0F6FC6"/>
              </a:buClr>
              <a:buSzPct val="85000"/>
              <a:tabLst>
                <a:tab pos="628650" algn="l"/>
              </a:tabLst>
              <a:defRPr/>
            </a:pPr>
            <a:endParaRPr lang="it-IT" sz="3200" b="1" i="1" dirty="0">
              <a:solidFill>
                <a:srgbClr val="000080"/>
              </a:solidFill>
              <a:latin typeface="Times New Roman" pitchFamily="18" charset="0"/>
              <a:cs typeface="Arial" charset="0"/>
            </a:endParaRPr>
          </a:p>
        </p:txBody>
      </p:sp>
    </p:spTree>
    <p:extLst>
      <p:ext uri="{BB962C8B-B14F-4D97-AF65-F5344CB8AC3E}">
        <p14:creationId xmlns:p14="http://schemas.microsoft.com/office/powerpoint/2010/main" val="9523298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ttangolo 3"/>
          <p:cNvSpPr>
            <a:spLocks noChangeArrowheads="1"/>
          </p:cNvSpPr>
          <p:nvPr/>
        </p:nvSpPr>
        <p:spPr bwMode="auto">
          <a:xfrm>
            <a:off x="1541630" y="0"/>
            <a:ext cx="8713788" cy="830263"/>
          </a:xfrm>
          <a:prstGeom prst="rect">
            <a:avLst/>
          </a:prstGeom>
          <a:noFill/>
          <a:ln w="9525">
            <a:noFill/>
            <a:miter lim="800000"/>
            <a:headEnd/>
            <a:tailEnd/>
          </a:ln>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altLang="it-IT" sz="2400" b="1" i="1" u="sng" strike="noStrike" kern="1200" cap="none" spc="0" normalizeH="0" baseline="0" noProof="0" dirty="0">
                <a:ln>
                  <a:noFill/>
                </a:ln>
                <a:solidFill>
                  <a:srgbClr val="000080"/>
                </a:solidFill>
                <a:effectLst/>
                <a:uLnTx/>
                <a:uFillTx/>
                <a:latin typeface="Times New Roman" pitchFamily="18" charset="0"/>
                <a:ea typeface="+mn-ea"/>
                <a:cs typeface="Arial" charset="0"/>
              </a:rPr>
              <a:t>1) IL RISULTATO DI AMMINISTRAZIONE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altLang="it-IT" sz="2400" b="1" i="1" u="sng" strike="noStrike" kern="1200" cap="none" spc="0" normalizeH="0" baseline="0" noProof="0" dirty="0">
                <a:ln>
                  <a:noFill/>
                </a:ln>
                <a:solidFill>
                  <a:srgbClr val="000080"/>
                </a:solidFill>
                <a:effectLst/>
                <a:uLnTx/>
                <a:uFillTx/>
                <a:latin typeface="Times New Roman" pitchFamily="18" charset="0"/>
                <a:ea typeface="+mn-ea"/>
                <a:cs typeface="Arial" charset="0"/>
              </a:rPr>
              <a:t> </a:t>
            </a:r>
          </a:p>
        </p:txBody>
      </p:sp>
      <p:sp>
        <p:nvSpPr>
          <p:cNvPr id="4" name="Rectangle 3"/>
          <p:cNvSpPr txBox="1">
            <a:spLocks noChangeArrowheads="1"/>
          </p:cNvSpPr>
          <p:nvPr/>
        </p:nvSpPr>
        <p:spPr bwMode="auto">
          <a:xfrm>
            <a:off x="150254" y="721217"/>
            <a:ext cx="11891492" cy="7109138"/>
          </a:xfrm>
          <a:prstGeom prst="rect">
            <a:avLst/>
          </a:prstGeom>
          <a:noFill/>
          <a:ln w="9525">
            <a:noFill/>
            <a:miter lim="800000"/>
            <a:headEnd/>
            <a:tailEnd/>
          </a:ln>
        </p:spPr>
        <p:txBody>
          <a:bodyPr>
            <a:normAutofit/>
          </a:bodyPr>
          <a:lstStyle/>
          <a:p>
            <a:pPr marL="5203825" lvl="0" indent="-5203825" algn="just">
              <a:lnSpc>
                <a:spcPts val="3500"/>
              </a:lnSpc>
              <a:buClr>
                <a:srgbClr val="0F6FC6"/>
              </a:buClr>
              <a:buSzPct val="85000"/>
              <a:tabLst>
                <a:tab pos="895350" algn="l"/>
              </a:tabLst>
              <a:defRPr/>
            </a:pPr>
            <a:r>
              <a:rPr kumimoji="0" lang="it-IT" sz="3200" b="1" i="1" u="sng" strike="noStrike" kern="1200" cap="none" spc="0" normalizeH="0" baseline="0" noProof="0" dirty="0">
                <a:ln>
                  <a:noFill/>
                </a:ln>
                <a:solidFill>
                  <a:srgbClr val="000080"/>
                </a:solidFill>
                <a:effectLst/>
                <a:uLnTx/>
                <a:uFillTx/>
                <a:latin typeface="Times New Roman" pitchFamily="18" charset="0"/>
                <a:ea typeface="+mn-ea"/>
                <a:cs typeface="Arial" charset="0"/>
              </a:rPr>
              <a:t>Risultato di amministrazione:</a:t>
            </a:r>
            <a:r>
              <a:rPr kumimoji="0" 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rPr>
              <a:t> </a:t>
            </a:r>
            <a:r>
              <a:rPr kumimoji="0" lang="it-IT" sz="3200" i="1" strike="noStrike" kern="1200" cap="none" spc="0" normalizeH="0" baseline="0" noProof="0" dirty="0">
                <a:ln>
                  <a:noFill/>
                </a:ln>
                <a:solidFill>
                  <a:srgbClr val="000080"/>
                </a:solidFill>
                <a:effectLst/>
                <a:uLnTx/>
                <a:uFillTx/>
                <a:latin typeface="Times New Roman" pitchFamily="18" charset="0"/>
                <a:ea typeface="+mn-ea"/>
                <a:cs typeface="Arial" charset="0"/>
              </a:rPr>
              <a:t>rappresenta la capacità </a:t>
            </a:r>
            <a:r>
              <a:rPr lang="it-IT" sz="3200" i="1" dirty="0">
                <a:solidFill>
                  <a:srgbClr val="000080"/>
                </a:solidFill>
                <a:latin typeface="Times New Roman" pitchFamily="18" charset="0"/>
                <a:cs typeface="Arial" charset="0"/>
              </a:rPr>
              <a:t>di far </a:t>
            </a:r>
            <a:r>
              <a:rPr lang="it-IT" sz="3200" i="1" dirty="0" smtClean="0">
                <a:solidFill>
                  <a:srgbClr val="000080"/>
                </a:solidFill>
                <a:latin typeface="Times New Roman" pitchFamily="18" charset="0"/>
                <a:cs typeface="Arial" charset="0"/>
              </a:rPr>
              <a:t>fronte, </a:t>
            </a:r>
            <a:r>
              <a:rPr lang="it-IT" sz="3200" i="1" dirty="0">
                <a:solidFill>
                  <a:srgbClr val="000080"/>
                </a:solidFill>
                <a:latin typeface="Times New Roman" pitchFamily="18" charset="0"/>
                <a:cs typeface="Arial" charset="0"/>
              </a:rPr>
              <a:t>ad </a:t>
            </a:r>
            <a:r>
              <a:rPr kumimoji="0" lang="it-IT" sz="3200" i="1" strike="noStrike" kern="1200" cap="none" spc="0" normalizeH="0" baseline="0" noProof="0" dirty="0">
                <a:ln>
                  <a:noFill/>
                </a:ln>
                <a:solidFill>
                  <a:srgbClr val="000080"/>
                </a:solidFill>
                <a:effectLst/>
                <a:uLnTx/>
                <a:uFillTx/>
                <a:latin typeface="Times New Roman" pitchFamily="18" charset="0"/>
                <a:ea typeface="+mn-ea"/>
                <a:cs typeface="Arial" charset="0"/>
              </a:rPr>
              <a:t>una determinata data, </a:t>
            </a:r>
            <a:r>
              <a:rPr kumimoji="0" lang="it-IT" sz="3200" i="1" strike="noStrike" kern="1200" cap="none" spc="0" normalizeH="0" baseline="0" noProof="0" dirty="0" smtClean="0">
                <a:ln>
                  <a:noFill/>
                </a:ln>
                <a:solidFill>
                  <a:srgbClr val="000080"/>
                </a:solidFill>
                <a:effectLst/>
                <a:uLnTx/>
                <a:uFillTx/>
                <a:latin typeface="Times New Roman" pitchFamily="18" charset="0"/>
                <a:ea typeface="+mn-ea"/>
                <a:cs typeface="Arial" charset="0"/>
              </a:rPr>
              <a:t>con </a:t>
            </a:r>
            <a:r>
              <a:rPr kumimoji="0" lang="it-IT" sz="3200" i="1" strike="noStrike" kern="1200" cap="none" spc="0" normalizeH="0" baseline="0" noProof="0" dirty="0">
                <a:ln>
                  <a:noFill/>
                </a:ln>
                <a:solidFill>
                  <a:srgbClr val="000080"/>
                </a:solidFill>
                <a:effectLst/>
                <a:uLnTx/>
                <a:uFillTx/>
                <a:latin typeface="Times New Roman" pitchFamily="18" charset="0"/>
                <a:ea typeface="+mn-ea"/>
                <a:cs typeface="Arial" charset="0"/>
              </a:rPr>
              <a:t>le risorse disponibili </a:t>
            </a:r>
            <a:r>
              <a:rPr lang="it-IT" sz="3200" i="1" dirty="0">
                <a:solidFill>
                  <a:srgbClr val="000080"/>
                </a:solidFill>
                <a:latin typeface="Times New Roman" pitchFamily="18" charset="0"/>
                <a:cs typeface="Arial" charset="0"/>
              </a:rPr>
              <a:t>al totale dei propri debiti esigibili </a:t>
            </a:r>
            <a:r>
              <a:rPr kumimoji="0" lang="it-IT" sz="3200" i="1" strike="noStrike" kern="1200" cap="none" spc="0" normalizeH="0" baseline="0" noProof="0" dirty="0">
                <a:ln>
                  <a:noFill/>
                </a:ln>
                <a:solidFill>
                  <a:srgbClr val="000080"/>
                </a:solidFill>
                <a:effectLst/>
                <a:uLnTx/>
                <a:uFillTx/>
                <a:latin typeface="Times New Roman" pitchFamily="18" charset="0"/>
                <a:ea typeface="+mn-ea"/>
                <a:cs typeface="Arial" charset="0"/>
              </a:rPr>
              <a:t>e di finanziare nuove spese.  </a:t>
            </a:r>
            <a:r>
              <a:rPr kumimoji="0" lang="it-IT" sz="3200" i="1" u="none" strike="noStrike" kern="1200" cap="none" spc="0" normalizeH="0" baseline="0" noProof="0" dirty="0">
                <a:ln>
                  <a:noFill/>
                </a:ln>
                <a:solidFill>
                  <a:srgbClr val="000080"/>
                </a:solidFill>
                <a:effectLst/>
                <a:uLnTx/>
                <a:uFillTx/>
                <a:latin typeface="Times New Roman" pitchFamily="18" charset="0"/>
                <a:ea typeface="+mn-ea"/>
                <a:cs typeface="Arial" charset="0"/>
              </a:rPr>
              <a:t>Non comprende le risorse con le quali l’ente ha finanziato spese esigibili negli esercizi successivi, rappresentate dal </a:t>
            </a:r>
            <a:r>
              <a:rPr kumimoji="0" lang="it-IT" sz="3200" i="1" strike="noStrike" kern="1200" cap="none" spc="0" normalizeH="0" baseline="0" noProof="0" dirty="0">
                <a:ln>
                  <a:noFill/>
                </a:ln>
                <a:solidFill>
                  <a:srgbClr val="000080"/>
                </a:solidFill>
                <a:effectLst/>
                <a:uLnTx/>
                <a:uFillTx/>
                <a:latin typeface="Times New Roman" pitchFamily="18" charset="0"/>
                <a:ea typeface="+mn-ea"/>
                <a:cs typeface="Arial" charset="0"/>
              </a:rPr>
              <a:t>Fondo pluriennale vincolato </a:t>
            </a:r>
            <a:r>
              <a:rPr kumimoji="0" lang="it-IT" sz="3200" i="1" u="none" strike="noStrike" kern="1200" cap="none" spc="0" normalizeH="0" baseline="0" noProof="0" dirty="0">
                <a:ln>
                  <a:noFill/>
                </a:ln>
                <a:solidFill>
                  <a:srgbClr val="000080"/>
                </a:solidFill>
                <a:effectLst/>
                <a:uLnTx/>
                <a:uFillTx/>
                <a:latin typeface="Times New Roman" pitchFamily="18" charset="0"/>
                <a:ea typeface="+mn-ea"/>
                <a:cs typeface="Arial" charset="0"/>
              </a:rPr>
              <a:t>iscritto in spesa.</a:t>
            </a:r>
          </a:p>
          <a:p>
            <a:pPr marL="274320" marR="0" lvl="0" indent="-274320" algn="just" defTabSz="914400" rtl="0" eaLnBrk="1" fontAlgn="auto" latinLnBrk="0" hangingPunct="1">
              <a:lnSpc>
                <a:spcPct val="100000"/>
              </a:lnSpc>
              <a:spcBef>
                <a:spcPts val="600"/>
              </a:spcBef>
              <a:spcAft>
                <a:spcPts val="0"/>
              </a:spcAft>
              <a:buClr>
                <a:srgbClr val="0F6FC6"/>
              </a:buClr>
              <a:buSzPct val="85000"/>
              <a:buFontTx/>
              <a:buNone/>
              <a:tabLst/>
              <a:defRPr/>
            </a:pPr>
            <a:endParaRPr kumimoji="0" 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endParaRPr>
          </a:p>
          <a:p>
            <a:pPr marL="274320" marR="0" lvl="0" indent="-274320" algn="just" defTabSz="914400" rtl="0" eaLnBrk="1" fontAlgn="auto" latinLnBrk="0" hangingPunct="1">
              <a:lnSpc>
                <a:spcPct val="100000"/>
              </a:lnSpc>
              <a:spcBef>
                <a:spcPts val="580"/>
              </a:spcBef>
              <a:spcAft>
                <a:spcPts val="0"/>
              </a:spcAft>
              <a:buClr>
                <a:srgbClr val="0F6FC6"/>
              </a:buClr>
              <a:buSzPct val="85000"/>
              <a:buFontTx/>
              <a:buNone/>
              <a:tabLst/>
              <a:defRPr/>
            </a:pPr>
            <a:r>
              <a:rPr kumimoji="0" lang="it-IT" sz="3200" b="0" i="0" u="none" strike="noStrike" kern="1200" cap="none" spc="0" normalizeH="0" baseline="0" noProof="0" dirty="0">
                <a:ln>
                  <a:noFill/>
                </a:ln>
                <a:solidFill>
                  <a:prstClr val="black"/>
                </a:solidFill>
                <a:effectLst/>
                <a:uLnTx/>
                <a:uFillTx/>
                <a:latin typeface="Perpetua"/>
                <a:ea typeface="+mn-ea"/>
                <a:cs typeface="Arial" charset="0"/>
              </a:rPr>
              <a:t/>
            </a:r>
            <a:br>
              <a:rPr kumimoji="0" lang="it-IT" sz="3200" b="0" i="0" u="none" strike="noStrike" kern="1200" cap="none" spc="0" normalizeH="0" baseline="0" noProof="0" dirty="0">
                <a:ln>
                  <a:noFill/>
                </a:ln>
                <a:solidFill>
                  <a:prstClr val="black"/>
                </a:solidFill>
                <a:effectLst/>
                <a:uLnTx/>
                <a:uFillTx/>
                <a:latin typeface="Perpetua"/>
                <a:ea typeface="+mn-ea"/>
                <a:cs typeface="Arial" charset="0"/>
              </a:rPr>
            </a:br>
            <a:endParaRPr kumimoji="0" 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endParaRPr>
          </a:p>
          <a:p>
            <a:pPr marL="457200" marR="0" lvl="0" indent="-457200" algn="just" defTabSz="914400" rtl="0" eaLnBrk="1" fontAlgn="auto" latinLnBrk="0" hangingPunct="1">
              <a:lnSpc>
                <a:spcPts val="3600"/>
              </a:lnSpc>
              <a:spcBef>
                <a:spcPct val="0"/>
              </a:spcBef>
              <a:spcAft>
                <a:spcPts val="0"/>
              </a:spcAft>
              <a:buClr>
                <a:srgbClr val="0F6FC6"/>
              </a:buClr>
              <a:buSzPct val="85000"/>
              <a:buFontTx/>
              <a:buNone/>
              <a:tabLst>
                <a:tab pos="628650" algn="l"/>
              </a:tabLst>
              <a:defRPr/>
            </a:pPr>
            <a:endParaRPr kumimoji="0" 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endParaRPr>
          </a:p>
        </p:txBody>
      </p:sp>
      <p:pic>
        <p:nvPicPr>
          <p:cNvPr id="2" name="Immagine 1">
            <a:extLst>
              <a:ext uri="{FF2B5EF4-FFF2-40B4-BE49-F238E27FC236}">
                <a16:creationId xmlns:a16="http://schemas.microsoft.com/office/drawing/2014/main" xmlns="" id="{82746EA1-C062-4372-8CD6-BB67F6E3EE5A}"/>
              </a:ext>
            </a:extLst>
          </p:cNvPr>
          <p:cNvPicPr>
            <a:picLocks noChangeAspect="1"/>
          </p:cNvPicPr>
          <p:nvPr/>
        </p:nvPicPr>
        <p:blipFill>
          <a:blip r:embed="rId2"/>
          <a:stretch>
            <a:fillRect/>
          </a:stretch>
        </p:blipFill>
        <p:spPr>
          <a:xfrm>
            <a:off x="579964" y="4391696"/>
            <a:ext cx="8229185" cy="2479183"/>
          </a:xfrm>
          <a:prstGeom prst="rect">
            <a:avLst/>
          </a:prstGeom>
        </p:spPr>
      </p:pic>
    </p:spTree>
    <p:extLst>
      <p:ext uri="{BB962C8B-B14F-4D97-AF65-F5344CB8AC3E}">
        <p14:creationId xmlns:p14="http://schemas.microsoft.com/office/powerpoint/2010/main" val="8495921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ttangolo 3"/>
          <p:cNvSpPr>
            <a:spLocks noChangeArrowheads="1"/>
          </p:cNvSpPr>
          <p:nvPr/>
        </p:nvSpPr>
        <p:spPr bwMode="auto">
          <a:xfrm>
            <a:off x="1711325" y="228601"/>
            <a:ext cx="8713788" cy="1200329"/>
          </a:xfrm>
          <a:prstGeom prst="rect">
            <a:avLst/>
          </a:prstGeom>
          <a:noFill/>
          <a:ln w="9525">
            <a:noFill/>
            <a:miter lim="800000"/>
            <a:headEnd/>
            <a:tailEnd/>
          </a:ln>
        </p:spPr>
        <p:txBody>
          <a:bodyPr>
            <a:spAutoFit/>
          </a:bodyPr>
          <a:lstStyle/>
          <a:p>
            <a:pPr lvl="0" algn="ctr" fontAlgn="base">
              <a:spcBef>
                <a:spcPct val="0"/>
              </a:spcBef>
              <a:spcAft>
                <a:spcPct val="0"/>
              </a:spcAft>
            </a:pPr>
            <a:r>
              <a:rPr lang="it-IT" altLang="it-IT" sz="2400" b="1" i="1" u="sng" dirty="0">
                <a:solidFill>
                  <a:srgbClr val="000080"/>
                </a:solidFill>
                <a:latin typeface="Times New Roman" pitchFamily="18" charset="0"/>
                <a:cs typeface="Arial" charset="0"/>
              </a:rPr>
              <a:t>2) IL RISULTATO DI COMPETENZA</a:t>
            </a:r>
          </a:p>
          <a:p>
            <a:pPr algn="ctr" fontAlgn="base">
              <a:spcBef>
                <a:spcPct val="0"/>
              </a:spcBef>
              <a:spcAft>
                <a:spcPct val="0"/>
              </a:spcAft>
            </a:pPr>
            <a:endParaRPr lang="it-IT" altLang="it-IT" sz="2400" b="1" i="1" u="sng" dirty="0">
              <a:solidFill>
                <a:srgbClr val="000080"/>
              </a:solidFill>
              <a:latin typeface="Times New Roman" pitchFamily="18" charset="0"/>
              <a:cs typeface="Arial" charset="0"/>
            </a:endParaRPr>
          </a:p>
          <a:p>
            <a:pPr algn="ctr" fontAlgn="base">
              <a:spcBef>
                <a:spcPct val="0"/>
              </a:spcBef>
              <a:spcAft>
                <a:spcPct val="0"/>
              </a:spcAft>
            </a:pPr>
            <a:r>
              <a:rPr lang="it-IT" altLang="it-IT" sz="2400" b="1" i="1" u="sng" dirty="0">
                <a:solidFill>
                  <a:srgbClr val="000080"/>
                </a:solidFill>
                <a:latin typeface="Times New Roman" pitchFamily="18" charset="0"/>
                <a:cs typeface="Arial" charset="0"/>
              </a:rPr>
              <a:t> </a:t>
            </a:r>
          </a:p>
        </p:txBody>
      </p:sp>
      <p:sp>
        <p:nvSpPr>
          <p:cNvPr id="4" name="Rectangle 3"/>
          <p:cNvSpPr txBox="1">
            <a:spLocks noChangeArrowheads="1"/>
          </p:cNvSpPr>
          <p:nvPr/>
        </p:nvSpPr>
        <p:spPr bwMode="auto">
          <a:xfrm>
            <a:off x="270456" y="643732"/>
            <a:ext cx="11616744" cy="5657850"/>
          </a:xfrm>
          <a:prstGeom prst="rect">
            <a:avLst/>
          </a:prstGeom>
          <a:noFill/>
          <a:ln w="9525">
            <a:noFill/>
            <a:miter lim="800000"/>
            <a:headEnd/>
            <a:tailEnd/>
          </a:ln>
        </p:spPr>
        <p:txBody>
          <a:bodyPr>
            <a:normAutofit/>
          </a:bodyPr>
          <a:lstStyle/>
          <a:p>
            <a:pPr marL="269875" indent="-3175" algn="just">
              <a:lnSpc>
                <a:spcPts val="4400"/>
              </a:lnSpc>
              <a:spcBef>
                <a:spcPts val="600"/>
              </a:spcBef>
              <a:buClr>
                <a:srgbClr val="0F6FC6"/>
              </a:buClr>
              <a:buSzPct val="85000"/>
              <a:tabLst>
                <a:tab pos="895350" algn="l"/>
              </a:tabLst>
              <a:defRPr/>
            </a:pPr>
            <a:r>
              <a:rPr lang="it-IT" sz="3200" b="1" i="1" u="sng" cap="small" dirty="0">
                <a:latin typeface="Times New Roman" pitchFamily="18" charset="0"/>
                <a:cs typeface="Arial" charset="0"/>
              </a:rPr>
              <a:t>L’avanzo/disavanzo di competenza </a:t>
            </a:r>
            <a:r>
              <a:rPr lang="it-IT" sz="3200" b="1" i="1" cap="small" dirty="0">
                <a:solidFill>
                  <a:srgbClr val="000080"/>
                </a:solidFill>
                <a:latin typeface="Times New Roman" pitchFamily="18" charset="0"/>
                <a:cs typeface="Arial" charset="0"/>
              </a:rPr>
              <a:t>è pari alla differenza tra il totale complessivo delle entrate e il totale complessivo delle spese: </a:t>
            </a:r>
          </a:p>
          <a:p>
            <a:pPr marL="269875" indent="-3175">
              <a:lnSpc>
                <a:spcPts val="4400"/>
              </a:lnSpc>
              <a:spcBef>
                <a:spcPts val="600"/>
              </a:spcBef>
              <a:buClr>
                <a:srgbClr val="0F6FC6"/>
              </a:buClr>
              <a:buSzPct val="85000"/>
              <a:tabLst>
                <a:tab pos="895350" algn="l"/>
              </a:tabLst>
              <a:defRPr/>
            </a:pPr>
            <a:endParaRPr lang="it-IT" sz="3200" b="1" i="1" dirty="0">
              <a:solidFill>
                <a:srgbClr val="000080"/>
              </a:solidFill>
              <a:latin typeface="Times New Roman" pitchFamily="18" charset="0"/>
              <a:cs typeface="Arial" charset="0"/>
            </a:endParaRPr>
          </a:p>
          <a:p>
            <a:pPr marL="457200" indent="-457200" algn="just">
              <a:lnSpc>
                <a:spcPts val="3600"/>
              </a:lnSpc>
              <a:spcBef>
                <a:spcPct val="0"/>
              </a:spcBef>
              <a:buClr>
                <a:srgbClr val="0F6FC6"/>
              </a:buClr>
              <a:buSzPct val="85000"/>
              <a:tabLst>
                <a:tab pos="628650" algn="l"/>
              </a:tabLst>
              <a:defRPr/>
            </a:pPr>
            <a:endParaRPr lang="it-IT" sz="3200" b="1" i="1" dirty="0">
              <a:solidFill>
                <a:srgbClr val="000080"/>
              </a:solidFill>
              <a:latin typeface="Times New Roman" pitchFamily="18" charset="0"/>
              <a:cs typeface="Arial" charset="0"/>
            </a:endParaRPr>
          </a:p>
        </p:txBody>
      </p:sp>
      <p:pic>
        <p:nvPicPr>
          <p:cNvPr id="7" name="Immagine 6">
            <a:extLst>
              <a:ext uri="{FF2B5EF4-FFF2-40B4-BE49-F238E27FC236}">
                <a16:creationId xmlns:a16="http://schemas.microsoft.com/office/drawing/2014/main" xmlns="" id="{61FCB9B6-B13E-4169-89A9-3E7122D26A63}"/>
              </a:ext>
            </a:extLst>
          </p:cNvPr>
          <p:cNvPicPr>
            <a:picLocks noChangeAspect="1"/>
          </p:cNvPicPr>
          <p:nvPr/>
        </p:nvPicPr>
        <p:blipFill>
          <a:blip r:embed="rId2"/>
          <a:stretch>
            <a:fillRect/>
          </a:stretch>
        </p:blipFill>
        <p:spPr>
          <a:xfrm>
            <a:off x="751474" y="2065317"/>
            <a:ext cx="10457645" cy="4236265"/>
          </a:xfrm>
          <a:prstGeom prst="rect">
            <a:avLst/>
          </a:prstGeom>
        </p:spPr>
      </p:pic>
    </p:spTree>
    <p:extLst>
      <p:ext uri="{BB962C8B-B14F-4D97-AF65-F5344CB8AC3E}">
        <p14:creationId xmlns:p14="http://schemas.microsoft.com/office/powerpoint/2010/main" val="21093960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ttangolo 3"/>
          <p:cNvSpPr>
            <a:spLocks noChangeArrowheads="1"/>
          </p:cNvSpPr>
          <p:nvPr/>
        </p:nvSpPr>
        <p:spPr bwMode="auto">
          <a:xfrm>
            <a:off x="1711325" y="228601"/>
            <a:ext cx="8713788" cy="1200329"/>
          </a:xfrm>
          <a:prstGeom prst="rect">
            <a:avLst/>
          </a:prstGeom>
          <a:noFill/>
          <a:ln w="9525">
            <a:noFill/>
            <a:miter lim="800000"/>
            <a:headEnd/>
            <a:tailEnd/>
          </a:ln>
        </p:spPr>
        <p:txBody>
          <a:bodyPr>
            <a:spAutoFit/>
          </a:bodyPr>
          <a:lstStyle/>
          <a:p>
            <a:pPr lvl="0" algn="ctr" fontAlgn="base">
              <a:spcBef>
                <a:spcPct val="0"/>
              </a:spcBef>
              <a:spcAft>
                <a:spcPct val="0"/>
              </a:spcAft>
            </a:pPr>
            <a:r>
              <a:rPr lang="it-IT" altLang="it-IT" sz="2400" b="1" i="1" u="sng" dirty="0">
                <a:solidFill>
                  <a:srgbClr val="000080"/>
                </a:solidFill>
                <a:latin typeface="Times New Roman" pitchFamily="18" charset="0"/>
                <a:cs typeface="Arial" charset="0"/>
              </a:rPr>
              <a:t>2) IL RISULTATO DI COMPETENZA</a:t>
            </a:r>
          </a:p>
          <a:p>
            <a:pPr algn="ctr" fontAlgn="base">
              <a:spcBef>
                <a:spcPct val="0"/>
              </a:spcBef>
              <a:spcAft>
                <a:spcPct val="0"/>
              </a:spcAft>
            </a:pPr>
            <a:endParaRPr lang="it-IT" altLang="it-IT" sz="2400" b="1" i="1" u="sng" dirty="0">
              <a:solidFill>
                <a:srgbClr val="000080"/>
              </a:solidFill>
              <a:latin typeface="Times New Roman" pitchFamily="18" charset="0"/>
              <a:cs typeface="Arial" charset="0"/>
            </a:endParaRPr>
          </a:p>
          <a:p>
            <a:pPr algn="ctr" fontAlgn="base">
              <a:spcBef>
                <a:spcPct val="0"/>
              </a:spcBef>
              <a:spcAft>
                <a:spcPct val="0"/>
              </a:spcAft>
            </a:pPr>
            <a:r>
              <a:rPr lang="it-IT" altLang="it-IT" sz="2400" b="1" i="1" u="sng" dirty="0">
                <a:solidFill>
                  <a:srgbClr val="000080"/>
                </a:solidFill>
                <a:latin typeface="Times New Roman" pitchFamily="18" charset="0"/>
                <a:cs typeface="Arial" charset="0"/>
              </a:rPr>
              <a:t> </a:t>
            </a:r>
          </a:p>
        </p:txBody>
      </p:sp>
      <p:sp>
        <p:nvSpPr>
          <p:cNvPr id="4" name="Rectangle 3"/>
          <p:cNvSpPr txBox="1">
            <a:spLocks noChangeArrowheads="1"/>
          </p:cNvSpPr>
          <p:nvPr/>
        </p:nvSpPr>
        <p:spPr bwMode="auto">
          <a:xfrm>
            <a:off x="270456" y="643731"/>
            <a:ext cx="11616744" cy="6710105"/>
          </a:xfrm>
          <a:prstGeom prst="rect">
            <a:avLst/>
          </a:prstGeom>
          <a:noFill/>
          <a:ln w="9525">
            <a:noFill/>
            <a:miter lim="800000"/>
            <a:headEnd/>
            <a:tailEnd/>
          </a:ln>
        </p:spPr>
        <p:txBody>
          <a:bodyPr>
            <a:normAutofit fontScale="92500"/>
          </a:bodyPr>
          <a:lstStyle/>
          <a:p>
            <a:pPr marL="269875" indent="-3175" algn="just">
              <a:lnSpc>
                <a:spcPts val="4400"/>
              </a:lnSpc>
              <a:spcBef>
                <a:spcPts val="600"/>
              </a:spcBef>
              <a:buClr>
                <a:srgbClr val="0F6FC6"/>
              </a:buClr>
              <a:buSzPct val="85000"/>
              <a:tabLst>
                <a:tab pos="895350" algn="l"/>
              </a:tabLst>
              <a:defRPr/>
            </a:pPr>
            <a:r>
              <a:rPr lang="it-IT" sz="3400" b="1" i="1" u="sng" cap="small" dirty="0">
                <a:latin typeface="Times New Roman" pitchFamily="18" charset="0"/>
                <a:cs typeface="Arial" charset="0"/>
              </a:rPr>
              <a:t>L’equilibrio di bilancio </a:t>
            </a:r>
            <a:r>
              <a:rPr lang="it-IT" sz="3400" b="1" i="1" cap="small" dirty="0">
                <a:solidFill>
                  <a:srgbClr val="000080"/>
                </a:solidFill>
                <a:latin typeface="Times New Roman" pitchFamily="18" charset="0"/>
                <a:cs typeface="Arial" charset="0"/>
              </a:rPr>
              <a:t>è pari al risultato di competenza al netto delle risorse accantonate  nel bilancio e delle risorse vincolate non ancora impegnate alla data del 31 dicembre dell’esercizio cui il rendiconto si riferisce: </a:t>
            </a:r>
          </a:p>
          <a:p>
            <a:pPr marL="269875" indent="-3175" algn="just">
              <a:lnSpc>
                <a:spcPts val="4400"/>
              </a:lnSpc>
              <a:spcBef>
                <a:spcPts val="600"/>
              </a:spcBef>
              <a:buClr>
                <a:srgbClr val="0F6FC6"/>
              </a:buClr>
              <a:buSzPct val="85000"/>
              <a:tabLst>
                <a:tab pos="895350" algn="l"/>
              </a:tabLst>
              <a:defRPr/>
            </a:pPr>
            <a:endParaRPr lang="it-IT" sz="3200" b="1" i="1" cap="small" dirty="0">
              <a:solidFill>
                <a:srgbClr val="000080"/>
              </a:solidFill>
              <a:latin typeface="Times New Roman" pitchFamily="18" charset="0"/>
              <a:cs typeface="Arial" charset="0"/>
            </a:endParaRPr>
          </a:p>
          <a:p>
            <a:pPr marL="269875" indent="-3175" algn="just">
              <a:lnSpc>
                <a:spcPts val="4400"/>
              </a:lnSpc>
              <a:spcBef>
                <a:spcPts val="600"/>
              </a:spcBef>
              <a:buClr>
                <a:srgbClr val="0F6FC6"/>
              </a:buClr>
              <a:buSzPct val="85000"/>
              <a:tabLst>
                <a:tab pos="895350" algn="l"/>
              </a:tabLst>
              <a:defRPr/>
            </a:pPr>
            <a:endParaRPr lang="it-IT" sz="3200" b="1" i="1" cap="small" dirty="0">
              <a:solidFill>
                <a:srgbClr val="000080"/>
              </a:solidFill>
              <a:latin typeface="Times New Roman" pitchFamily="18" charset="0"/>
              <a:cs typeface="Arial" charset="0"/>
            </a:endParaRPr>
          </a:p>
          <a:p>
            <a:pPr marL="269875" indent="-3175" algn="just">
              <a:lnSpc>
                <a:spcPts val="2000"/>
              </a:lnSpc>
              <a:spcBef>
                <a:spcPts val="600"/>
              </a:spcBef>
              <a:buClr>
                <a:srgbClr val="0F6FC6"/>
              </a:buClr>
              <a:buSzPct val="85000"/>
              <a:tabLst>
                <a:tab pos="895350" algn="l"/>
              </a:tabLst>
              <a:defRPr/>
            </a:pPr>
            <a:endParaRPr lang="it-IT" sz="3200" b="1" i="1" cap="small" dirty="0">
              <a:solidFill>
                <a:srgbClr val="000080"/>
              </a:solidFill>
              <a:latin typeface="Times New Roman" pitchFamily="18" charset="0"/>
              <a:cs typeface="Arial" charset="0"/>
            </a:endParaRPr>
          </a:p>
          <a:p>
            <a:pPr marL="269875" indent="-3175" algn="just">
              <a:lnSpc>
                <a:spcPts val="3200"/>
              </a:lnSpc>
              <a:spcBef>
                <a:spcPts val="600"/>
              </a:spcBef>
              <a:buClr>
                <a:srgbClr val="0F6FC6"/>
              </a:buClr>
              <a:buSzPct val="85000"/>
              <a:tabLst>
                <a:tab pos="895350" algn="l"/>
              </a:tabLst>
              <a:defRPr/>
            </a:pPr>
            <a:r>
              <a:rPr lang="it-IT" sz="3200" b="1" i="1" dirty="0">
                <a:latin typeface="Times New Roman" pitchFamily="18" charset="0"/>
                <a:cs typeface="Arial" charset="0"/>
              </a:rPr>
              <a:t>L’equilibrio di bilancio consente di tenere conto degli effetti sulla gestione di competenza derivanti dalla destinazione delle risorse acquisite in bilancio alla costituzione degli accantonamenti previsti dalle leggi e dai principi contabili e dal rispetto dei vincoli specifici di destinazione definiti dall’articolo 187, comma 3-ter, del TUEL. </a:t>
            </a:r>
          </a:p>
          <a:p>
            <a:pPr marL="269875" indent="-3175">
              <a:lnSpc>
                <a:spcPts val="4400"/>
              </a:lnSpc>
              <a:spcBef>
                <a:spcPts val="600"/>
              </a:spcBef>
              <a:buClr>
                <a:srgbClr val="0F6FC6"/>
              </a:buClr>
              <a:buSzPct val="85000"/>
              <a:tabLst>
                <a:tab pos="895350" algn="l"/>
              </a:tabLst>
              <a:defRPr/>
            </a:pPr>
            <a:endParaRPr lang="it-IT" sz="3200" b="1" i="1" dirty="0">
              <a:solidFill>
                <a:srgbClr val="000080"/>
              </a:solidFill>
              <a:latin typeface="Times New Roman" pitchFamily="18" charset="0"/>
              <a:cs typeface="Arial" charset="0"/>
            </a:endParaRPr>
          </a:p>
          <a:p>
            <a:pPr marL="457200" indent="-457200" algn="just">
              <a:lnSpc>
                <a:spcPts val="3600"/>
              </a:lnSpc>
              <a:spcBef>
                <a:spcPct val="0"/>
              </a:spcBef>
              <a:buClr>
                <a:srgbClr val="0F6FC6"/>
              </a:buClr>
              <a:buSzPct val="85000"/>
              <a:tabLst>
                <a:tab pos="628650" algn="l"/>
              </a:tabLst>
              <a:defRPr/>
            </a:pPr>
            <a:endParaRPr lang="it-IT" sz="3200" b="1" i="1" dirty="0">
              <a:solidFill>
                <a:srgbClr val="000080"/>
              </a:solidFill>
              <a:latin typeface="Times New Roman" pitchFamily="18" charset="0"/>
              <a:cs typeface="Arial" charset="0"/>
            </a:endParaRPr>
          </a:p>
        </p:txBody>
      </p:sp>
      <p:pic>
        <p:nvPicPr>
          <p:cNvPr id="2" name="Immagine 1">
            <a:extLst>
              <a:ext uri="{FF2B5EF4-FFF2-40B4-BE49-F238E27FC236}">
                <a16:creationId xmlns:a16="http://schemas.microsoft.com/office/drawing/2014/main" xmlns="" id="{A38BF7CD-2B89-4E51-8048-A5637EDCAF72}"/>
              </a:ext>
            </a:extLst>
          </p:cNvPr>
          <p:cNvPicPr>
            <a:picLocks noChangeAspect="1"/>
          </p:cNvPicPr>
          <p:nvPr/>
        </p:nvPicPr>
        <p:blipFill>
          <a:blip r:embed="rId2"/>
          <a:stretch>
            <a:fillRect/>
          </a:stretch>
        </p:blipFill>
        <p:spPr>
          <a:xfrm>
            <a:off x="888642" y="3035074"/>
            <a:ext cx="9536471" cy="1421016"/>
          </a:xfrm>
          <a:prstGeom prst="rect">
            <a:avLst/>
          </a:prstGeom>
        </p:spPr>
      </p:pic>
    </p:spTree>
    <p:extLst>
      <p:ext uri="{BB962C8B-B14F-4D97-AF65-F5344CB8AC3E}">
        <p14:creationId xmlns:p14="http://schemas.microsoft.com/office/powerpoint/2010/main" val="6323274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ttangolo 3"/>
          <p:cNvSpPr>
            <a:spLocks noChangeArrowheads="1"/>
          </p:cNvSpPr>
          <p:nvPr/>
        </p:nvSpPr>
        <p:spPr bwMode="auto">
          <a:xfrm>
            <a:off x="1711325" y="228601"/>
            <a:ext cx="8713788" cy="1200329"/>
          </a:xfrm>
          <a:prstGeom prst="rect">
            <a:avLst/>
          </a:prstGeom>
          <a:noFill/>
          <a:ln w="9525">
            <a:noFill/>
            <a:miter lim="800000"/>
            <a:headEnd/>
            <a:tailEnd/>
          </a:ln>
        </p:spPr>
        <p:txBody>
          <a:bodyPr>
            <a:spAutoFit/>
          </a:bodyPr>
          <a:lstStyle/>
          <a:p>
            <a:pPr lvl="0" algn="ctr" fontAlgn="base">
              <a:spcBef>
                <a:spcPct val="0"/>
              </a:spcBef>
              <a:spcAft>
                <a:spcPct val="0"/>
              </a:spcAft>
            </a:pPr>
            <a:r>
              <a:rPr lang="it-IT" altLang="it-IT" sz="2400" b="1" i="1" u="sng" dirty="0">
                <a:solidFill>
                  <a:srgbClr val="000080"/>
                </a:solidFill>
                <a:latin typeface="Times New Roman" pitchFamily="18" charset="0"/>
                <a:cs typeface="Arial" charset="0"/>
              </a:rPr>
              <a:t>2) IL RISULTATO DI COMPETENZA</a:t>
            </a:r>
          </a:p>
          <a:p>
            <a:pPr algn="ctr" fontAlgn="base">
              <a:spcBef>
                <a:spcPct val="0"/>
              </a:spcBef>
              <a:spcAft>
                <a:spcPct val="0"/>
              </a:spcAft>
            </a:pPr>
            <a:endParaRPr lang="it-IT" altLang="it-IT" sz="2400" b="1" i="1" u="sng" dirty="0">
              <a:solidFill>
                <a:srgbClr val="000080"/>
              </a:solidFill>
              <a:latin typeface="Times New Roman" pitchFamily="18" charset="0"/>
              <a:cs typeface="Arial" charset="0"/>
            </a:endParaRPr>
          </a:p>
          <a:p>
            <a:pPr algn="ctr" fontAlgn="base">
              <a:spcBef>
                <a:spcPct val="0"/>
              </a:spcBef>
              <a:spcAft>
                <a:spcPct val="0"/>
              </a:spcAft>
            </a:pPr>
            <a:r>
              <a:rPr lang="it-IT" altLang="it-IT" sz="2400" b="1" i="1" u="sng" dirty="0">
                <a:solidFill>
                  <a:srgbClr val="000080"/>
                </a:solidFill>
                <a:latin typeface="Times New Roman" pitchFamily="18" charset="0"/>
                <a:cs typeface="Arial" charset="0"/>
              </a:rPr>
              <a:t> </a:t>
            </a:r>
          </a:p>
        </p:txBody>
      </p:sp>
      <p:sp>
        <p:nvSpPr>
          <p:cNvPr id="4" name="Rectangle 3"/>
          <p:cNvSpPr txBox="1">
            <a:spLocks noChangeArrowheads="1"/>
          </p:cNvSpPr>
          <p:nvPr/>
        </p:nvSpPr>
        <p:spPr bwMode="auto">
          <a:xfrm>
            <a:off x="270456" y="643731"/>
            <a:ext cx="11616744" cy="6710105"/>
          </a:xfrm>
          <a:prstGeom prst="rect">
            <a:avLst/>
          </a:prstGeom>
          <a:noFill/>
          <a:ln w="9525">
            <a:noFill/>
            <a:miter lim="800000"/>
            <a:headEnd/>
            <a:tailEnd/>
          </a:ln>
        </p:spPr>
        <p:txBody>
          <a:bodyPr>
            <a:normAutofit/>
          </a:bodyPr>
          <a:lstStyle/>
          <a:p>
            <a:pPr marL="269875" indent="-3175" algn="just">
              <a:lnSpc>
                <a:spcPts val="4400"/>
              </a:lnSpc>
              <a:spcBef>
                <a:spcPts val="600"/>
              </a:spcBef>
              <a:buClr>
                <a:srgbClr val="0F6FC6"/>
              </a:buClr>
              <a:buSzPct val="85000"/>
              <a:tabLst>
                <a:tab pos="895350" algn="l"/>
              </a:tabLst>
              <a:defRPr/>
            </a:pPr>
            <a:r>
              <a:rPr lang="it-IT" sz="3400" b="1" i="1" u="sng" cap="small" dirty="0">
                <a:latin typeface="Times New Roman" pitchFamily="18" charset="0"/>
                <a:cs typeface="Arial" charset="0"/>
              </a:rPr>
              <a:t>L’equilibrio complessivo </a:t>
            </a:r>
            <a:r>
              <a:rPr lang="it-IT" sz="3400" b="1" i="1" cap="small" dirty="0">
                <a:solidFill>
                  <a:srgbClr val="000080"/>
                </a:solidFill>
                <a:latin typeface="Times New Roman" pitchFamily="18" charset="0"/>
                <a:cs typeface="Arial" charset="0"/>
              </a:rPr>
              <a:t>è pari alla somma algebrica tra l’equilibrio di bilancio e il saldo algebrico delle variazioni degli accantonamenti effettuata in sede di rendiconto. : </a:t>
            </a:r>
          </a:p>
          <a:p>
            <a:pPr marL="269875" indent="-3175" algn="just">
              <a:lnSpc>
                <a:spcPts val="4400"/>
              </a:lnSpc>
              <a:spcBef>
                <a:spcPts val="600"/>
              </a:spcBef>
              <a:buClr>
                <a:srgbClr val="0F6FC6"/>
              </a:buClr>
              <a:buSzPct val="85000"/>
              <a:tabLst>
                <a:tab pos="895350" algn="l"/>
              </a:tabLst>
              <a:defRPr/>
            </a:pPr>
            <a:endParaRPr lang="it-IT" sz="3200" b="1" i="1" cap="small" dirty="0">
              <a:solidFill>
                <a:srgbClr val="000080"/>
              </a:solidFill>
              <a:latin typeface="Times New Roman" pitchFamily="18" charset="0"/>
              <a:cs typeface="Arial" charset="0"/>
            </a:endParaRPr>
          </a:p>
          <a:p>
            <a:pPr marL="269875" indent="-3175" algn="just">
              <a:lnSpc>
                <a:spcPts val="4400"/>
              </a:lnSpc>
              <a:spcBef>
                <a:spcPts val="600"/>
              </a:spcBef>
              <a:buClr>
                <a:srgbClr val="0F6FC6"/>
              </a:buClr>
              <a:buSzPct val="85000"/>
              <a:tabLst>
                <a:tab pos="895350" algn="l"/>
              </a:tabLst>
              <a:defRPr/>
            </a:pPr>
            <a:endParaRPr lang="it-IT" sz="3200" b="1" i="1" cap="small" dirty="0">
              <a:solidFill>
                <a:srgbClr val="000080"/>
              </a:solidFill>
              <a:latin typeface="Times New Roman" pitchFamily="18" charset="0"/>
              <a:cs typeface="Arial" charset="0"/>
            </a:endParaRPr>
          </a:p>
          <a:p>
            <a:pPr marL="269875" indent="-3175" algn="just">
              <a:lnSpc>
                <a:spcPts val="2000"/>
              </a:lnSpc>
              <a:spcBef>
                <a:spcPts val="600"/>
              </a:spcBef>
              <a:buClr>
                <a:srgbClr val="0F6FC6"/>
              </a:buClr>
              <a:buSzPct val="85000"/>
              <a:tabLst>
                <a:tab pos="895350" algn="l"/>
              </a:tabLst>
              <a:defRPr/>
            </a:pPr>
            <a:endParaRPr lang="it-IT" sz="3200" b="1" i="1" cap="small" dirty="0">
              <a:solidFill>
                <a:srgbClr val="000080"/>
              </a:solidFill>
              <a:latin typeface="Times New Roman" pitchFamily="18" charset="0"/>
              <a:cs typeface="Arial" charset="0"/>
            </a:endParaRPr>
          </a:p>
          <a:p>
            <a:pPr marL="269875" indent="-3175" algn="just">
              <a:lnSpc>
                <a:spcPts val="3200"/>
              </a:lnSpc>
              <a:spcBef>
                <a:spcPts val="600"/>
              </a:spcBef>
              <a:buClr>
                <a:srgbClr val="0F6FC6"/>
              </a:buClr>
              <a:buSzPct val="85000"/>
              <a:tabLst>
                <a:tab pos="895350" algn="l"/>
              </a:tabLst>
              <a:defRPr/>
            </a:pPr>
            <a:r>
              <a:rPr lang="it-IT" sz="3200" b="1" i="1" dirty="0">
                <a:latin typeface="Times New Roman" pitchFamily="18" charset="0"/>
                <a:cs typeface="Arial" charset="0"/>
              </a:rPr>
              <a:t>L’equilibrio </a:t>
            </a:r>
            <a:r>
              <a:rPr lang="it-IT" sz="3200" b="1" i="1" dirty="0" smtClean="0">
                <a:latin typeface="Times New Roman" pitchFamily="18" charset="0"/>
                <a:cs typeface="Arial" charset="0"/>
              </a:rPr>
              <a:t>complessivo consente </a:t>
            </a:r>
            <a:r>
              <a:rPr lang="it-IT" sz="3200" b="1" i="1" dirty="0">
                <a:latin typeface="Times New Roman" pitchFamily="18" charset="0"/>
                <a:cs typeface="Arial" charset="0"/>
              </a:rPr>
              <a:t>di tenere conto anche degli effetti derivanti dalle variazioni degli accantonamenti effettuate in sede di rendiconto in attuazione dei principi contabili e a seguito di eventi verificatosi dopo la chiusura dell’esercizio o successivamente ai termini previsti per le variazioni di bilancio.</a:t>
            </a:r>
          </a:p>
          <a:p>
            <a:pPr marL="457200" indent="-457200" algn="just">
              <a:lnSpc>
                <a:spcPts val="3600"/>
              </a:lnSpc>
              <a:spcBef>
                <a:spcPct val="0"/>
              </a:spcBef>
              <a:buClr>
                <a:srgbClr val="0F6FC6"/>
              </a:buClr>
              <a:buSzPct val="85000"/>
              <a:tabLst>
                <a:tab pos="628650" algn="l"/>
              </a:tabLst>
              <a:defRPr/>
            </a:pPr>
            <a:endParaRPr lang="it-IT" sz="3200" b="1" i="1" dirty="0">
              <a:solidFill>
                <a:srgbClr val="000080"/>
              </a:solidFill>
              <a:latin typeface="Times New Roman" pitchFamily="18" charset="0"/>
              <a:cs typeface="Arial" charset="0"/>
            </a:endParaRPr>
          </a:p>
        </p:txBody>
      </p:sp>
      <p:pic>
        <p:nvPicPr>
          <p:cNvPr id="3" name="Immagine 2">
            <a:extLst>
              <a:ext uri="{FF2B5EF4-FFF2-40B4-BE49-F238E27FC236}">
                <a16:creationId xmlns:a16="http://schemas.microsoft.com/office/drawing/2014/main" xmlns="" id="{E5D40B2F-9BB4-40D9-8D9B-F01D3BC22657}"/>
              </a:ext>
            </a:extLst>
          </p:cNvPr>
          <p:cNvPicPr>
            <a:picLocks noChangeAspect="1"/>
          </p:cNvPicPr>
          <p:nvPr/>
        </p:nvPicPr>
        <p:blipFill>
          <a:blip r:embed="rId2"/>
          <a:stretch>
            <a:fillRect/>
          </a:stretch>
        </p:blipFill>
        <p:spPr>
          <a:xfrm>
            <a:off x="734096" y="2910625"/>
            <a:ext cx="11024315" cy="1545465"/>
          </a:xfrm>
          <a:prstGeom prst="rect">
            <a:avLst/>
          </a:prstGeom>
        </p:spPr>
      </p:pic>
    </p:spTree>
    <p:extLst>
      <p:ext uri="{BB962C8B-B14F-4D97-AF65-F5344CB8AC3E}">
        <p14:creationId xmlns:p14="http://schemas.microsoft.com/office/powerpoint/2010/main" val="14027200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ttangolo 3"/>
          <p:cNvSpPr>
            <a:spLocks noChangeArrowheads="1"/>
          </p:cNvSpPr>
          <p:nvPr/>
        </p:nvSpPr>
        <p:spPr bwMode="auto">
          <a:xfrm>
            <a:off x="1711325" y="228601"/>
            <a:ext cx="8713788" cy="1200329"/>
          </a:xfrm>
          <a:prstGeom prst="rect">
            <a:avLst/>
          </a:prstGeom>
          <a:noFill/>
          <a:ln w="9525">
            <a:noFill/>
            <a:miter lim="800000"/>
            <a:headEnd/>
            <a:tailEnd/>
          </a:ln>
        </p:spPr>
        <p:txBody>
          <a:bodyPr>
            <a:spAutoFit/>
          </a:bodyPr>
          <a:lstStyle/>
          <a:p>
            <a:pPr lvl="0" algn="ctr" fontAlgn="base">
              <a:spcBef>
                <a:spcPct val="0"/>
              </a:spcBef>
              <a:spcAft>
                <a:spcPct val="0"/>
              </a:spcAft>
            </a:pPr>
            <a:r>
              <a:rPr lang="it-IT" altLang="it-IT" sz="2400" b="1" i="1" u="sng" dirty="0">
                <a:solidFill>
                  <a:srgbClr val="000080"/>
                </a:solidFill>
                <a:latin typeface="Times New Roman" pitchFamily="18" charset="0"/>
                <a:cs typeface="Arial" charset="0"/>
              </a:rPr>
              <a:t>2) IL RISULTATO DI COMPETENZA</a:t>
            </a:r>
          </a:p>
          <a:p>
            <a:pPr algn="ctr" fontAlgn="base">
              <a:spcBef>
                <a:spcPct val="0"/>
              </a:spcBef>
              <a:spcAft>
                <a:spcPct val="0"/>
              </a:spcAft>
            </a:pPr>
            <a:endParaRPr lang="it-IT" altLang="it-IT" sz="2400" b="1" i="1" u="sng" dirty="0">
              <a:solidFill>
                <a:srgbClr val="000080"/>
              </a:solidFill>
              <a:latin typeface="Times New Roman" pitchFamily="18" charset="0"/>
              <a:cs typeface="Arial" charset="0"/>
            </a:endParaRPr>
          </a:p>
          <a:p>
            <a:pPr algn="ctr" fontAlgn="base">
              <a:spcBef>
                <a:spcPct val="0"/>
              </a:spcBef>
              <a:spcAft>
                <a:spcPct val="0"/>
              </a:spcAft>
            </a:pPr>
            <a:r>
              <a:rPr lang="it-IT" altLang="it-IT" sz="2400" b="1" i="1" u="sng" dirty="0">
                <a:solidFill>
                  <a:srgbClr val="000080"/>
                </a:solidFill>
                <a:latin typeface="Times New Roman" pitchFamily="18" charset="0"/>
                <a:cs typeface="Arial" charset="0"/>
              </a:rPr>
              <a:t> </a:t>
            </a:r>
          </a:p>
        </p:txBody>
      </p:sp>
      <p:sp>
        <p:nvSpPr>
          <p:cNvPr id="4" name="Rectangle 3"/>
          <p:cNvSpPr txBox="1">
            <a:spLocks noChangeArrowheads="1"/>
          </p:cNvSpPr>
          <p:nvPr/>
        </p:nvSpPr>
        <p:spPr bwMode="auto">
          <a:xfrm>
            <a:off x="51515" y="643732"/>
            <a:ext cx="12088969" cy="6478073"/>
          </a:xfrm>
          <a:prstGeom prst="rect">
            <a:avLst/>
          </a:prstGeom>
          <a:noFill/>
          <a:ln w="9525">
            <a:noFill/>
            <a:miter lim="800000"/>
            <a:headEnd/>
            <a:tailEnd/>
          </a:ln>
        </p:spPr>
        <p:txBody>
          <a:bodyPr>
            <a:normAutofit fontScale="92500"/>
          </a:bodyPr>
          <a:lstStyle/>
          <a:p>
            <a:pPr marL="457200" indent="-457200" algn="just">
              <a:lnSpc>
                <a:spcPts val="3600"/>
              </a:lnSpc>
              <a:spcBef>
                <a:spcPct val="0"/>
              </a:spcBef>
              <a:buClr>
                <a:srgbClr val="0F6FC6"/>
              </a:buClr>
              <a:buSzPct val="85000"/>
              <a:tabLst>
                <a:tab pos="628650" algn="l"/>
              </a:tabLst>
              <a:defRPr/>
            </a:pPr>
            <a:endParaRPr lang="it-IT" sz="3200" b="1" i="1" dirty="0">
              <a:solidFill>
                <a:srgbClr val="000080"/>
              </a:solidFill>
              <a:latin typeface="Times New Roman" pitchFamily="18" charset="0"/>
              <a:cs typeface="Arial" charset="0"/>
            </a:endParaRPr>
          </a:p>
          <a:p>
            <a:pPr algn="ctr">
              <a:lnSpc>
                <a:spcPts val="4200"/>
              </a:lnSpc>
              <a:spcBef>
                <a:spcPct val="0"/>
              </a:spcBef>
              <a:buClr>
                <a:srgbClr val="0F6FC6"/>
              </a:buClr>
              <a:buSzPct val="85000"/>
              <a:tabLst>
                <a:tab pos="628650" algn="l"/>
              </a:tabLst>
              <a:defRPr/>
            </a:pPr>
            <a:r>
              <a:rPr lang="it-IT" sz="3200" b="1" i="1" dirty="0">
                <a:latin typeface="Times New Roman" pitchFamily="18" charset="0"/>
                <a:cs typeface="Arial" charset="0"/>
              </a:rPr>
              <a:t>IL RISULTATO DI COMPETENZA  </a:t>
            </a:r>
          </a:p>
          <a:p>
            <a:pPr algn="ctr">
              <a:lnSpc>
                <a:spcPts val="4200"/>
              </a:lnSpc>
              <a:spcBef>
                <a:spcPct val="0"/>
              </a:spcBef>
              <a:buClr>
                <a:srgbClr val="0F6FC6"/>
              </a:buClr>
              <a:buSzPct val="85000"/>
              <a:tabLst>
                <a:tab pos="628650" algn="l"/>
              </a:tabLst>
              <a:defRPr/>
            </a:pPr>
            <a:r>
              <a:rPr lang="it-IT" sz="3200" b="1" i="1" dirty="0">
                <a:latin typeface="Times New Roman" pitchFamily="18" charset="0"/>
                <a:cs typeface="Arial" charset="0"/>
              </a:rPr>
              <a:t>RIGUARDA LA GESTIONE DI ANNO FINANZIARIO</a:t>
            </a:r>
          </a:p>
          <a:p>
            <a:pPr algn="ctr">
              <a:lnSpc>
                <a:spcPts val="4200"/>
              </a:lnSpc>
              <a:spcBef>
                <a:spcPct val="0"/>
              </a:spcBef>
              <a:buClr>
                <a:srgbClr val="0F6FC6"/>
              </a:buClr>
              <a:buSzPct val="85000"/>
              <a:tabLst>
                <a:tab pos="628650" algn="l"/>
              </a:tabLst>
              <a:defRPr/>
            </a:pPr>
            <a:endParaRPr lang="it-IT" sz="3200" b="1" i="1" dirty="0">
              <a:solidFill>
                <a:srgbClr val="000080"/>
              </a:solidFill>
              <a:latin typeface="Times New Roman" pitchFamily="18" charset="0"/>
              <a:cs typeface="Arial" charset="0"/>
            </a:endParaRPr>
          </a:p>
          <a:p>
            <a:pPr algn="ctr">
              <a:lnSpc>
                <a:spcPts val="4200"/>
              </a:lnSpc>
              <a:spcBef>
                <a:spcPct val="0"/>
              </a:spcBef>
              <a:buClr>
                <a:srgbClr val="0F6FC6"/>
              </a:buClr>
              <a:buSzPct val="85000"/>
              <a:tabLst>
                <a:tab pos="628650" algn="l"/>
              </a:tabLst>
              <a:defRPr/>
            </a:pPr>
            <a:r>
              <a:rPr lang="it-IT" sz="3200" b="1" i="1" dirty="0">
                <a:solidFill>
                  <a:srgbClr val="000080"/>
                </a:solidFill>
                <a:latin typeface="Times New Roman" pitchFamily="18" charset="0"/>
                <a:cs typeface="Arial" charset="0"/>
              </a:rPr>
              <a:t>RAPPRESENTA LA CAPACITA’ DELLE RISORSE RESE DISPONIBILI NEL CORSO DI UN ESERCIZIO DI FAR FRONTE ALLE PASSIVITA’ DI COMPETENZA FINANZIARIA DEL MEDESIMO ESERCIZIO</a:t>
            </a:r>
          </a:p>
          <a:p>
            <a:pPr algn="ctr">
              <a:lnSpc>
                <a:spcPts val="3600"/>
              </a:lnSpc>
              <a:spcBef>
                <a:spcPct val="0"/>
              </a:spcBef>
              <a:buClr>
                <a:srgbClr val="0F6FC6"/>
              </a:buClr>
              <a:buSzPct val="85000"/>
              <a:tabLst>
                <a:tab pos="628650" algn="l"/>
              </a:tabLst>
              <a:defRPr/>
            </a:pPr>
            <a:endParaRPr lang="it-IT" sz="3200" b="1" i="1" dirty="0">
              <a:solidFill>
                <a:srgbClr val="000080"/>
              </a:solidFill>
              <a:latin typeface="Times New Roman" pitchFamily="18" charset="0"/>
              <a:cs typeface="Arial" charset="0"/>
            </a:endParaRPr>
          </a:p>
          <a:p>
            <a:pPr lvl="0" algn="ctr">
              <a:lnSpc>
                <a:spcPts val="4200"/>
              </a:lnSpc>
              <a:spcBef>
                <a:spcPct val="0"/>
              </a:spcBef>
              <a:buClr>
                <a:srgbClr val="0F6FC6"/>
              </a:buClr>
              <a:buSzPct val="85000"/>
              <a:tabLst>
                <a:tab pos="628650" algn="l"/>
              </a:tabLst>
              <a:defRPr/>
            </a:pPr>
            <a:r>
              <a:rPr lang="it-IT" sz="3200" b="1" i="1" dirty="0">
                <a:solidFill>
                  <a:srgbClr val="000080"/>
                </a:solidFill>
                <a:latin typeface="Times New Roman" pitchFamily="18" charset="0"/>
                <a:cs typeface="Arial" charset="0"/>
              </a:rPr>
              <a:t>Il bilancio è in equilibrio se a consuntivo è stato realizzato </a:t>
            </a:r>
          </a:p>
          <a:p>
            <a:pPr lvl="0" algn="ctr">
              <a:lnSpc>
                <a:spcPts val="4200"/>
              </a:lnSpc>
              <a:spcBef>
                <a:spcPct val="0"/>
              </a:spcBef>
              <a:buClr>
                <a:srgbClr val="0F6FC6"/>
              </a:buClr>
              <a:buSzPct val="85000"/>
              <a:tabLst>
                <a:tab pos="628650" algn="l"/>
              </a:tabLst>
              <a:defRPr/>
            </a:pPr>
            <a:r>
              <a:rPr lang="it-IT" sz="3200" b="1" i="1" dirty="0">
                <a:solidFill>
                  <a:srgbClr val="000080"/>
                </a:solidFill>
                <a:latin typeface="Times New Roman" pitchFamily="18" charset="0"/>
                <a:cs typeface="Arial" charset="0"/>
              </a:rPr>
              <a:t>l’equilibrio che era stato previsto nel bilancio </a:t>
            </a:r>
          </a:p>
          <a:p>
            <a:pPr lvl="0" algn="ctr">
              <a:lnSpc>
                <a:spcPts val="4200"/>
              </a:lnSpc>
              <a:spcBef>
                <a:spcPct val="0"/>
              </a:spcBef>
              <a:buClr>
                <a:srgbClr val="0F6FC6"/>
              </a:buClr>
              <a:buSzPct val="85000"/>
              <a:tabLst>
                <a:tab pos="628650" algn="l"/>
              </a:tabLst>
              <a:defRPr/>
            </a:pPr>
            <a:r>
              <a:rPr lang="it-IT" sz="3200" b="1" i="1" dirty="0">
                <a:solidFill>
                  <a:srgbClr val="000080"/>
                </a:solidFill>
                <a:latin typeface="Times New Roman" pitchFamily="18" charset="0"/>
                <a:cs typeface="Arial" charset="0"/>
              </a:rPr>
              <a:t>in attuazione dell’art. 162, comma 6, del TUEL. </a:t>
            </a:r>
          </a:p>
          <a:p>
            <a:pPr algn="just">
              <a:lnSpc>
                <a:spcPts val="3600"/>
              </a:lnSpc>
              <a:spcBef>
                <a:spcPct val="0"/>
              </a:spcBef>
              <a:buClr>
                <a:srgbClr val="0F6FC6"/>
              </a:buClr>
              <a:buSzPct val="85000"/>
              <a:tabLst>
                <a:tab pos="628650" algn="l"/>
              </a:tabLst>
              <a:defRPr/>
            </a:pPr>
            <a:r>
              <a:rPr lang="it-IT" sz="3200" b="1" i="1" dirty="0">
                <a:solidFill>
                  <a:srgbClr val="000080"/>
                </a:solidFill>
                <a:latin typeface="Times New Roman" pitchFamily="18" charset="0"/>
                <a:cs typeface="Arial" charset="0"/>
              </a:rPr>
              <a:t> </a:t>
            </a:r>
          </a:p>
        </p:txBody>
      </p:sp>
    </p:spTree>
    <p:extLst>
      <p:ext uri="{BB962C8B-B14F-4D97-AF65-F5344CB8AC3E}">
        <p14:creationId xmlns:p14="http://schemas.microsoft.com/office/powerpoint/2010/main" val="813682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ttangolo 3"/>
          <p:cNvSpPr>
            <a:spLocks noChangeArrowheads="1"/>
          </p:cNvSpPr>
          <p:nvPr/>
        </p:nvSpPr>
        <p:spPr bwMode="auto">
          <a:xfrm>
            <a:off x="1711325" y="228601"/>
            <a:ext cx="8713788" cy="1200329"/>
          </a:xfrm>
          <a:prstGeom prst="rect">
            <a:avLst/>
          </a:prstGeom>
          <a:noFill/>
          <a:ln w="9525">
            <a:noFill/>
            <a:miter lim="800000"/>
            <a:headEnd/>
            <a:tailEnd/>
          </a:ln>
        </p:spPr>
        <p:txBody>
          <a:bodyPr>
            <a:spAutoFit/>
          </a:bodyPr>
          <a:lstStyle/>
          <a:p>
            <a:pPr algn="ctr" fontAlgn="base">
              <a:spcBef>
                <a:spcPct val="0"/>
              </a:spcBef>
              <a:spcAft>
                <a:spcPct val="0"/>
              </a:spcAft>
            </a:pPr>
            <a:r>
              <a:rPr lang="it-IT" altLang="it-IT" sz="2400" b="1" i="1" u="sng" dirty="0">
                <a:solidFill>
                  <a:srgbClr val="000080"/>
                </a:solidFill>
                <a:latin typeface="Times New Roman" pitchFamily="18" charset="0"/>
                <a:cs typeface="Arial" charset="0"/>
              </a:rPr>
              <a:t>2) IL RISULTATO DI COMPETENZA</a:t>
            </a:r>
          </a:p>
          <a:p>
            <a:pPr algn="ctr" fontAlgn="base">
              <a:spcBef>
                <a:spcPct val="0"/>
              </a:spcBef>
              <a:spcAft>
                <a:spcPct val="0"/>
              </a:spcAft>
            </a:pPr>
            <a:endParaRPr lang="it-IT" altLang="it-IT" sz="2400" b="1" i="1" u="sng" dirty="0">
              <a:solidFill>
                <a:srgbClr val="000080"/>
              </a:solidFill>
              <a:latin typeface="Times New Roman" pitchFamily="18" charset="0"/>
              <a:cs typeface="Arial" charset="0"/>
            </a:endParaRPr>
          </a:p>
          <a:p>
            <a:pPr algn="ctr" fontAlgn="base">
              <a:spcBef>
                <a:spcPct val="0"/>
              </a:spcBef>
              <a:spcAft>
                <a:spcPct val="0"/>
              </a:spcAft>
            </a:pPr>
            <a:r>
              <a:rPr lang="it-IT" altLang="it-IT" sz="2400" b="1" i="1" u="sng" dirty="0">
                <a:solidFill>
                  <a:srgbClr val="000080"/>
                </a:solidFill>
                <a:latin typeface="Times New Roman" pitchFamily="18" charset="0"/>
                <a:cs typeface="Arial" charset="0"/>
              </a:rPr>
              <a:t> </a:t>
            </a:r>
          </a:p>
        </p:txBody>
      </p:sp>
      <p:sp>
        <p:nvSpPr>
          <p:cNvPr id="4" name="Rectangle 3"/>
          <p:cNvSpPr txBox="1">
            <a:spLocks noChangeArrowheads="1"/>
          </p:cNvSpPr>
          <p:nvPr/>
        </p:nvSpPr>
        <p:spPr bwMode="auto">
          <a:xfrm>
            <a:off x="467932" y="914399"/>
            <a:ext cx="11256135" cy="6175420"/>
          </a:xfrm>
          <a:prstGeom prst="rect">
            <a:avLst/>
          </a:prstGeom>
          <a:noFill/>
          <a:ln w="9525">
            <a:noFill/>
            <a:miter lim="800000"/>
            <a:headEnd/>
            <a:tailEnd/>
          </a:ln>
        </p:spPr>
        <p:txBody>
          <a:bodyPr>
            <a:normAutofit/>
          </a:bodyPr>
          <a:lstStyle/>
          <a:p>
            <a:pPr marL="269875" indent="-3175" algn="just">
              <a:lnSpc>
                <a:spcPts val="4400"/>
              </a:lnSpc>
              <a:spcBef>
                <a:spcPts val="600"/>
              </a:spcBef>
              <a:buClr>
                <a:srgbClr val="0F6FC6"/>
              </a:buClr>
              <a:buSzPct val="85000"/>
              <a:tabLst>
                <a:tab pos="895350" algn="l"/>
              </a:tabLst>
              <a:defRPr/>
            </a:pPr>
            <a:r>
              <a:rPr lang="it-IT" sz="3200" b="1" i="1" dirty="0">
                <a:solidFill>
                  <a:srgbClr val="000080"/>
                </a:solidFill>
                <a:latin typeface="Times New Roman" pitchFamily="18" charset="0"/>
                <a:cs typeface="Arial" charset="0"/>
              </a:rPr>
              <a:t>L’articolo 162, comma 6, del TUEL richiede </a:t>
            </a:r>
            <a:r>
              <a:rPr lang="it-IT" sz="3200" b="1" i="1" u="sng" dirty="0">
                <a:solidFill>
                  <a:srgbClr val="000080"/>
                </a:solidFill>
                <a:latin typeface="Times New Roman" pitchFamily="18" charset="0"/>
                <a:cs typeface="Arial" charset="0"/>
              </a:rPr>
              <a:t>il pareggio finanziario </a:t>
            </a:r>
            <a:r>
              <a:rPr lang="it-IT" sz="3200" b="1" i="1" dirty="0">
                <a:solidFill>
                  <a:srgbClr val="000080"/>
                </a:solidFill>
                <a:latin typeface="Times New Roman" pitchFamily="18" charset="0"/>
                <a:cs typeface="Arial" charset="0"/>
              </a:rPr>
              <a:t>tra il totale delle previsioni di entrata del bilancio di previsione e il totale delle previsioni di spesa, </a:t>
            </a:r>
            <a:r>
              <a:rPr lang="it-IT" sz="3200" b="1" i="1" dirty="0">
                <a:latin typeface="Times New Roman" pitchFamily="18" charset="0"/>
                <a:cs typeface="Arial" charset="0"/>
              </a:rPr>
              <a:t>comprensive:</a:t>
            </a:r>
          </a:p>
          <a:p>
            <a:pPr marL="1081088" indent="-360363" algn="just">
              <a:lnSpc>
                <a:spcPts val="4400"/>
              </a:lnSpc>
              <a:spcBef>
                <a:spcPts val="600"/>
              </a:spcBef>
              <a:buClr>
                <a:srgbClr val="0F6FC6"/>
              </a:buClr>
              <a:buSzPct val="85000"/>
              <a:buFont typeface="Wingdings" panose="05000000000000000000" pitchFamily="2" charset="2"/>
              <a:buChar char="Ø"/>
              <a:tabLst>
                <a:tab pos="895350" algn="l"/>
              </a:tabLst>
              <a:defRPr/>
            </a:pPr>
            <a:r>
              <a:rPr lang="it-IT" sz="3200" i="1" dirty="0">
                <a:latin typeface="Times New Roman" pitchFamily="18" charset="0"/>
                <a:cs typeface="Arial" charset="0"/>
              </a:rPr>
              <a:t>dell’utilizzo dell’avanzo di amministrazione e del  recupero del disavanzo di amministrazione;</a:t>
            </a:r>
          </a:p>
          <a:p>
            <a:pPr marL="1081088" indent="-360363" algn="just">
              <a:lnSpc>
                <a:spcPts val="4400"/>
              </a:lnSpc>
              <a:spcBef>
                <a:spcPts val="600"/>
              </a:spcBef>
              <a:buClr>
                <a:srgbClr val="0F6FC6"/>
              </a:buClr>
              <a:buSzPct val="85000"/>
              <a:buFont typeface="Wingdings" panose="05000000000000000000" pitchFamily="2" charset="2"/>
              <a:buChar char="Ø"/>
              <a:tabLst>
                <a:tab pos="895350" algn="l"/>
              </a:tabLst>
              <a:defRPr/>
            </a:pPr>
            <a:r>
              <a:rPr lang="it-IT" sz="3200" i="1" dirty="0">
                <a:latin typeface="Times New Roman" pitchFamily="18" charset="0"/>
                <a:cs typeface="Arial" charset="0"/>
              </a:rPr>
              <a:t> del FPV (di entrata e di spesa);</a:t>
            </a:r>
          </a:p>
          <a:p>
            <a:pPr marL="1081088" indent="-360363" algn="just">
              <a:lnSpc>
                <a:spcPts val="4400"/>
              </a:lnSpc>
              <a:spcBef>
                <a:spcPts val="600"/>
              </a:spcBef>
              <a:buClr>
                <a:srgbClr val="0F6FC6"/>
              </a:buClr>
              <a:buSzPct val="85000"/>
              <a:buFont typeface="Wingdings" panose="05000000000000000000" pitchFamily="2" charset="2"/>
              <a:buChar char="Ø"/>
              <a:tabLst>
                <a:tab pos="895350" algn="l"/>
              </a:tabLst>
              <a:defRPr/>
            </a:pPr>
            <a:r>
              <a:rPr lang="it-IT" sz="3200" i="1" dirty="0">
                <a:latin typeface="Times New Roman" pitchFamily="18" charset="0"/>
                <a:cs typeface="Arial" charset="0"/>
              </a:rPr>
              <a:t> degli stanziamenti riguardanti gli accantonamenti.</a:t>
            </a:r>
          </a:p>
          <a:p>
            <a:pPr marL="266700" algn="just">
              <a:lnSpc>
                <a:spcPts val="4400"/>
              </a:lnSpc>
              <a:spcBef>
                <a:spcPts val="600"/>
              </a:spcBef>
              <a:buClr>
                <a:srgbClr val="0F6FC6"/>
              </a:buClr>
              <a:buSzPct val="85000"/>
              <a:tabLst>
                <a:tab pos="895350" algn="l"/>
              </a:tabLst>
              <a:defRPr/>
            </a:pPr>
            <a:r>
              <a:rPr lang="it-IT" sz="3200" b="1" i="1" dirty="0">
                <a:latin typeface="Times New Roman" pitchFamily="18" charset="0"/>
                <a:cs typeface="Arial" charset="0"/>
              </a:rPr>
              <a:t>Il TUEL richiede altresì l’equilibrio di parte corrente di competenza e il  fondo di cassa finale non negativo</a:t>
            </a:r>
            <a:r>
              <a:rPr lang="it-IT" sz="3200" b="1" i="1" dirty="0">
                <a:solidFill>
                  <a:srgbClr val="000080"/>
                </a:solidFill>
                <a:latin typeface="Times New Roman" pitchFamily="18" charset="0"/>
                <a:cs typeface="Arial" charset="0"/>
              </a:rPr>
              <a:t>.</a:t>
            </a:r>
          </a:p>
          <a:p>
            <a:pPr marL="723900" indent="-457200">
              <a:lnSpc>
                <a:spcPts val="4400"/>
              </a:lnSpc>
              <a:spcBef>
                <a:spcPts val="600"/>
              </a:spcBef>
              <a:buClr>
                <a:srgbClr val="0F6FC6"/>
              </a:buClr>
              <a:buSzPct val="85000"/>
              <a:buFont typeface="Wingdings" panose="05000000000000000000" pitchFamily="2" charset="2"/>
              <a:buChar char="Ø"/>
              <a:tabLst>
                <a:tab pos="895350" algn="l"/>
              </a:tabLst>
              <a:defRPr/>
            </a:pPr>
            <a:endParaRPr lang="it-IT" sz="3200" b="1" i="1" dirty="0">
              <a:solidFill>
                <a:srgbClr val="000080"/>
              </a:solidFill>
              <a:latin typeface="Times New Roman" pitchFamily="18" charset="0"/>
              <a:cs typeface="Arial" charset="0"/>
            </a:endParaRPr>
          </a:p>
          <a:p>
            <a:pPr marL="457200" indent="-457200" algn="just">
              <a:lnSpc>
                <a:spcPts val="3600"/>
              </a:lnSpc>
              <a:spcBef>
                <a:spcPct val="0"/>
              </a:spcBef>
              <a:buClr>
                <a:srgbClr val="0F6FC6"/>
              </a:buClr>
              <a:buSzPct val="85000"/>
              <a:tabLst>
                <a:tab pos="628650" algn="l"/>
              </a:tabLst>
              <a:defRPr/>
            </a:pPr>
            <a:endParaRPr lang="it-IT" sz="3200" b="1" i="1" dirty="0">
              <a:solidFill>
                <a:srgbClr val="000080"/>
              </a:solidFill>
              <a:latin typeface="Times New Roman" pitchFamily="18" charset="0"/>
              <a:cs typeface="Arial" charset="0"/>
            </a:endParaRPr>
          </a:p>
        </p:txBody>
      </p:sp>
    </p:spTree>
    <p:extLst>
      <p:ext uri="{BB962C8B-B14F-4D97-AF65-F5344CB8AC3E}">
        <p14:creationId xmlns:p14="http://schemas.microsoft.com/office/powerpoint/2010/main" val="1690788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1255531" y="1481122"/>
            <a:ext cx="9206154" cy="3913341"/>
          </a:xfrm>
          <a:prstGeom prst="rect">
            <a:avLst/>
          </a:prstGeom>
        </p:spPr>
      </p:pic>
    </p:spTree>
    <p:extLst>
      <p:ext uri="{BB962C8B-B14F-4D97-AF65-F5344CB8AC3E}">
        <p14:creationId xmlns:p14="http://schemas.microsoft.com/office/powerpoint/2010/main" val="1608686672"/>
      </p:ext>
    </p:extLst>
  </p:cSld>
  <p:clrMapOvr>
    <a:masterClrMapping/>
  </p:clrMapOvr>
  <p:transition spd="med">
    <p:strips dir="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stretch>
            <a:fillRect/>
          </a:stretch>
        </p:blipFill>
        <p:spPr>
          <a:xfrm>
            <a:off x="1559214" y="1957687"/>
            <a:ext cx="9073571" cy="2942625"/>
          </a:xfrm>
          <a:prstGeom prst="rect">
            <a:avLst/>
          </a:prstGeom>
        </p:spPr>
      </p:pic>
    </p:spTree>
    <p:extLst>
      <p:ext uri="{BB962C8B-B14F-4D97-AF65-F5344CB8AC3E}">
        <p14:creationId xmlns:p14="http://schemas.microsoft.com/office/powerpoint/2010/main" val="1671773092"/>
      </p:ext>
    </p:extLst>
  </p:cSld>
  <p:clrMapOvr>
    <a:masterClrMapping/>
  </p:clrMapOvr>
  <p:transition spd="med">
    <p:strips dir="r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131126" y="2583873"/>
            <a:ext cx="6012873" cy="3375155"/>
          </a:xfrm>
          <a:prstGeom prst="rect">
            <a:avLst/>
          </a:prstGeom>
        </p:spPr>
        <p:txBody>
          <a:bodyPr wrap="square">
            <a:spAutoFit/>
          </a:bodyPr>
          <a:lstStyle/>
          <a:p>
            <a:pPr>
              <a:lnSpc>
                <a:spcPct val="107000"/>
              </a:lnSpc>
              <a:spcAft>
                <a:spcPts val="800"/>
              </a:spcAft>
            </a:pPr>
            <a:r>
              <a:rPr lang="it-IT" dirty="0">
                <a:latin typeface="Calibri" panose="020F0502020204030204" pitchFamily="34" charset="0"/>
                <a:ea typeface="Calibri" panose="020F0502020204030204" pitchFamily="34" charset="0"/>
                <a:cs typeface="Times New Roman" panose="02020603050405020304" pitchFamily="18" charset="0"/>
              </a:rPr>
              <a:t> L’importanza della predisposizione di un adeguato </a:t>
            </a:r>
            <a:r>
              <a:rPr lang="it-IT" dirty="0" err="1">
                <a:latin typeface="Calibri" panose="020F0502020204030204" pitchFamily="34" charset="0"/>
                <a:ea typeface="Calibri" panose="020F0502020204030204" pitchFamily="34" charset="0"/>
                <a:cs typeface="Times New Roman" panose="02020603050405020304" pitchFamily="18" charset="0"/>
              </a:rPr>
              <a:t>pre</a:t>
            </a:r>
            <a:r>
              <a:rPr lang="it-IT" dirty="0">
                <a:latin typeface="Calibri" panose="020F0502020204030204" pitchFamily="34" charset="0"/>
                <a:ea typeface="Calibri" panose="020F0502020204030204" pitchFamily="34" charset="0"/>
                <a:cs typeface="Times New Roman" panose="02020603050405020304" pitchFamily="18" charset="0"/>
              </a:rPr>
              <a:t> – rendiconto</a:t>
            </a:r>
          </a:p>
          <a:p>
            <a:pPr>
              <a:lnSpc>
                <a:spcPct val="107000"/>
              </a:lnSpc>
              <a:spcAft>
                <a:spcPts val="800"/>
              </a:spcAft>
            </a:pPr>
            <a:r>
              <a:rPr lang="it-IT" dirty="0">
                <a:latin typeface="Calibri" panose="020F0502020204030204" pitchFamily="34" charset="0"/>
                <a:ea typeface="Calibri" panose="020F0502020204030204" pitchFamily="34" charset="0"/>
                <a:cs typeface="Times New Roman" panose="02020603050405020304" pitchFamily="18" charset="0"/>
              </a:rPr>
              <a:t>  </a:t>
            </a:r>
            <a:r>
              <a:rPr lang="it-IT" dirty="0" smtClean="0">
                <a:latin typeface="Calibri" panose="020F0502020204030204" pitchFamily="34" charset="0"/>
                <a:ea typeface="Calibri" panose="020F0502020204030204" pitchFamily="34" charset="0"/>
                <a:cs typeface="Times New Roman" panose="02020603050405020304" pitchFamily="18" charset="0"/>
              </a:rPr>
              <a:t>La </a:t>
            </a:r>
            <a:r>
              <a:rPr lang="it-IT" dirty="0">
                <a:latin typeface="Calibri" panose="020F0502020204030204" pitchFamily="34" charset="0"/>
                <a:ea typeface="Calibri" panose="020F0502020204030204" pitchFamily="34" charset="0"/>
                <a:cs typeface="Times New Roman" panose="02020603050405020304" pitchFamily="18" charset="0"/>
              </a:rPr>
              <a:t>valutazione dell’avanzo presunto vincolato</a:t>
            </a:r>
          </a:p>
          <a:p>
            <a:pPr>
              <a:lnSpc>
                <a:spcPct val="107000"/>
              </a:lnSpc>
              <a:spcAft>
                <a:spcPts val="800"/>
              </a:spcAft>
            </a:pPr>
            <a:r>
              <a:rPr lang="it-IT" dirty="0">
                <a:latin typeface="Calibri" panose="020F0502020204030204" pitchFamily="34" charset="0"/>
                <a:ea typeface="Calibri" panose="020F0502020204030204" pitchFamily="34" charset="0"/>
                <a:cs typeface="Times New Roman" panose="02020603050405020304" pitchFamily="18" charset="0"/>
              </a:rPr>
              <a:t>  </a:t>
            </a:r>
            <a:r>
              <a:rPr lang="it-IT" dirty="0" smtClean="0">
                <a:latin typeface="Calibri" panose="020F0502020204030204" pitchFamily="34" charset="0"/>
                <a:ea typeface="Calibri" panose="020F0502020204030204" pitchFamily="34" charset="0"/>
                <a:cs typeface="Times New Roman" panose="02020603050405020304" pitchFamily="18" charset="0"/>
              </a:rPr>
              <a:t>La </a:t>
            </a:r>
            <a:r>
              <a:rPr lang="it-IT" dirty="0">
                <a:latin typeface="Calibri" panose="020F0502020204030204" pitchFamily="34" charset="0"/>
                <a:ea typeface="Calibri" panose="020F0502020204030204" pitchFamily="34" charset="0"/>
                <a:cs typeface="Times New Roman" panose="02020603050405020304" pitchFamily="18" charset="0"/>
              </a:rPr>
              <a:t>valutazione dell’avanzo presunto accantonato</a:t>
            </a:r>
          </a:p>
          <a:p>
            <a:pPr>
              <a:lnSpc>
                <a:spcPct val="107000"/>
              </a:lnSpc>
              <a:spcAft>
                <a:spcPts val="800"/>
              </a:spcAft>
            </a:pPr>
            <a:r>
              <a:rPr lang="it-IT" dirty="0">
                <a:latin typeface="Calibri" panose="020F0502020204030204" pitchFamily="34" charset="0"/>
                <a:ea typeface="Calibri" panose="020F0502020204030204" pitchFamily="34" charset="0"/>
                <a:cs typeface="Times New Roman" panose="02020603050405020304" pitchFamily="18" charset="0"/>
              </a:rPr>
              <a:t>  </a:t>
            </a:r>
            <a:r>
              <a:rPr lang="it-IT" dirty="0" smtClean="0">
                <a:latin typeface="Calibri" panose="020F0502020204030204" pitchFamily="34" charset="0"/>
                <a:ea typeface="Calibri" panose="020F0502020204030204" pitchFamily="34" charset="0"/>
                <a:cs typeface="Times New Roman" panose="02020603050405020304" pitchFamily="18" charset="0"/>
              </a:rPr>
              <a:t>L’andamento </a:t>
            </a:r>
            <a:r>
              <a:rPr lang="it-IT" dirty="0">
                <a:latin typeface="Calibri" panose="020F0502020204030204" pitchFamily="34" charset="0"/>
                <a:ea typeface="Calibri" panose="020F0502020204030204" pitchFamily="34" charset="0"/>
                <a:cs typeface="Times New Roman" panose="02020603050405020304" pitchFamily="18" charset="0"/>
              </a:rPr>
              <a:t>del Fondo Pluriennale vincolato</a:t>
            </a:r>
          </a:p>
          <a:p>
            <a:pPr>
              <a:lnSpc>
                <a:spcPct val="107000"/>
              </a:lnSpc>
              <a:spcAft>
                <a:spcPts val="800"/>
              </a:spcAft>
            </a:pPr>
            <a:r>
              <a:rPr lang="it-IT" dirty="0">
                <a:latin typeface="Calibri" panose="020F0502020204030204" pitchFamily="34" charset="0"/>
                <a:ea typeface="Calibri" panose="020F0502020204030204" pitchFamily="34" charset="0"/>
                <a:cs typeface="Times New Roman" panose="02020603050405020304" pitchFamily="18" charset="0"/>
              </a:rPr>
              <a:t>  </a:t>
            </a:r>
            <a:r>
              <a:rPr lang="it-IT" dirty="0" smtClean="0">
                <a:latin typeface="Calibri" panose="020F0502020204030204" pitchFamily="34" charset="0"/>
                <a:ea typeface="Calibri" panose="020F0502020204030204" pitchFamily="34" charset="0"/>
                <a:cs typeface="Times New Roman" panose="02020603050405020304" pitchFamily="18" charset="0"/>
              </a:rPr>
              <a:t>Le </a:t>
            </a:r>
            <a:r>
              <a:rPr lang="it-IT" dirty="0" err="1">
                <a:latin typeface="Calibri" panose="020F0502020204030204" pitchFamily="34" charset="0"/>
                <a:ea typeface="Calibri" panose="020F0502020204030204" pitchFamily="34" charset="0"/>
                <a:cs typeface="Times New Roman" panose="02020603050405020304" pitchFamily="18" charset="0"/>
              </a:rPr>
              <a:t>reimputazioni</a:t>
            </a:r>
            <a:endParaRPr lang="it-IT"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dirty="0">
                <a:latin typeface="Calibri" panose="020F0502020204030204" pitchFamily="34" charset="0"/>
                <a:ea typeface="Calibri" panose="020F0502020204030204" pitchFamily="34" charset="0"/>
                <a:cs typeface="Times New Roman" panose="02020603050405020304" pitchFamily="18" charset="0"/>
              </a:rPr>
              <a:t>  </a:t>
            </a:r>
            <a:r>
              <a:rPr lang="it-IT" dirty="0" smtClean="0">
                <a:latin typeface="Calibri" panose="020F0502020204030204" pitchFamily="34" charset="0"/>
                <a:ea typeface="Calibri" panose="020F0502020204030204" pitchFamily="34" charset="0"/>
                <a:cs typeface="Times New Roman" panose="02020603050405020304" pitchFamily="18" charset="0"/>
              </a:rPr>
              <a:t>La </a:t>
            </a:r>
            <a:r>
              <a:rPr lang="it-IT" dirty="0">
                <a:latin typeface="Calibri" panose="020F0502020204030204" pitchFamily="34" charset="0"/>
                <a:ea typeface="Calibri" panose="020F0502020204030204" pitchFamily="34" charset="0"/>
                <a:cs typeface="Times New Roman" panose="02020603050405020304" pitchFamily="18" charset="0"/>
              </a:rPr>
              <a:t>necessità di un </a:t>
            </a:r>
            <a:r>
              <a:rPr lang="it-IT" dirty="0" err="1">
                <a:latin typeface="Calibri" panose="020F0502020204030204" pitchFamily="34" charset="0"/>
                <a:ea typeface="Calibri" panose="020F0502020204030204" pitchFamily="34" charset="0"/>
                <a:cs typeface="Times New Roman" panose="02020603050405020304" pitchFamily="18" charset="0"/>
              </a:rPr>
              <a:t>riaccertamento</a:t>
            </a:r>
            <a:r>
              <a:rPr lang="it-IT" dirty="0">
                <a:latin typeface="Calibri" panose="020F0502020204030204" pitchFamily="34" charset="0"/>
                <a:ea typeface="Calibri" panose="020F0502020204030204" pitchFamily="34" charset="0"/>
                <a:cs typeface="Times New Roman" panose="02020603050405020304" pitchFamily="18" charset="0"/>
              </a:rPr>
              <a:t> parziale</a:t>
            </a:r>
          </a:p>
          <a:p>
            <a:pPr>
              <a:lnSpc>
                <a:spcPct val="107000"/>
              </a:lnSpc>
              <a:spcAft>
                <a:spcPts val="800"/>
              </a:spcAft>
            </a:pPr>
            <a:r>
              <a:rPr lang="it-IT" dirty="0">
                <a:latin typeface="Calibri" panose="020F0502020204030204" pitchFamily="34" charset="0"/>
                <a:ea typeface="Calibri" panose="020F0502020204030204" pitchFamily="34" charset="0"/>
                <a:cs typeface="Times New Roman" panose="02020603050405020304" pitchFamily="18" charset="0"/>
              </a:rPr>
              <a:t>  </a:t>
            </a:r>
            <a:r>
              <a:rPr lang="it-IT" dirty="0" smtClean="0">
                <a:latin typeface="Calibri" panose="020F0502020204030204" pitchFamily="34" charset="0"/>
                <a:ea typeface="Calibri" panose="020F0502020204030204" pitchFamily="34" charset="0"/>
                <a:cs typeface="Times New Roman" panose="02020603050405020304" pitchFamily="18" charset="0"/>
              </a:rPr>
              <a:t>Le </a:t>
            </a:r>
            <a:r>
              <a:rPr lang="it-IT" dirty="0">
                <a:latin typeface="Calibri" panose="020F0502020204030204" pitchFamily="34" charset="0"/>
                <a:ea typeface="Calibri" panose="020F0502020204030204" pitchFamily="34" charset="0"/>
                <a:cs typeface="Times New Roman" panose="02020603050405020304" pitchFamily="18" charset="0"/>
              </a:rPr>
              <a:t>criticità ancora esistenti nel rispetto della competenza potenziata</a:t>
            </a:r>
            <a:endParaRPr lang="it-IT" dirty="0"/>
          </a:p>
        </p:txBody>
      </p:sp>
    </p:spTree>
    <p:extLst>
      <p:ext uri="{BB962C8B-B14F-4D97-AF65-F5344CB8AC3E}">
        <p14:creationId xmlns:p14="http://schemas.microsoft.com/office/powerpoint/2010/main" val="38338808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1073" y="2944091"/>
            <a:ext cx="6102927" cy="2031325"/>
          </a:xfrm>
          <a:prstGeom prst="rect">
            <a:avLst/>
          </a:prstGeom>
        </p:spPr>
        <p:txBody>
          <a:bodyPr wrap="square">
            <a:spAutoFit/>
          </a:bodyPr>
          <a:lstStyle/>
          <a:p>
            <a:r>
              <a:rPr lang="it-IT" b="1" dirty="0">
                <a:latin typeface="Calibri" panose="020F0502020204030204" pitchFamily="34" charset="0"/>
                <a:ea typeface="Calibri" panose="020F0502020204030204" pitchFamily="34" charset="0"/>
                <a:cs typeface="Times New Roman" panose="02020603050405020304" pitchFamily="18" charset="0"/>
              </a:rPr>
              <a:t> Gli indicatori della delibera della Corte dei Conti –Sezione Autonomie n. 18/ 2022 – recante “METODOLOGIA PER LO SVOLGIMENTO DEI CONTROLLI SULLA ATTUAZIONE DEL PIANO NAZIONALE DI RIPRESA E RESILIENZA (PNRR) IN AMBITO TERRITORIALE E SVILUPPO DEL DATASET DA UTILIZZARE ANCHE PER VALUTARE LA SOSTENIBILITÀ DELLE INIZIATIVE ADOTTATE           </a:t>
            </a:r>
            <a:endParaRPr lang="it-IT" dirty="0"/>
          </a:p>
        </p:txBody>
      </p:sp>
    </p:spTree>
    <p:extLst>
      <p:ext uri="{BB962C8B-B14F-4D97-AF65-F5344CB8AC3E}">
        <p14:creationId xmlns:p14="http://schemas.microsoft.com/office/powerpoint/2010/main" val="27833910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763981" y="2344385"/>
            <a:ext cx="6331527" cy="3693319"/>
          </a:xfrm>
          <a:prstGeom prst="rect">
            <a:avLst/>
          </a:prstGeom>
        </p:spPr>
        <p:txBody>
          <a:bodyPr wrap="square">
            <a:spAutoFit/>
          </a:bodyPr>
          <a:lstStyle/>
          <a:p>
            <a:pPr algn="just"/>
            <a:r>
              <a:rPr lang="it-IT" dirty="0">
                <a:solidFill>
                  <a:schemeClr val="bg1"/>
                </a:solidFill>
              </a:rPr>
              <a:t>L’osservazione del triennio può mostrare diverse situazioni. Nel caso in cui l’ente, nel periodo osservato, disponga di un avanzo crescente, l’accumulo di risorse potrebbe indicare la mancata attivazione di un’azione anticiclica rivolta a sostenere i cittadini e le imprese mediante l’incremento delle spese o la riduzione del gettito d’entrata attraverso sgravi ulteriori. Se a questo si aggiunge anche un ridotto impiego dei fondi emergenziali - che si può evidenziare, con una certa approssimazione, dall’incremento della parte vincolata del risultato - emerge una situazione di scarsa reattività economico finanziaria </a:t>
            </a:r>
            <a:r>
              <a:rPr lang="it-IT" dirty="0"/>
              <a:t>(Indicatore: scostamento positivo percentuale, lettera E) del risultato di amministrazione, nel 2020 rispetto al 2019 e nel 2021 rispetto al 2020; fatto 100 il risultato 2019, verificare il livello di scostamento tra i tre esercizi). </a:t>
            </a:r>
          </a:p>
        </p:txBody>
      </p:sp>
    </p:spTree>
    <p:extLst>
      <p:ext uri="{BB962C8B-B14F-4D97-AF65-F5344CB8AC3E}">
        <p14:creationId xmlns:p14="http://schemas.microsoft.com/office/powerpoint/2010/main" val="2712916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91925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888673" y="2912193"/>
            <a:ext cx="6096000" cy="2585323"/>
          </a:xfrm>
          <a:prstGeom prst="rect">
            <a:avLst/>
          </a:prstGeom>
        </p:spPr>
        <p:txBody>
          <a:bodyPr>
            <a:spAutoFit/>
          </a:bodyPr>
          <a:lstStyle/>
          <a:p>
            <a:r>
              <a:rPr lang="it-IT" dirty="0">
                <a:solidFill>
                  <a:schemeClr val="bg1"/>
                </a:solidFill>
              </a:rPr>
              <a:t>Anche l’ente che, al termine del triennio, pur riportando un disavanzo, ha migliorato la propria posizione di bilancio, ripianando maggior disavanzo rispetto a quello d’obbligo, non dimostra un’adeguata reattività </a:t>
            </a:r>
            <a:r>
              <a:rPr lang="it-IT" dirty="0"/>
              <a:t>(Indicatore: riduzione percentuale del disavanzo nel 2021 rispetto al 2019, lettera E) del risultato di amministrazione). La ridotta propensione alla spesa denota che l’Amministrazione ha preferito migliorare la propria situazione di disavanzo, anziché attuare misure anticicliche.</a:t>
            </a:r>
          </a:p>
        </p:txBody>
      </p:sp>
    </p:spTree>
    <p:extLst>
      <p:ext uri="{BB962C8B-B14F-4D97-AF65-F5344CB8AC3E}">
        <p14:creationId xmlns:p14="http://schemas.microsoft.com/office/powerpoint/2010/main" val="17217245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2551837"/>
            <a:ext cx="6096000" cy="1754326"/>
          </a:xfrm>
          <a:prstGeom prst="rect">
            <a:avLst/>
          </a:prstGeom>
        </p:spPr>
        <p:txBody>
          <a:bodyPr>
            <a:spAutoFit/>
          </a:bodyPr>
          <a:lstStyle/>
          <a:p>
            <a:r>
              <a:rPr lang="it-IT" dirty="0"/>
              <a:t>All’opposto si pone il caso dell’ente che ha eroso il proprio avanzo d’amministrazione disponibile e che ha chiuso l’esercizio in disavanzo (passaggio da un avanzo disponibile nell’esercizio precedente a un disavanzo in quello successivo). In tale caso, 3 l’Amministrazione ha attuato misure anticicliche a costo del peggioramento della propria situazione finanziaria complessiva. </a:t>
            </a:r>
          </a:p>
        </p:txBody>
      </p:sp>
    </p:spTree>
    <p:extLst>
      <p:ext uri="{BB962C8B-B14F-4D97-AF65-F5344CB8AC3E}">
        <p14:creationId xmlns:p14="http://schemas.microsoft.com/office/powerpoint/2010/main" val="21331422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2413338"/>
            <a:ext cx="6096000" cy="2031325"/>
          </a:xfrm>
          <a:prstGeom prst="rect">
            <a:avLst/>
          </a:prstGeom>
        </p:spPr>
        <p:txBody>
          <a:bodyPr>
            <a:spAutoFit/>
          </a:bodyPr>
          <a:lstStyle/>
          <a:p>
            <a:r>
              <a:rPr lang="it-IT" dirty="0"/>
              <a:t>Infine, la situazione desiderabile è quella dell’ente che ha eroso il proprio avanzo d’amministrazione disponibile, ma è riuscito, comunque, a tendere verso il pareggio. In tale situazione, l’Amministrazione ha utilizzato le risorse dell’avanzo al fine di attuare misure anticicliche, senza compromettere il proprio equilibrio finanziario complessivo e mantenendo comunque un margine per gli anni futuri. </a:t>
            </a:r>
          </a:p>
        </p:txBody>
      </p:sp>
    </p:spTree>
    <p:extLst>
      <p:ext uri="{BB962C8B-B14F-4D97-AF65-F5344CB8AC3E}">
        <p14:creationId xmlns:p14="http://schemas.microsoft.com/office/powerpoint/2010/main" val="17273542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2136339"/>
            <a:ext cx="6096000" cy="2862322"/>
          </a:xfrm>
          <a:prstGeom prst="rect">
            <a:avLst/>
          </a:prstGeom>
        </p:spPr>
        <p:txBody>
          <a:bodyPr>
            <a:spAutoFit/>
          </a:bodyPr>
          <a:lstStyle/>
          <a:p>
            <a:pPr marL="342900" indent="-342900">
              <a:buAutoNum type="alphaLcParenR"/>
            </a:pPr>
            <a:r>
              <a:rPr lang="it-IT" dirty="0" smtClean="0"/>
              <a:t>l’andamento </a:t>
            </a:r>
            <a:r>
              <a:rPr lang="it-IT" dirty="0"/>
              <a:t>della spesa in conto capitale quale propensione dell’ente ad assumere impegni per tale tipologia di spesa (espressa dalla somma degli impegni del Titolo II e del FPV della spesa in conto capitale); </a:t>
            </a:r>
            <a:endParaRPr lang="it-IT" dirty="0" smtClean="0"/>
          </a:p>
          <a:p>
            <a:r>
              <a:rPr lang="it-IT" dirty="0" smtClean="0"/>
              <a:t>b</a:t>
            </a:r>
            <a:r>
              <a:rPr lang="it-IT" dirty="0"/>
              <a:t>) l’indice della capacità di realizzazione degli investimenti costituito dall’andamento del FPV di parte capitale (un andamento decrescente indica lo smaltimento dello stock, al netto di nuove attività; viceversa, un profilo crescente può essere indice di criticità. Cfr. Sezione 3 – quesito n. 1.5.2 del questionario Linee guida rendiconto 2021);</a:t>
            </a:r>
          </a:p>
        </p:txBody>
      </p:sp>
    </p:spTree>
    <p:extLst>
      <p:ext uri="{BB962C8B-B14F-4D97-AF65-F5344CB8AC3E}">
        <p14:creationId xmlns:p14="http://schemas.microsoft.com/office/powerpoint/2010/main" val="21271807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840181" y="2660073"/>
            <a:ext cx="6504709" cy="3139321"/>
          </a:xfrm>
          <a:prstGeom prst="rect">
            <a:avLst/>
          </a:prstGeom>
        </p:spPr>
        <p:txBody>
          <a:bodyPr wrap="square">
            <a:spAutoFit/>
          </a:bodyPr>
          <a:lstStyle/>
          <a:p>
            <a:r>
              <a:rPr lang="it-IT" dirty="0"/>
              <a:t>c) l’indice di tempestività dei pagamenti. La tendenza in diminuzione dei tempi di pagamento denota un certo miglioramento della solidità finanziaria, anche in presenza di andamenti congiunturali negativi, specie se la spesa è stata potenziata con l’adozione di misure anticicliche (cfr. Sezione n. 2, quesiti </a:t>
            </a:r>
            <a:r>
              <a:rPr lang="it-IT" dirty="0" err="1"/>
              <a:t>nn</a:t>
            </a:r>
            <a:r>
              <a:rPr lang="it-IT" dirty="0"/>
              <a:t>. 6.4 e 6.5 del questionario Linee guida rendiconto 2021); d) il permanere di un elevato livello di residui in conto capitale (titolo II) rappresenta un valido indicatore per esprimere un giudizio sulle potenzialità realizzative dei progetti PNRR da parte dell’ente. Un ridotto smaltimento, oltre a far ritenere di dubbia consistenza il debito ivi rappresentato, esprime difficoltà di attuazione dei progetti di investimento. </a:t>
            </a:r>
          </a:p>
        </p:txBody>
      </p:sp>
    </p:spTree>
    <p:extLst>
      <p:ext uri="{BB962C8B-B14F-4D97-AF65-F5344CB8AC3E}">
        <p14:creationId xmlns:p14="http://schemas.microsoft.com/office/powerpoint/2010/main" val="20564617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2551837"/>
            <a:ext cx="6096000" cy="1754326"/>
          </a:xfrm>
          <a:prstGeom prst="rect">
            <a:avLst/>
          </a:prstGeom>
        </p:spPr>
        <p:txBody>
          <a:bodyPr>
            <a:spAutoFit/>
          </a:bodyPr>
          <a:lstStyle/>
          <a:p>
            <a:r>
              <a:rPr lang="it-IT" dirty="0">
                <a:solidFill>
                  <a:schemeClr val="bg1"/>
                </a:solidFill>
              </a:rPr>
              <a:t>È quindi rilevante verificare la presenza </a:t>
            </a:r>
            <a:r>
              <a:rPr lang="it-IT" dirty="0"/>
              <a:t>di margini di manovra corrente disponibili nel bilancio dell’ente locale, che consentano di compensare l’incremento della spesa corrente, </a:t>
            </a:r>
            <a:r>
              <a:rPr lang="it-IT" dirty="0">
                <a:solidFill>
                  <a:schemeClr val="bg1"/>
                </a:solidFill>
              </a:rPr>
              <a:t>oltreché con il miglioramento della produttività multifattoriale, con l’espansione delle entrate (servizi a domanda) ovvero la diminuzione di spese correnti già preventivate. </a:t>
            </a:r>
          </a:p>
        </p:txBody>
      </p:sp>
    </p:spTree>
    <p:extLst>
      <p:ext uri="{BB962C8B-B14F-4D97-AF65-F5344CB8AC3E}">
        <p14:creationId xmlns:p14="http://schemas.microsoft.com/office/powerpoint/2010/main" val="28797842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951017" y="2556164"/>
            <a:ext cx="6338455" cy="3416320"/>
          </a:xfrm>
          <a:prstGeom prst="rect">
            <a:avLst/>
          </a:prstGeom>
        </p:spPr>
        <p:txBody>
          <a:bodyPr wrap="square">
            <a:spAutoFit/>
          </a:bodyPr>
          <a:lstStyle/>
          <a:p>
            <a:r>
              <a:rPr lang="it-IT" dirty="0"/>
              <a:t>In particolare, la “funzione generale di amministrazione, gestione e controllo” (nel seguito “Amministrazione”) costituisce la più importante (in termini di spesa) delle tre, e pertanto può essere considerata come una </a:t>
            </a:r>
            <a:r>
              <a:rPr lang="it-IT" dirty="0" err="1"/>
              <a:t>proxy</a:t>
            </a:r>
            <a:r>
              <a:rPr lang="it-IT" dirty="0"/>
              <a:t> del livello di efficienza complessivo dell’ente locale. Inoltre, tale funzione sarà interessata alla gestione del PNRR, in quanto include i servizi strumentali dell’ente quali la gestione delle entrate tributarie e dei servizi fiscali, l’ufficio tecnico, l’anagrafe, lo stato civile, elettorale, leva e servizio statistico, oltre ad altri servizi amministrativi generali. Si tratta di un insieme di attività che assicurano l’operatività dell’ente, il funzionamento della macchina amministrativa, nello svolgimento delle funzioni istituzionali e nell’offerta di servizi alla comunità locale.</a:t>
            </a:r>
          </a:p>
        </p:txBody>
      </p:sp>
    </p:spTree>
    <p:extLst>
      <p:ext uri="{BB962C8B-B14F-4D97-AF65-F5344CB8AC3E}">
        <p14:creationId xmlns:p14="http://schemas.microsoft.com/office/powerpoint/2010/main" val="42941537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2551837"/>
            <a:ext cx="6096000" cy="3570208"/>
          </a:xfrm>
          <a:prstGeom prst="rect">
            <a:avLst/>
          </a:prstGeom>
        </p:spPr>
        <p:txBody>
          <a:bodyPr>
            <a:spAutoFit/>
          </a:bodyPr>
          <a:lstStyle/>
          <a:p>
            <a:r>
              <a:rPr lang="it-IT" dirty="0"/>
              <a:t>Da questo punto di vista in linea generale deve essere considerata migliore la performance degli enti che hanno un rapporto tra spese per la Missione I e Totale spese correnti più basso, mentre, al contrario, si può ipotizzare meno efficiente l’ente che riporta un maggiore rapporto, rispetto ai dati medi dei gruppi di confronto</a:t>
            </a:r>
            <a:r>
              <a:rPr lang="it-IT" dirty="0" smtClean="0"/>
              <a:t>.</a:t>
            </a:r>
          </a:p>
          <a:p>
            <a:endParaRPr lang="it-IT" dirty="0"/>
          </a:p>
          <a:p>
            <a:endParaRPr lang="it-IT" dirty="0" smtClean="0"/>
          </a:p>
          <a:p>
            <a:endParaRPr lang="it-IT" dirty="0"/>
          </a:p>
          <a:p>
            <a:r>
              <a:rPr lang="it-IT" sz="3200" dirty="0" smtClean="0"/>
              <a:t>Valutazione finale: è sufficiente questo approccio per il PNRR?</a:t>
            </a:r>
            <a:endParaRPr lang="it-IT" sz="3200" dirty="0"/>
          </a:p>
        </p:txBody>
      </p:sp>
    </p:spTree>
    <p:extLst>
      <p:ext uri="{BB962C8B-B14F-4D97-AF65-F5344CB8AC3E}">
        <p14:creationId xmlns:p14="http://schemas.microsoft.com/office/powerpoint/2010/main" val="37767211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egnaposto contenuto 3"/>
          <p:cNvGraphicFramePr>
            <a:graphicFrameLocks noGrp="1"/>
          </p:cNvGraphicFramePr>
          <p:nvPr>
            <p:ph idx="4294967295"/>
            <p:extLst>
              <p:ext uri="{D42A27DB-BD31-4B8C-83A1-F6EECF244321}">
                <p14:modId xmlns:p14="http://schemas.microsoft.com/office/powerpoint/2010/main" val="2643664113"/>
              </p:ext>
            </p:extLst>
          </p:nvPr>
        </p:nvGraphicFramePr>
        <p:xfrm>
          <a:off x="2470638" y="666751"/>
          <a:ext cx="8618072" cy="5694365"/>
        </p:xfrm>
        <a:graphic>
          <a:graphicData uri="http://schemas.openxmlformats.org/drawingml/2006/table">
            <a:tbl>
              <a:tblPr/>
              <a:tblGrid>
                <a:gridCol w="7802094">
                  <a:extLst>
                    <a:ext uri="{9D8B030D-6E8A-4147-A177-3AD203B41FA5}">
                      <a16:colId xmlns:a16="http://schemas.microsoft.com/office/drawing/2014/main" xmlns="" val="20000"/>
                    </a:ext>
                  </a:extLst>
                </a:gridCol>
                <a:gridCol w="815978">
                  <a:extLst>
                    <a:ext uri="{9D8B030D-6E8A-4147-A177-3AD203B41FA5}">
                      <a16:colId xmlns:a16="http://schemas.microsoft.com/office/drawing/2014/main" xmlns="" val="20001"/>
                    </a:ext>
                  </a:extLst>
                </a:gridCol>
              </a:tblGrid>
              <a:tr h="430883">
                <a:tc>
                  <a:txBody>
                    <a:bodyPr/>
                    <a:lstStyle/>
                    <a:p>
                      <a:pPr algn="l" fontAlgn="b"/>
                      <a:r>
                        <a:rPr lang="it-IT" sz="2000" b="0" i="0" u="none" strike="noStrike" dirty="0">
                          <a:solidFill>
                            <a:srgbClr val="164C9C"/>
                          </a:solidFill>
                          <a:latin typeface="Calibri"/>
                        </a:rPr>
                        <a:t> </a:t>
                      </a:r>
                    </a:p>
                  </a:txBody>
                  <a:tcPr marL="1761" marR="1761" marT="176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c>
                  <a:txBody>
                    <a:bodyPr/>
                    <a:lstStyle/>
                    <a:p>
                      <a:pPr algn="ctr" fontAlgn="b"/>
                      <a:r>
                        <a:rPr lang="it-IT" sz="1800" b="0" i="0" u="none" strike="noStrike">
                          <a:solidFill>
                            <a:srgbClr val="000000"/>
                          </a:solidFill>
                          <a:latin typeface="Calibri"/>
                        </a:rPr>
                        <a:t> </a:t>
                      </a:r>
                    </a:p>
                  </a:txBody>
                  <a:tcPr marL="1761" marR="1761" marT="17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xmlns="" val="10000"/>
                  </a:ext>
                </a:extLst>
              </a:tr>
              <a:tr h="430883">
                <a:tc>
                  <a:txBody>
                    <a:bodyPr/>
                    <a:lstStyle/>
                    <a:p>
                      <a:pPr algn="l" fontAlgn="b"/>
                      <a:r>
                        <a:rPr lang="it-IT" sz="2800" b="0" i="0" u="none" strike="noStrike" dirty="0">
                          <a:solidFill>
                            <a:srgbClr val="0038A8"/>
                          </a:solidFill>
                          <a:latin typeface="Calibri"/>
                        </a:rPr>
                        <a:t>Fondo cassa al 1° gennaio</a:t>
                      </a:r>
                    </a:p>
                  </a:txBody>
                  <a:tcPr marL="1761" marR="1761" marT="176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it-IT" sz="2400" b="0" i="0" u="none" strike="noStrike" dirty="0">
                          <a:solidFill>
                            <a:srgbClr val="0038A8"/>
                          </a:solidFill>
                          <a:latin typeface="Calibri"/>
                        </a:rPr>
                        <a:t>(+) </a:t>
                      </a:r>
                    </a:p>
                  </a:txBody>
                  <a:tcPr marL="1761" marR="1761" marT="17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10001"/>
                  </a:ext>
                </a:extLst>
              </a:tr>
              <a:tr h="430883">
                <a:tc>
                  <a:txBody>
                    <a:bodyPr/>
                    <a:lstStyle/>
                    <a:p>
                      <a:pPr algn="l" fontAlgn="b"/>
                      <a:r>
                        <a:rPr lang="it-IT" sz="2800" b="0" i="0" u="none" strike="noStrike" dirty="0">
                          <a:solidFill>
                            <a:srgbClr val="0038A8"/>
                          </a:solidFill>
                          <a:latin typeface="Calibri"/>
                        </a:rPr>
                        <a:t>RISCOSSIONI</a:t>
                      </a:r>
                    </a:p>
                  </a:txBody>
                  <a:tcPr marL="1761" marR="1761" marT="176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a:noFill/>
                    </a:lnB>
                  </a:tcPr>
                </a:tc>
                <a:tc>
                  <a:txBody>
                    <a:bodyPr/>
                    <a:lstStyle/>
                    <a:p>
                      <a:pPr algn="ctr" fontAlgn="b"/>
                      <a:r>
                        <a:rPr lang="it-IT" sz="2400" b="0" i="0" u="none" strike="noStrike" dirty="0">
                          <a:solidFill>
                            <a:srgbClr val="0038A8"/>
                          </a:solidFill>
                          <a:latin typeface="Calibri"/>
                        </a:rPr>
                        <a:t>(+)</a:t>
                      </a:r>
                    </a:p>
                  </a:txBody>
                  <a:tcPr marL="1761" marR="1761" marT="17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noFill/>
                      <a:prstDash val="solid"/>
                      <a:round/>
                      <a:headEnd type="none" w="med" len="med"/>
                      <a:tailEnd type="none" w="med" len="med"/>
                    </a:lnT>
                    <a:lnB>
                      <a:noFill/>
                    </a:lnB>
                  </a:tcPr>
                </a:tc>
                <a:extLst>
                  <a:ext uri="{0D108BD9-81ED-4DB2-BD59-A6C34878D82A}">
                    <a16:rowId xmlns:a16="http://schemas.microsoft.com/office/drawing/2014/main" xmlns="" val="10002"/>
                  </a:ext>
                </a:extLst>
              </a:tr>
              <a:tr h="430883">
                <a:tc>
                  <a:txBody>
                    <a:bodyPr/>
                    <a:lstStyle/>
                    <a:p>
                      <a:pPr algn="l" fontAlgn="b"/>
                      <a:r>
                        <a:rPr lang="it-IT" sz="2800" b="0" i="0" u="none" strike="noStrike" dirty="0">
                          <a:solidFill>
                            <a:srgbClr val="0038A8"/>
                          </a:solidFill>
                          <a:latin typeface="Calibri"/>
                        </a:rPr>
                        <a:t>PAGAMENTI</a:t>
                      </a:r>
                    </a:p>
                  </a:txBody>
                  <a:tcPr marL="1761" marR="1761" marT="176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it-IT" sz="2400" b="0" i="0" u="none" strike="noStrike" dirty="0">
                          <a:solidFill>
                            <a:srgbClr val="0038A8"/>
                          </a:solidFill>
                          <a:latin typeface="Calibri"/>
                        </a:rPr>
                        <a:t>(-)</a:t>
                      </a:r>
                    </a:p>
                  </a:txBody>
                  <a:tcPr marL="1761" marR="1761" marT="17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430883">
                <a:tc>
                  <a:txBody>
                    <a:bodyPr/>
                    <a:lstStyle/>
                    <a:p>
                      <a:pPr algn="l" fontAlgn="b"/>
                      <a:r>
                        <a:rPr lang="it-IT" sz="2800" b="0" i="0" u="none" strike="noStrike" dirty="0">
                          <a:solidFill>
                            <a:srgbClr val="0038A8"/>
                          </a:solidFill>
                          <a:latin typeface="Calibri"/>
                        </a:rPr>
                        <a:t>SALDO </a:t>
                      </a:r>
                      <a:r>
                        <a:rPr lang="it-IT" sz="2800" b="0" i="0" u="none" strike="noStrike" dirty="0" err="1">
                          <a:solidFill>
                            <a:srgbClr val="0038A8"/>
                          </a:solidFill>
                          <a:latin typeface="Calibri"/>
                        </a:rPr>
                        <a:t>DI</a:t>
                      </a:r>
                      <a:r>
                        <a:rPr lang="it-IT" sz="2800" b="0" i="0" u="none" strike="noStrike" dirty="0">
                          <a:solidFill>
                            <a:srgbClr val="0038A8"/>
                          </a:solidFill>
                          <a:latin typeface="Calibri"/>
                        </a:rPr>
                        <a:t> CASSA AL 31 DICEMBRE</a:t>
                      </a:r>
                    </a:p>
                  </a:txBody>
                  <a:tcPr marL="1761" marR="1761" marT="176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2400" b="0" i="0" u="none" strike="noStrike" dirty="0">
                          <a:solidFill>
                            <a:srgbClr val="0038A8"/>
                          </a:solidFill>
                          <a:latin typeface="Calibri"/>
                        </a:rPr>
                        <a:t>(=)</a:t>
                      </a:r>
                    </a:p>
                  </a:txBody>
                  <a:tcPr marL="1761" marR="1761" marT="17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430883">
                <a:tc>
                  <a:txBody>
                    <a:bodyPr/>
                    <a:lstStyle/>
                    <a:p>
                      <a:pPr algn="l" fontAlgn="b"/>
                      <a:r>
                        <a:rPr lang="it-IT" sz="2800" b="0" i="0" u="none" strike="noStrike" dirty="0">
                          <a:solidFill>
                            <a:srgbClr val="0038A8"/>
                          </a:solidFill>
                          <a:latin typeface="Calibri"/>
                        </a:rPr>
                        <a:t>RESIDUI ATTIVI</a:t>
                      </a:r>
                    </a:p>
                  </a:txBody>
                  <a:tcPr marL="1761" marR="1761" marT="176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it-IT" sz="2400" b="0" i="0" u="none" strike="noStrike" dirty="0">
                          <a:solidFill>
                            <a:srgbClr val="0038A8"/>
                          </a:solidFill>
                          <a:latin typeface="Calibri"/>
                        </a:rPr>
                        <a:t>(+)</a:t>
                      </a:r>
                    </a:p>
                  </a:txBody>
                  <a:tcPr marL="1761" marR="1761" marT="17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xmlns="" val="10005"/>
                  </a:ext>
                </a:extLst>
              </a:tr>
              <a:tr h="430883">
                <a:tc>
                  <a:txBody>
                    <a:bodyPr/>
                    <a:lstStyle/>
                    <a:p>
                      <a:pPr algn="l" fontAlgn="b"/>
                      <a:r>
                        <a:rPr lang="it-IT" sz="2800" b="0" i="0" u="none" strike="noStrike" dirty="0">
                          <a:solidFill>
                            <a:srgbClr val="0038A8"/>
                          </a:solidFill>
                          <a:latin typeface="Calibri"/>
                        </a:rPr>
                        <a:t>RESIDUI PASSIVI</a:t>
                      </a:r>
                    </a:p>
                  </a:txBody>
                  <a:tcPr marL="1761" marR="1761" marT="176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it-IT" sz="2400" b="0" i="0" u="none" strike="noStrike" dirty="0">
                          <a:solidFill>
                            <a:srgbClr val="0038A8"/>
                          </a:solidFill>
                          <a:latin typeface="Calibri"/>
                        </a:rPr>
                        <a:t>(-)</a:t>
                      </a:r>
                    </a:p>
                  </a:txBody>
                  <a:tcPr marL="1761" marR="1761" marT="17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855201">
                <a:tc>
                  <a:txBody>
                    <a:bodyPr/>
                    <a:lstStyle/>
                    <a:p>
                      <a:pPr algn="l" fontAlgn="b"/>
                      <a:r>
                        <a:rPr lang="it-IT" sz="2800" b="0" i="0" u="none" strike="noStrike" dirty="0">
                          <a:solidFill>
                            <a:schemeClr val="tx1"/>
                          </a:solidFill>
                          <a:latin typeface="Calibri"/>
                        </a:rPr>
                        <a:t>FONDO PLURIENNALE VINCOLATO PER SPESE CORRENTI</a:t>
                      </a:r>
                    </a:p>
                  </a:txBody>
                  <a:tcPr marL="1761" marR="1761" marT="176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it-IT" sz="2400" b="0" i="0" u="none" strike="noStrike" dirty="0">
                          <a:solidFill>
                            <a:schemeClr val="tx1"/>
                          </a:solidFill>
                          <a:latin typeface="Calibri"/>
                        </a:rPr>
                        <a:t>(-)</a:t>
                      </a:r>
                    </a:p>
                  </a:txBody>
                  <a:tcPr marL="1761" marR="1761" marT="17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xmlns="" val="10007"/>
                  </a:ext>
                </a:extLst>
              </a:tr>
              <a:tr h="855201">
                <a:tc>
                  <a:txBody>
                    <a:bodyPr/>
                    <a:lstStyle/>
                    <a:p>
                      <a:pPr algn="l" fontAlgn="b"/>
                      <a:r>
                        <a:rPr lang="it-IT" sz="2800" b="0" i="0" u="none" strike="noStrike" dirty="0">
                          <a:solidFill>
                            <a:schemeClr val="tx1"/>
                          </a:solidFill>
                          <a:latin typeface="Calibri"/>
                        </a:rPr>
                        <a:t>FONDO PLURIENNALE VINCOLATO PER SPESE IN CONTO CAPITALE</a:t>
                      </a:r>
                    </a:p>
                  </a:txBody>
                  <a:tcPr marL="1761" marR="1761" marT="176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it-IT" sz="2400" b="0" i="0" u="none" strike="noStrike" dirty="0">
                          <a:solidFill>
                            <a:schemeClr val="tx1"/>
                          </a:solidFill>
                          <a:latin typeface="Calibri"/>
                        </a:rPr>
                        <a:t>(-)</a:t>
                      </a:r>
                    </a:p>
                  </a:txBody>
                  <a:tcPr marL="1761" marR="1761" marT="17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967782">
                <a:tc>
                  <a:txBody>
                    <a:bodyPr/>
                    <a:lstStyle/>
                    <a:p>
                      <a:pPr algn="l" fontAlgn="b"/>
                      <a:r>
                        <a:rPr lang="it-IT" sz="2800" b="1" i="0" u="none" strike="noStrike" dirty="0">
                          <a:solidFill>
                            <a:schemeClr val="tx1"/>
                          </a:solidFill>
                          <a:latin typeface="Calibri"/>
                        </a:rPr>
                        <a:t>RISULTATO </a:t>
                      </a:r>
                      <a:r>
                        <a:rPr lang="it-IT" sz="2800" b="1" i="0" u="none" strike="noStrike" dirty="0" err="1">
                          <a:solidFill>
                            <a:schemeClr val="tx1"/>
                          </a:solidFill>
                          <a:latin typeface="Calibri"/>
                        </a:rPr>
                        <a:t>DI</a:t>
                      </a:r>
                      <a:r>
                        <a:rPr lang="it-IT" sz="2800" b="1" i="0" u="none" strike="noStrike" dirty="0">
                          <a:solidFill>
                            <a:schemeClr val="tx1"/>
                          </a:solidFill>
                          <a:latin typeface="Calibri"/>
                        </a:rPr>
                        <a:t> AMMINISTRAZIONE AL 31 DICEMBRE (A)  </a:t>
                      </a:r>
                    </a:p>
                  </a:txBody>
                  <a:tcPr marL="1761" marR="1761" marT="1761" marB="0" anchor="b">
                    <a:lnL w="25400" cap="flat" cmpd="dbl"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a:txBody>
                    <a:bodyPr/>
                    <a:lstStyle/>
                    <a:p>
                      <a:pPr algn="ctr" fontAlgn="b"/>
                      <a:r>
                        <a:rPr lang="it-IT" sz="2400" b="0" i="0" u="none" strike="noStrike" dirty="0">
                          <a:solidFill>
                            <a:srgbClr val="0038A8"/>
                          </a:solidFill>
                          <a:latin typeface="Calibri"/>
                        </a:rPr>
                        <a:t>(=)</a:t>
                      </a:r>
                    </a:p>
                  </a:txBody>
                  <a:tcPr marL="1761" marR="1761" marT="176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bl>
          </a:graphicData>
        </a:graphic>
      </p:graphicFrame>
      <p:sp>
        <p:nvSpPr>
          <p:cNvPr id="28705" name="Rettangolo 3"/>
          <p:cNvSpPr>
            <a:spLocks noChangeArrowheads="1"/>
          </p:cNvSpPr>
          <p:nvPr/>
        </p:nvSpPr>
        <p:spPr bwMode="auto">
          <a:xfrm>
            <a:off x="2247900" y="228601"/>
            <a:ext cx="7867650" cy="461963"/>
          </a:xfrm>
          <a:prstGeom prst="rect">
            <a:avLst/>
          </a:prstGeom>
          <a:noFill/>
          <a:ln w="9525">
            <a:noFill/>
            <a:miter lim="800000"/>
            <a:headEnd/>
            <a:tailEnd/>
          </a:ln>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altLang="it-IT" sz="2400" b="1" i="1" u="sng" strike="noStrike" kern="1200" cap="none" spc="0" normalizeH="0" baseline="0" noProof="0" dirty="0">
                <a:ln>
                  <a:noFill/>
                </a:ln>
                <a:solidFill>
                  <a:srgbClr val="000080"/>
                </a:solidFill>
                <a:effectLst/>
                <a:uLnTx/>
                <a:uFillTx/>
                <a:latin typeface="Times New Roman" pitchFamily="18" charset="0"/>
                <a:ea typeface="+mn-ea"/>
                <a:cs typeface="Arial" charset="0"/>
              </a:rPr>
              <a:t>1) IL RISULTATO DI AMMINISTRAZIONE</a:t>
            </a:r>
          </a:p>
        </p:txBody>
      </p:sp>
    </p:spTree>
    <p:extLst>
      <p:ext uri="{BB962C8B-B14F-4D97-AF65-F5344CB8AC3E}">
        <p14:creationId xmlns:p14="http://schemas.microsoft.com/office/powerpoint/2010/main" val="22259630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ttangolo 3"/>
          <p:cNvSpPr>
            <a:spLocks noChangeArrowheads="1"/>
          </p:cNvSpPr>
          <p:nvPr/>
        </p:nvSpPr>
        <p:spPr bwMode="auto">
          <a:xfrm>
            <a:off x="1981200" y="228601"/>
            <a:ext cx="8686800" cy="461963"/>
          </a:xfrm>
          <a:prstGeom prst="rect">
            <a:avLst/>
          </a:prstGeom>
          <a:noFill/>
          <a:ln w="9525">
            <a:noFill/>
            <a:miter lim="800000"/>
            <a:headEnd/>
            <a:tailEnd/>
          </a:ln>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altLang="it-IT" sz="2400" b="1" i="1" u="sng" strike="noStrike" kern="1200" cap="none" spc="0" normalizeH="0" baseline="0" noProof="0" dirty="0">
                <a:ln>
                  <a:noFill/>
                </a:ln>
                <a:solidFill>
                  <a:srgbClr val="000080"/>
                </a:solidFill>
                <a:effectLst/>
                <a:uLnTx/>
                <a:uFillTx/>
                <a:latin typeface="Times New Roman" pitchFamily="18" charset="0"/>
                <a:ea typeface="+mn-ea"/>
                <a:cs typeface="Arial" charset="0"/>
              </a:rPr>
              <a:t>COMPOSIZIONE DEL RISULTATO </a:t>
            </a:r>
            <a:r>
              <a:rPr kumimoji="0" lang="it-IT" altLang="it-IT" sz="2400" b="1" i="1" u="sng" strike="noStrike" kern="1200" cap="none" spc="0" normalizeH="0" baseline="0" noProof="0" dirty="0" err="1">
                <a:ln>
                  <a:noFill/>
                </a:ln>
                <a:solidFill>
                  <a:srgbClr val="000080"/>
                </a:solidFill>
                <a:effectLst/>
                <a:uLnTx/>
                <a:uFillTx/>
                <a:latin typeface="Times New Roman" pitchFamily="18" charset="0"/>
                <a:ea typeface="+mn-ea"/>
                <a:cs typeface="Arial" charset="0"/>
              </a:rPr>
              <a:t>DI</a:t>
            </a:r>
            <a:r>
              <a:rPr kumimoji="0" lang="it-IT" altLang="it-IT" sz="2400" b="1" i="1" u="sng" strike="noStrike" kern="1200" cap="none" spc="0" normalizeH="0" baseline="0" noProof="0" dirty="0">
                <a:ln>
                  <a:noFill/>
                </a:ln>
                <a:solidFill>
                  <a:srgbClr val="000080"/>
                </a:solidFill>
                <a:effectLst/>
                <a:uLnTx/>
                <a:uFillTx/>
                <a:latin typeface="Times New Roman" pitchFamily="18" charset="0"/>
                <a:ea typeface="+mn-ea"/>
                <a:cs typeface="Arial" charset="0"/>
              </a:rPr>
              <a:t> AMMINISTRAZIONE</a:t>
            </a:r>
          </a:p>
        </p:txBody>
      </p:sp>
      <p:graphicFrame>
        <p:nvGraphicFramePr>
          <p:cNvPr id="5" name="Tabella 4"/>
          <p:cNvGraphicFramePr>
            <a:graphicFrameLocks noGrp="1"/>
          </p:cNvGraphicFramePr>
          <p:nvPr>
            <p:extLst>
              <p:ext uri="{D42A27DB-BD31-4B8C-83A1-F6EECF244321}">
                <p14:modId xmlns:p14="http://schemas.microsoft.com/office/powerpoint/2010/main" val="756593526"/>
              </p:ext>
            </p:extLst>
          </p:nvPr>
        </p:nvGraphicFramePr>
        <p:xfrm>
          <a:off x="373487" y="228600"/>
          <a:ext cx="10753859" cy="6735968"/>
        </p:xfrm>
        <a:graphic>
          <a:graphicData uri="http://schemas.openxmlformats.org/drawingml/2006/table">
            <a:tbl>
              <a:tblPr/>
              <a:tblGrid>
                <a:gridCol w="10753859">
                  <a:extLst>
                    <a:ext uri="{9D8B030D-6E8A-4147-A177-3AD203B41FA5}">
                      <a16:colId xmlns:a16="http://schemas.microsoft.com/office/drawing/2014/main" xmlns="" val="20000"/>
                    </a:ext>
                  </a:extLst>
                </a:gridCol>
              </a:tblGrid>
              <a:tr h="362524">
                <a:tc>
                  <a:txBody>
                    <a:bodyPr/>
                    <a:lstStyle/>
                    <a:p>
                      <a:pPr algn="l" fontAlgn="b"/>
                      <a:endParaRPr lang="it-IT" sz="2400" b="0" i="0" u="none" strike="noStrike" dirty="0">
                        <a:solidFill>
                          <a:srgbClr val="0038A8"/>
                        </a:solidFill>
                        <a:latin typeface="Calibri"/>
                      </a:endParaRPr>
                    </a:p>
                  </a:txBody>
                  <a:tcPr marL="9525" marR="9525" marT="9518"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xmlns="" val="10000"/>
                  </a:ext>
                </a:extLst>
              </a:tr>
              <a:tr h="362524">
                <a:tc>
                  <a:txBody>
                    <a:bodyPr/>
                    <a:lstStyle/>
                    <a:p>
                      <a:pPr algn="l" fontAlgn="b"/>
                      <a:r>
                        <a:rPr lang="it-IT" sz="2400" b="1" i="0" u="none" strike="noStrike" dirty="0">
                          <a:solidFill>
                            <a:schemeClr val="tx1"/>
                          </a:solidFill>
                          <a:latin typeface="Calibri"/>
                        </a:rPr>
                        <a:t>Parte accantonata</a:t>
                      </a:r>
                      <a:r>
                        <a:rPr lang="it-IT" sz="2400" b="0" i="0" u="none" strike="noStrike" dirty="0">
                          <a:solidFill>
                            <a:schemeClr val="tx1"/>
                          </a:solidFill>
                          <a:latin typeface="Calibri"/>
                        </a:rPr>
                        <a:t> </a:t>
                      </a:r>
                      <a:endParaRPr lang="it-IT" sz="2400" b="1" i="0" u="none" strike="noStrike" dirty="0">
                        <a:solidFill>
                          <a:schemeClr val="tx1"/>
                        </a:solidFill>
                        <a:latin typeface="Calibri"/>
                      </a:endParaRPr>
                    </a:p>
                  </a:txBody>
                  <a:tcPr marL="9525" marR="9525" marT="9518"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10001"/>
                  </a:ext>
                </a:extLst>
              </a:tr>
              <a:tr h="715854">
                <a:tc>
                  <a:txBody>
                    <a:bodyPr/>
                    <a:lstStyle/>
                    <a:p>
                      <a:pPr algn="l" fontAlgn="b"/>
                      <a:r>
                        <a:rPr lang="it-IT" sz="2400" b="0" i="0" u="none" strike="noStrike" dirty="0">
                          <a:solidFill>
                            <a:srgbClr val="0038A8"/>
                          </a:solidFill>
                          <a:latin typeface="Calibri"/>
                        </a:rPr>
                        <a:t>Fondo crediti di dubbia esigibilità al 31/12/…. </a:t>
                      </a:r>
                    </a:p>
                    <a:p>
                      <a:pPr algn="l" fontAlgn="b"/>
                      <a:r>
                        <a:rPr lang="it-IT" sz="2400" b="0" i="0" u="none" strike="noStrike" dirty="0">
                          <a:solidFill>
                            <a:srgbClr val="0038A8"/>
                          </a:solidFill>
                          <a:latin typeface="Calibri"/>
                        </a:rPr>
                        <a:t>Accantonamento ai residui perenti al 31/12/,,,,,</a:t>
                      </a:r>
                    </a:p>
                  </a:txBody>
                  <a:tcPr marL="9525" marR="9525" marT="9518"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10002"/>
                  </a:ext>
                </a:extLst>
              </a:tr>
              <a:tr h="362524">
                <a:tc>
                  <a:txBody>
                    <a:bodyPr/>
                    <a:lstStyle/>
                    <a:p>
                      <a:pPr algn="l" fontAlgn="b"/>
                      <a:r>
                        <a:rPr lang="it-IT" sz="2400" b="0" i="0" u="none" strike="noStrike" dirty="0">
                          <a:solidFill>
                            <a:srgbClr val="0038A8"/>
                          </a:solidFill>
                          <a:latin typeface="Calibri"/>
                        </a:rPr>
                        <a:t>Fondo perdite società partecipate</a:t>
                      </a:r>
                    </a:p>
                  </a:txBody>
                  <a:tcPr marL="9525" marR="9525" marT="9518"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10003"/>
                  </a:ext>
                </a:extLst>
              </a:tr>
              <a:tr h="362524">
                <a:tc>
                  <a:txBody>
                    <a:bodyPr/>
                    <a:lstStyle/>
                    <a:p>
                      <a:pPr algn="l" fontAlgn="b"/>
                      <a:r>
                        <a:rPr lang="it-IT" sz="2400" b="0" i="0" u="none" strike="noStrike" dirty="0">
                          <a:solidFill>
                            <a:srgbClr val="0038A8"/>
                          </a:solidFill>
                          <a:latin typeface="Calibri"/>
                        </a:rPr>
                        <a:t>Fondo contenzioso</a:t>
                      </a:r>
                    </a:p>
                  </a:txBody>
                  <a:tcPr marL="9525" marR="9525" marT="9518"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10004"/>
                  </a:ext>
                </a:extLst>
              </a:tr>
              <a:tr h="715854">
                <a:tc>
                  <a:txBody>
                    <a:bodyPr/>
                    <a:lstStyle/>
                    <a:p>
                      <a:pPr algn="l" fontAlgn="b"/>
                      <a:r>
                        <a:rPr lang="it-IT" sz="2400" b="0" i="0" u="none" strike="noStrike" dirty="0">
                          <a:solidFill>
                            <a:srgbClr val="0038A8"/>
                          </a:solidFill>
                          <a:latin typeface="Calibri"/>
                        </a:rPr>
                        <a:t>Altri accantonamenti                               </a:t>
                      </a:r>
                      <a:r>
                        <a:rPr lang="it-IT" sz="2400" b="1" i="0" u="none" strike="noStrike" dirty="0">
                          <a:solidFill>
                            <a:schemeClr val="tx1"/>
                          </a:solidFill>
                          <a:latin typeface="Calibri"/>
                        </a:rPr>
                        <a:t>Totale parte accantonata (B)</a:t>
                      </a:r>
                    </a:p>
                    <a:p>
                      <a:pPr algn="l" fontAlgn="b"/>
                      <a:endParaRPr lang="it-IT" sz="2400" b="1" i="0" u="none" strike="noStrike" dirty="0">
                        <a:solidFill>
                          <a:srgbClr val="0038A8"/>
                        </a:solidFill>
                        <a:latin typeface="Calibri"/>
                      </a:endParaRPr>
                    </a:p>
                  </a:txBody>
                  <a:tcPr marL="9525" marR="9525" marT="9518"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10005"/>
                  </a:ext>
                </a:extLst>
              </a:tr>
              <a:tr h="362524">
                <a:tc>
                  <a:txBody>
                    <a:bodyPr/>
                    <a:lstStyle/>
                    <a:p>
                      <a:pPr algn="l" fontAlgn="b"/>
                      <a:r>
                        <a:rPr lang="it-IT" sz="2400" b="1" i="0" u="none" strike="noStrike" dirty="0">
                          <a:solidFill>
                            <a:schemeClr val="tx1"/>
                          </a:solidFill>
                          <a:latin typeface="Calibri"/>
                        </a:rPr>
                        <a:t>Parte vincolata </a:t>
                      </a:r>
                    </a:p>
                  </a:txBody>
                  <a:tcPr marL="9525" marR="9525" marT="9518"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10006"/>
                  </a:ext>
                </a:extLst>
              </a:tr>
              <a:tr h="362524">
                <a:tc>
                  <a:txBody>
                    <a:bodyPr/>
                    <a:lstStyle/>
                    <a:p>
                      <a:pPr algn="l" fontAlgn="b"/>
                      <a:r>
                        <a:rPr lang="it-IT" sz="2400" b="0" i="0" u="none" strike="noStrike" dirty="0">
                          <a:solidFill>
                            <a:srgbClr val="0038A8"/>
                          </a:solidFill>
                          <a:latin typeface="Calibri"/>
                        </a:rPr>
                        <a:t>Vincoli derivanti da leggi e dai principi contabili</a:t>
                      </a:r>
                    </a:p>
                  </a:txBody>
                  <a:tcPr marL="9525" marR="9525" marT="9518"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10007"/>
                  </a:ext>
                </a:extLst>
              </a:tr>
              <a:tr h="362524">
                <a:tc>
                  <a:txBody>
                    <a:bodyPr/>
                    <a:lstStyle/>
                    <a:p>
                      <a:pPr algn="l" fontAlgn="b"/>
                      <a:r>
                        <a:rPr lang="it-IT" sz="2400" b="0" i="0" u="none" strike="noStrike" dirty="0">
                          <a:solidFill>
                            <a:srgbClr val="0038A8"/>
                          </a:solidFill>
                          <a:latin typeface="Calibri"/>
                        </a:rPr>
                        <a:t>Vincoli derivanti da trasferimenti</a:t>
                      </a:r>
                    </a:p>
                  </a:txBody>
                  <a:tcPr marL="9525" marR="9525" marT="9518"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10008"/>
                  </a:ext>
                </a:extLst>
              </a:tr>
              <a:tr h="362524">
                <a:tc>
                  <a:txBody>
                    <a:bodyPr/>
                    <a:lstStyle/>
                    <a:p>
                      <a:pPr algn="l" fontAlgn="b"/>
                      <a:r>
                        <a:rPr lang="it-IT" sz="2400" b="0" i="0" u="none" strike="noStrike" dirty="0">
                          <a:solidFill>
                            <a:srgbClr val="0038A8"/>
                          </a:solidFill>
                          <a:latin typeface="Calibri"/>
                        </a:rPr>
                        <a:t>Vincoli derivanti dalla contrazione di mutui </a:t>
                      </a:r>
                    </a:p>
                  </a:txBody>
                  <a:tcPr marL="9525" marR="9525" marT="9518"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10009"/>
                  </a:ext>
                </a:extLst>
              </a:tr>
              <a:tr h="362524">
                <a:tc>
                  <a:txBody>
                    <a:bodyPr/>
                    <a:lstStyle/>
                    <a:p>
                      <a:pPr algn="l" fontAlgn="b"/>
                      <a:r>
                        <a:rPr lang="it-IT" sz="2400" b="0" i="0" u="none" strike="noStrike" dirty="0">
                          <a:solidFill>
                            <a:srgbClr val="0038A8"/>
                          </a:solidFill>
                          <a:latin typeface="Calibri"/>
                        </a:rPr>
                        <a:t>Vincoli formalmente attribuiti dall'ente </a:t>
                      </a:r>
                    </a:p>
                  </a:txBody>
                  <a:tcPr marL="9525" marR="9525" marT="9518"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10010"/>
                  </a:ext>
                </a:extLst>
              </a:tr>
              <a:tr h="362524">
                <a:tc>
                  <a:txBody>
                    <a:bodyPr/>
                    <a:lstStyle/>
                    <a:p>
                      <a:pPr algn="l" fontAlgn="b"/>
                      <a:r>
                        <a:rPr lang="it-IT" sz="2400" b="0" i="0" u="none" strike="noStrike" dirty="0">
                          <a:solidFill>
                            <a:srgbClr val="0038A8"/>
                          </a:solidFill>
                          <a:latin typeface="Calibri"/>
                        </a:rPr>
                        <a:t>Altri vincoli                                                        </a:t>
                      </a:r>
                      <a:r>
                        <a:rPr lang="it-IT" sz="2400" b="1" i="0" u="none" strike="noStrike" dirty="0">
                          <a:solidFill>
                            <a:schemeClr val="tx1"/>
                          </a:solidFill>
                          <a:latin typeface="Calibri"/>
                        </a:rPr>
                        <a:t>Totale parte vincolata (C)</a:t>
                      </a:r>
                    </a:p>
                  </a:txBody>
                  <a:tcPr marL="9525" marR="9525" marT="9518"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10011"/>
                  </a:ext>
                </a:extLst>
              </a:tr>
              <a:tr h="362524">
                <a:tc>
                  <a:txBody>
                    <a:bodyPr/>
                    <a:lstStyle/>
                    <a:p>
                      <a:pPr algn="l" fontAlgn="b"/>
                      <a:r>
                        <a:rPr lang="it-IT" sz="2400" b="1" i="0" u="none" strike="noStrike" dirty="0">
                          <a:solidFill>
                            <a:schemeClr val="tx1"/>
                          </a:solidFill>
                          <a:latin typeface="Calibri"/>
                        </a:rPr>
                        <a:t>Parte destinata agli investimenti</a:t>
                      </a:r>
                    </a:p>
                  </a:txBody>
                  <a:tcPr marL="9525" marR="9525" marT="9518"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10012"/>
                  </a:ext>
                </a:extLst>
              </a:tr>
              <a:tr h="362524">
                <a:tc>
                  <a:txBody>
                    <a:bodyPr/>
                    <a:lstStyle/>
                    <a:p>
                      <a:pPr algn="r" fontAlgn="b"/>
                      <a:r>
                        <a:rPr lang="it-IT" sz="2400" b="1" i="0" u="none" strike="noStrike" dirty="0">
                          <a:solidFill>
                            <a:schemeClr val="tx1"/>
                          </a:solidFill>
                          <a:latin typeface="Calibri"/>
                        </a:rPr>
                        <a:t>Totale parte destinata agli investimenti (D)</a:t>
                      </a:r>
                    </a:p>
                  </a:txBody>
                  <a:tcPr marL="9525" marR="9525" marT="9518"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10013"/>
                  </a:ext>
                </a:extLst>
              </a:tr>
              <a:tr h="362524">
                <a:tc>
                  <a:txBody>
                    <a:bodyPr/>
                    <a:lstStyle/>
                    <a:p>
                      <a:pPr algn="r" fontAlgn="b"/>
                      <a:r>
                        <a:rPr lang="it-IT" sz="2400" b="1" i="0" u="none" strike="noStrike" dirty="0">
                          <a:solidFill>
                            <a:schemeClr val="tx1"/>
                          </a:solidFill>
                          <a:latin typeface="Calibri"/>
                        </a:rPr>
                        <a:t>Totale parte disponibile (E=A-B-C-D)</a:t>
                      </a:r>
                    </a:p>
                  </a:txBody>
                  <a:tcPr marL="9525" marR="9525" marT="9518"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a:noFill/>
                    </a:lnB>
                  </a:tcPr>
                </a:tc>
                <a:extLst>
                  <a:ext uri="{0D108BD9-81ED-4DB2-BD59-A6C34878D82A}">
                    <a16:rowId xmlns:a16="http://schemas.microsoft.com/office/drawing/2014/main" xmlns="" val="10014"/>
                  </a:ext>
                </a:extLst>
              </a:tr>
              <a:tr h="362524">
                <a:tc>
                  <a:txBody>
                    <a:bodyPr/>
                    <a:lstStyle/>
                    <a:p>
                      <a:pPr algn="r" fontAlgn="b"/>
                      <a:endParaRPr lang="it-IT" sz="2400" b="1" i="0" u="none" strike="noStrike" dirty="0">
                        <a:solidFill>
                          <a:srgbClr val="0038A8"/>
                        </a:solidFill>
                        <a:latin typeface="Calibri"/>
                      </a:endParaRPr>
                    </a:p>
                  </a:txBody>
                  <a:tcPr marL="9525" marR="9525" marT="9518" marB="0" anchor="b">
                    <a:lnL w="25400" cap="flat" cmpd="dbl" algn="ctr">
                      <a:solidFill>
                        <a:srgbClr val="000000"/>
                      </a:solidFill>
                      <a:prstDash val="solid"/>
                      <a:round/>
                      <a:headEnd type="none" w="med" len="med"/>
                      <a:tailEnd type="none" w="med" len="med"/>
                    </a:lnL>
                    <a:lnR w="25400" cap="flat" cmpd="dbl"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tcPr>
                </a:tc>
                <a:extLst>
                  <a:ext uri="{0D108BD9-81ED-4DB2-BD59-A6C34878D82A}">
                    <a16:rowId xmlns:a16="http://schemas.microsoft.com/office/drawing/2014/main" xmlns="" val="10015"/>
                  </a:ext>
                </a:extLst>
              </a:tr>
            </a:tbl>
          </a:graphicData>
        </a:graphic>
      </p:graphicFrame>
    </p:spTree>
    <p:extLst>
      <p:ext uri="{BB962C8B-B14F-4D97-AF65-F5344CB8AC3E}">
        <p14:creationId xmlns:p14="http://schemas.microsoft.com/office/powerpoint/2010/main" val="32074399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ttangolo 3"/>
          <p:cNvSpPr>
            <a:spLocks noChangeArrowheads="1"/>
          </p:cNvSpPr>
          <p:nvPr/>
        </p:nvSpPr>
        <p:spPr bwMode="auto">
          <a:xfrm>
            <a:off x="1711325" y="228601"/>
            <a:ext cx="8713788" cy="830263"/>
          </a:xfrm>
          <a:prstGeom prst="rect">
            <a:avLst/>
          </a:prstGeom>
          <a:noFill/>
          <a:ln w="9525">
            <a:noFill/>
            <a:miter lim="800000"/>
            <a:headEnd/>
            <a:tailEnd/>
          </a:ln>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altLang="it-IT" sz="2400" b="1" i="1" u="sng" strike="noStrike" kern="1200" cap="none" spc="0" normalizeH="0" baseline="0" noProof="0" dirty="0">
                <a:ln>
                  <a:noFill/>
                </a:ln>
                <a:solidFill>
                  <a:srgbClr val="000080"/>
                </a:solidFill>
                <a:effectLst/>
                <a:uLnTx/>
                <a:uFillTx/>
                <a:latin typeface="Times New Roman" pitchFamily="18" charset="0"/>
                <a:ea typeface="+mn-ea"/>
                <a:cs typeface="Arial" charset="0"/>
              </a:rPr>
              <a:t>1 IL RISULTATO DI AMMINISTRAZIONE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altLang="it-IT" sz="2400" b="1" i="1" u="sng" strike="noStrike" kern="1200" cap="none" spc="0" normalizeH="0" baseline="0" noProof="0" dirty="0">
                <a:ln>
                  <a:noFill/>
                </a:ln>
                <a:solidFill>
                  <a:srgbClr val="000080"/>
                </a:solidFill>
                <a:effectLst/>
                <a:uLnTx/>
                <a:uFillTx/>
                <a:latin typeface="Times New Roman" pitchFamily="18" charset="0"/>
                <a:ea typeface="+mn-ea"/>
                <a:cs typeface="Arial" charset="0"/>
              </a:rPr>
              <a:t> </a:t>
            </a:r>
          </a:p>
        </p:txBody>
      </p:sp>
      <p:sp>
        <p:nvSpPr>
          <p:cNvPr id="4" name="Rectangle 3"/>
          <p:cNvSpPr txBox="1">
            <a:spLocks noChangeArrowheads="1"/>
          </p:cNvSpPr>
          <p:nvPr/>
        </p:nvSpPr>
        <p:spPr bwMode="auto">
          <a:xfrm>
            <a:off x="283336" y="721217"/>
            <a:ext cx="11668258" cy="6136783"/>
          </a:xfrm>
          <a:prstGeom prst="rect">
            <a:avLst/>
          </a:prstGeom>
          <a:noFill/>
          <a:ln w="9525">
            <a:noFill/>
            <a:miter lim="800000"/>
            <a:headEnd/>
            <a:tailEnd/>
          </a:ln>
        </p:spPr>
        <p:txBody>
          <a:bodyPr/>
          <a:lstStyle/>
          <a:p>
            <a:pPr marL="0" marR="0" lvl="0" indent="0" algn="just" defTabSz="914400" rtl="0" eaLnBrk="1" fontAlgn="base" latinLnBrk="0" hangingPunct="1">
              <a:lnSpc>
                <a:spcPts val="3200"/>
              </a:lnSpc>
              <a:spcBef>
                <a:spcPct val="0"/>
              </a:spcBef>
              <a:spcAft>
                <a:spcPct val="0"/>
              </a:spcAft>
              <a:buClr>
                <a:srgbClr val="0F6FC6"/>
              </a:buClr>
              <a:buSzPct val="85000"/>
              <a:buFontTx/>
              <a:buNone/>
              <a:tabLst/>
              <a:defRPr/>
            </a:pPr>
            <a:r>
              <a:rPr kumimoji="0" lang="it-IT" altLang="it-IT" sz="3200" b="1" i="1" u="sng" strike="noStrike" kern="1200" cap="none" spc="0" normalizeH="0" baseline="0" noProof="0" dirty="0">
                <a:ln>
                  <a:noFill/>
                </a:ln>
                <a:solidFill>
                  <a:srgbClr val="000080"/>
                </a:solidFill>
                <a:effectLst/>
                <a:uLnTx/>
                <a:uFillTx/>
                <a:latin typeface="Times New Roman" pitchFamily="18" charset="0"/>
                <a:ea typeface="+mn-ea"/>
                <a:cs typeface="Arial" charset="0"/>
              </a:rPr>
              <a:t>Disciplina</a:t>
            </a:r>
            <a:r>
              <a:rPr lang="it-IT" altLang="it-IT" sz="3200" b="1" i="1" u="sng" dirty="0">
                <a:solidFill>
                  <a:srgbClr val="000080"/>
                </a:solidFill>
                <a:latin typeface="Times New Roman" pitchFamily="18" charset="0"/>
                <a:cs typeface="Arial" charset="0"/>
              </a:rPr>
              <a:t> armonizzata</a:t>
            </a:r>
            <a:r>
              <a:rPr lang="it-IT" altLang="it-IT" sz="3200" b="1" i="1" dirty="0">
                <a:solidFill>
                  <a:srgbClr val="000080"/>
                </a:solidFill>
                <a:latin typeface="Times New Roman" pitchFamily="18" charset="0"/>
                <a:cs typeface="Arial" charset="0"/>
              </a:rPr>
              <a:t>:</a:t>
            </a:r>
            <a:endParaRPr kumimoji="0" lang="it-IT" alt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endParaRPr>
          </a:p>
          <a:p>
            <a:pPr marL="723900" marR="0" lvl="0" indent="-457200" algn="just" defTabSz="914400" rtl="0" eaLnBrk="1" fontAlgn="base" latinLnBrk="0" hangingPunct="1">
              <a:lnSpc>
                <a:spcPts val="3800"/>
              </a:lnSpc>
              <a:spcBef>
                <a:spcPts val="600"/>
              </a:spcBef>
              <a:spcAft>
                <a:spcPct val="0"/>
              </a:spcAft>
              <a:buClr>
                <a:srgbClr val="0F6FC6"/>
              </a:buClr>
              <a:buSzPct val="85000"/>
              <a:buFont typeface="Wingdings" panose="05000000000000000000" pitchFamily="2" charset="2"/>
              <a:buChar char="Ø"/>
              <a:tabLst>
                <a:tab pos="895350" algn="l"/>
              </a:tabLst>
              <a:defRPr/>
            </a:pPr>
            <a:r>
              <a:rPr lang="it-IT" altLang="it-IT" sz="2800" b="1" i="1" dirty="0">
                <a:solidFill>
                  <a:srgbClr val="000080"/>
                </a:solidFill>
                <a:latin typeface="Times New Roman" pitchFamily="18" charset="0"/>
                <a:cs typeface="Arial" charset="0"/>
              </a:rPr>
              <a:t>l</a:t>
            </a:r>
            <a:r>
              <a:rPr kumimoji="0" lang="it-IT" altLang="it-IT" sz="2800" b="1" i="1" u="none" strike="noStrike" kern="1200" cap="none" spc="0" normalizeH="0" baseline="0" noProof="0" dirty="0">
                <a:ln>
                  <a:noFill/>
                </a:ln>
                <a:solidFill>
                  <a:srgbClr val="000080"/>
                </a:solidFill>
                <a:effectLst/>
                <a:uLnTx/>
                <a:uFillTx/>
                <a:latin typeface="Times New Roman" pitchFamily="18" charset="0"/>
                <a:ea typeface="+mn-ea"/>
                <a:cs typeface="Arial" charset="0"/>
              </a:rPr>
              <a:t>’ente </a:t>
            </a:r>
            <a:r>
              <a:rPr lang="it-IT" altLang="it-IT" sz="2800" b="1" i="1" dirty="0">
                <a:solidFill>
                  <a:srgbClr val="000080"/>
                </a:solidFill>
                <a:latin typeface="Times New Roman" pitchFamily="18" charset="0"/>
                <a:cs typeface="Arial" charset="0"/>
              </a:rPr>
              <a:t>è in disavanzo s</a:t>
            </a:r>
            <a:r>
              <a:rPr kumimoji="0" lang="it-IT" altLang="it-IT" sz="2800" b="1" i="1" u="none" strike="noStrike" kern="1200" cap="none" spc="0" normalizeH="0" baseline="0" noProof="0" dirty="0">
                <a:ln>
                  <a:noFill/>
                </a:ln>
                <a:solidFill>
                  <a:srgbClr val="000080"/>
                </a:solidFill>
                <a:effectLst/>
                <a:uLnTx/>
                <a:uFillTx/>
                <a:latin typeface="Times New Roman" pitchFamily="18" charset="0"/>
                <a:ea typeface="+mn-ea"/>
                <a:cs typeface="Arial" charset="0"/>
              </a:rPr>
              <a:t>e il risultato di amministrazione non è capiente per le quote vincolate,  accantonate e destinate;</a:t>
            </a:r>
          </a:p>
          <a:p>
            <a:pPr marL="723900" lvl="0" indent="-457200" algn="just" fontAlgn="base">
              <a:lnSpc>
                <a:spcPts val="3800"/>
              </a:lnSpc>
              <a:spcBef>
                <a:spcPts val="600"/>
              </a:spcBef>
              <a:spcAft>
                <a:spcPct val="0"/>
              </a:spcAft>
              <a:buClr>
                <a:srgbClr val="0F6FC6"/>
              </a:buClr>
              <a:buSzPct val="85000"/>
              <a:buFont typeface="Wingdings" panose="05000000000000000000" pitchFamily="2" charset="2"/>
              <a:buChar char="Ø"/>
              <a:tabLst>
                <a:tab pos="895350" algn="l"/>
              </a:tabLst>
              <a:defRPr/>
            </a:pPr>
            <a:r>
              <a:rPr lang="it-IT" altLang="it-IT" sz="2800" b="1" i="1" dirty="0">
                <a:latin typeface="Times New Roman" pitchFamily="18" charset="0"/>
                <a:cs typeface="Arial" charset="0"/>
              </a:rPr>
              <a:t>determinazione del risultato di amministrazione presunto nel bilancio;</a:t>
            </a:r>
          </a:p>
          <a:p>
            <a:pPr marL="723900" lvl="0" indent="-457200" algn="just" fontAlgn="base">
              <a:lnSpc>
                <a:spcPts val="3800"/>
              </a:lnSpc>
              <a:spcBef>
                <a:spcPts val="600"/>
              </a:spcBef>
              <a:spcAft>
                <a:spcPct val="0"/>
              </a:spcAft>
              <a:buClr>
                <a:srgbClr val="0F6FC6"/>
              </a:buClr>
              <a:buSzPct val="85000"/>
              <a:buFont typeface="Wingdings" panose="05000000000000000000" pitchFamily="2" charset="2"/>
              <a:buChar char="Ø"/>
              <a:tabLst>
                <a:tab pos="895350" algn="l"/>
              </a:tabLst>
              <a:defRPr/>
            </a:pPr>
            <a:r>
              <a:rPr lang="it-IT" altLang="it-IT" sz="2800" b="1" i="1" dirty="0" smtClean="0">
                <a:latin typeface="Times New Roman" pitchFamily="18" charset="0"/>
                <a:cs typeface="Arial" charset="0"/>
              </a:rPr>
              <a:t>utilizzo </a:t>
            </a:r>
            <a:r>
              <a:rPr lang="it-IT" altLang="it-IT" sz="2800" b="1" i="1" dirty="0">
                <a:latin typeface="Times New Roman" pitchFamily="18" charset="0"/>
                <a:cs typeface="Arial" charset="0"/>
              </a:rPr>
              <a:t>delle quote vincolate e accantonate del risultato presunto con obbligo di verifica entro il 31 gennaio sulla base di dati di preconsuntivo</a:t>
            </a:r>
            <a:r>
              <a:rPr lang="it-IT" altLang="it-IT" sz="2800" b="1" i="1" dirty="0">
                <a:solidFill>
                  <a:srgbClr val="000080"/>
                </a:solidFill>
                <a:latin typeface="Times New Roman" pitchFamily="18" charset="0"/>
                <a:cs typeface="Arial" charset="0"/>
              </a:rPr>
              <a:t>;</a:t>
            </a:r>
          </a:p>
          <a:p>
            <a:pPr marL="723900" lvl="0" indent="-457200" algn="just" fontAlgn="base">
              <a:lnSpc>
                <a:spcPts val="3800"/>
              </a:lnSpc>
              <a:spcBef>
                <a:spcPts val="600"/>
              </a:spcBef>
              <a:spcAft>
                <a:spcPct val="0"/>
              </a:spcAft>
              <a:buClr>
                <a:srgbClr val="0F6FC6"/>
              </a:buClr>
              <a:buSzPct val="85000"/>
              <a:buFont typeface="Wingdings" panose="05000000000000000000" pitchFamily="2" charset="2"/>
              <a:buChar char="Ø"/>
              <a:tabLst>
                <a:tab pos="895350" algn="l"/>
              </a:tabLst>
              <a:defRPr/>
            </a:pPr>
            <a:r>
              <a:rPr kumimoji="0" lang="it-IT" altLang="it-IT" sz="2800" b="1" i="1" u="none" strike="noStrike" kern="1200" cap="none" spc="0" normalizeH="0" baseline="0" noProof="0" dirty="0">
                <a:ln>
                  <a:noFill/>
                </a:ln>
                <a:solidFill>
                  <a:srgbClr val="000080"/>
                </a:solidFill>
                <a:effectLst/>
                <a:uLnTx/>
                <a:uFillTx/>
                <a:latin typeface="Times New Roman" pitchFamily="18" charset="0"/>
                <a:ea typeface="+mn-ea"/>
                <a:cs typeface="Arial" charset="0"/>
              </a:rPr>
              <a:t>ripiano in bilancio anche del disavanzo di amministrazione presunto;</a:t>
            </a:r>
          </a:p>
          <a:p>
            <a:pPr marL="723900" lvl="0" indent="-457200" algn="just" fontAlgn="base">
              <a:lnSpc>
                <a:spcPts val="3800"/>
              </a:lnSpc>
              <a:spcBef>
                <a:spcPts val="600"/>
              </a:spcBef>
              <a:spcAft>
                <a:spcPct val="0"/>
              </a:spcAft>
              <a:buClr>
                <a:srgbClr val="0F6FC6"/>
              </a:buClr>
              <a:buSzPct val="85000"/>
              <a:buFont typeface="Wingdings" panose="05000000000000000000" pitchFamily="2" charset="2"/>
              <a:buChar char="Ø"/>
              <a:tabLst>
                <a:tab pos="895350" algn="l"/>
              </a:tabLst>
              <a:defRPr/>
            </a:pPr>
            <a:r>
              <a:rPr lang="it-IT" altLang="it-IT" sz="2800" b="1" i="1" dirty="0">
                <a:solidFill>
                  <a:srgbClr val="000080"/>
                </a:solidFill>
                <a:latin typeface="Times New Roman" pitchFamily="18" charset="0"/>
                <a:cs typeface="Arial" charset="0"/>
              </a:rPr>
              <a:t>le quote dell’avanzo libere e destinate agli investimenti possono essere utilizzate solo dopo l’approvazione del rendiconto, con provvedimento di variazione di bilancio. La quota libera può essere utilizzata per le finalità definite dall’art. 187, comma 2, del TUEL in ordine di priorità.</a:t>
            </a:r>
            <a:endParaRPr kumimoji="0" lang="it-IT" altLang="it-IT" sz="2800" b="1" i="1" u="none" strike="noStrike" kern="1200" cap="none" spc="0" normalizeH="0" baseline="0" noProof="0" dirty="0">
              <a:ln>
                <a:noFill/>
              </a:ln>
              <a:solidFill>
                <a:srgbClr val="000080"/>
              </a:solidFill>
              <a:effectLst/>
              <a:uLnTx/>
              <a:uFillTx/>
              <a:latin typeface="Times New Roman" pitchFamily="18" charset="0"/>
              <a:ea typeface="+mn-ea"/>
              <a:cs typeface="Arial" charset="0"/>
            </a:endParaRPr>
          </a:p>
        </p:txBody>
      </p:sp>
    </p:spTree>
    <p:extLst>
      <p:ext uri="{BB962C8B-B14F-4D97-AF65-F5344CB8AC3E}">
        <p14:creationId xmlns:p14="http://schemas.microsoft.com/office/powerpoint/2010/main" val="15831227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ttangolo 3"/>
          <p:cNvSpPr>
            <a:spLocks noChangeArrowheads="1"/>
          </p:cNvSpPr>
          <p:nvPr/>
        </p:nvSpPr>
        <p:spPr bwMode="auto">
          <a:xfrm>
            <a:off x="1711325" y="228601"/>
            <a:ext cx="8713788" cy="830263"/>
          </a:xfrm>
          <a:prstGeom prst="rect">
            <a:avLst/>
          </a:prstGeom>
          <a:noFill/>
          <a:ln w="9525">
            <a:noFill/>
            <a:miter lim="800000"/>
            <a:headEnd/>
            <a:tailEnd/>
          </a:ln>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altLang="it-IT" sz="2400" b="1" i="1" u="sng" strike="noStrike" kern="1200" cap="none" spc="0" normalizeH="0" baseline="0" noProof="0" dirty="0">
                <a:ln>
                  <a:noFill/>
                </a:ln>
                <a:solidFill>
                  <a:srgbClr val="000080"/>
                </a:solidFill>
                <a:effectLst/>
                <a:uLnTx/>
                <a:uFillTx/>
                <a:latin typeface="Times New Roman" pitchFamily="18" charset="0"/>
                <a:ea typeface="+mn-ea"/>
                <a:cs typeface="Arial" charset="0"/>
              </a:rPr>
              <a:t>1) IL RISULTATO DI AMMINISTRAZIONE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altLang="it-IT" sz="2400" b="1" i="1" u="sng" strike="noStrike" kern="1200" cap="none" spc="0" normalizeH="0" baseline="0" noProof="0" dirty="0">
                <a:ln>
                  <a:noFill/>
                </a:ln>
                <a:solidFill>
                  <a:srgbClr val="000080"/>
                </a:solidFill>
                <a:effectLst/>
                <a:uLnTx/>
                <a:uFillTx/>
                <a:latin typeface="Times New Roman" pitchFamily="18" charset="0"/>
                <a:ea typeface="+mn-ea"/>
                <a:cs typeface="Arial" charset="0"/>
              </a:rPr>
              <a:t> </a:t>
            </a:r>
          </a:p>
        </p:txBody>
      </p:sp>
      <p:sp>
        <p:nvSpPr>
          <p:cNvPr id="4" name="Rectangle 3"/>
          <p:cNvSpPr txBox="1">
            <a:spLocks noChangeArrowheads="1"/>
          </p:cNvSpPr>
          <p:nvPr/>
        </p:nvSpPr>
        <p:spPr bwMode="auto">
          <a:xfrm>
            <a:off x="336513" y="736472"/>
            <a:ext cx="10895527" cy="5695950"/>
          </a:xfrm>
          <a:prstGeom prst="rect">
            <a:avLst/>
          </a:prstGeom>
          <a:noFill/>
          <a:ln w="9525">
            <a:noFill/>
            <a:miter lim="800000"/>
            <a:headEnd/>
            <a:tailEnd/>
          </a:ln>
        </p:spPr>
        <p:txBody>
          <a:bodyPr/>
          <a:lstStyle/>
          <a:p>
            <a:pPr lvl="0" algn="just" fontAlgn="base">
              <a:lnSpc>
                <a:spcPts val="3200"/>
              </a:lnSpc>
              <a:spcBef>
                <a:spcPct val="0"/>
              </a:spcBef>
              <a:spcAft>
                <a:spcPct val="0"/>
              </a:spcAft>
              <a:buClr>
                <a:srgbClr val="0F6FC6"/>
              </a:buClr>
              <a:buSzPct val="85000"/>
              <a:defRPr/>
            </a:pPr>
            <a:r>
              <a:rPr kumimoji="0" lang="it-IT" sz="3000" b="1" i="1" u="none" strike="noStrike" kern="1200" cap="none" spc="0" normalizeH="0" baseline="0" noProof="0" dirty="0">
                <a:ln>
                  <a:noFill/>
                </a:ln>
                <a:solidFill>
                  <a:srgbClr val="000080"/>
                </a:solidFill>
                <a:effectLst/>
                <a:uLnTx/>
                <a:uFillTx/>
                <a:latin typeface="Times New Roman" pitchFamily="18" charset="0"/>
                <a:ea typeface="+mn-ea"/>
                <a:cs typeface="Arial" charset="0"/>
              </a:rPr>
              <a:t>La legge di bilancio 2019 ha limitato le possibilità di utilizzo del risultato di amministrazione da parte degli enti in </a:t>
            </a:r>
            <a:r>
              <a:rPr lang="it-IT" sz="3000" b="1" i="1" dirty="0">
                <a:solidFill>
                  <a:srgbClr val="000080"/>
                </a:solidFill>
                <a:latin typeface="Times New Roman" pitchFamily="18" charset="0"/>
                <a:cs typeface="Arial" charset="0"/>
              </a:rPr>
              <a:t>disavanzo (art. 1, commi 897 a 898, L. 145/2018).</a:t>
            </a:r>
            <a:endParaRPr kumimoji="0" lang="it-IT" alt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endParaRPr>
          </a:p>
          <a:p>
            <a:pPr marL="514350" marR="0" lvl="0" indent="-514350" algn="just" defTabSz="914400" rtl="0" eaLnBrk="1" fontAlgn="base" latinLnBrk="0" hangingPunct="1">
              <a:lnSpc>
                <a:spcPts val="3200"/>
              </a:lnSpc>
              <a:spcBef>
                <a:spcPct val="0"/>
              </a:spcBef>
              <a:spcAft>
                <a:spcPct val="0"/>
              </a:spcAft>
              <a:buClr>
                <a:srgbClr val="0F6FC6"/>
              </a:buClr>
              <a:buSzPct val="85000"/>
              <a:buFont typeface="Wingdings" panose="05000000000000000000" pitchFamily="2" charset="2"/>
              <a:buChar char="Ø"/>
              <a:tabLst/>
              <a:defRPr/>
            </a:pPr>
            <a:endParaRPr kumimoji="0" lang="it-IT" alt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endParaRPr>
          </a:p>
          <a:p>
            <a:pPr marL="0" marR="0" lvl="0" indent="0" algn="just" defTabSz="914400" rtl="0" eaLnBrk="1" fontAlgn="base" latinLnBrk="0" hangingPunct="1">
              <a:lnSpc>
                <a:spcPts val="3200"/>
              </a:lnSpc>
              <a:spcBef>
                <a:spcPct val="0"/>
              </a:spcBef>
              <a:spcAft>
                <a:spcPct val="0"/>
              </a:spcAft>
              <a:buClr>
                <a:srgbClr val="0F6FC6"/>
              </a:buClr>
              <a:buSzPct val="85000"/>
              <a:buFontTx/>
              <a:buNone/>
              <a:tabLst/>
              <a:defRPr/>
            </a:pPr>
            <a:endParaRPr kumimoji="0" lang="it-IT" alt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endParaRPr>
          </a:p>
        </p:txBody>
      </p:sp>
      <p:pic>
        <p:nvPicPr>
          <p:cNvPr id="2" name="Immagine 1">
            <a:extLst>
              <a:ext uri="{FF2B5EF4-FFF2-40B4-BE49-F238E27FC236}">
                <a16:creationId xmlns:a16="http://schemas.microsoft.com/office/drawing/2014/main" xmlns="" id="{EA7DBB82-E4CA-43C9-A83C-8FC3100A4084}"/>
              </a:ext>
            </a:extLst>
          </p:cNvPr>
          <p:cNvPicPr>
            <a:picLocks noChangeAspect="1"/>
          </p:cNvPicPr>
          <p:nvPr/>
        </p:nvPicPr>
        <p:blipFill>
          <a:blip r:embed="rId2"/>
          <a:stretch>
            <a:fillRect/>
          </a:stretch>
        </p:blipFill>
        <p:spPr>
          <a:xfrm>
            <a:off x="103031" y="2054218"/>
            <a:ext cx="11752455" cy="2698086"/>
          </a:xfrm>
          <a:prstGeom prst="rect">
            <a:avLst/>
          </a:prstGeom>
        </p:spPr>
      </p:pic>
      <p:pic>
        <p:nvPicPr>
          <p:cNvPr id="3" name="Immagine 2">
            <a:extLst>
              <a:ext uri="{FF2B5EF4-FFF2-40B4-BE49-F238E27FC236}">
                <a16:creationId xmlns:a16="http://schemas.microsoft.com/office/drawing/2014/main" xmlns="" id="{2BCB7CF5-C604-4D66-A963-6082872E856A}"/>
              </a:ext>
            </a:extLst>
          </p:cNvPr>
          <p:cNvPicPr>
            <a:picLocks noChangeAspect="1"/>
          </p:cNvPicPr>
          <p:nvPr/>
        </p:nvPicPr>
        <p:blipFill>
          <a:blip r:embed="rId3"/>
          <a:stretch>
            <a:fillRect/>
          </a:stretch>
        </p:blipFill>
        <p:spPr>
          <a:xfrm>
            <a:off x="103030" y="4842457"/>
            <a:ext cx="11900079" cy="2015543"/>
          </a:xfrm>
          <a:prstGeom prst="rect">
            <a:avLst/>
          </a:prstGeom>
        </p:spPr>
      </p:pic>
    </p:spTree>
    <p:extLst>
      <p:ext uri="{BB962C8B-B14F-4D97-AF65-F5344CB8AC3E}">
        <p14:creationId xmlns:p14="http://schemas.microsoft.com/office/powerpoint/2010/main" val="28378269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ttangolo 3"/>
          <p:cNvSpPr>
            <a:spLocks noChangeArrowheads="1"/>
          </p:cNvSpPr>
          <p:nvPr/>
        </p:nvSpPr>
        <p:spPr bwMode="auto">
          <a:xfrm>
            <a:off x="1567387" y="28554"/>
            <a:ext cx="8713788" cy="830263"/>
          </a:xfrm>
          <a:prstGeom prst="rect">
            <a:avLst/>
          </a:prstGeom>
          <a:noFill/>
          <a:ln w="9525">
            <a:noFill/>
            <a:miter lim="800000"/>
            <a:headEnd/>
            <a:tailEnd/>
          </a:ln>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altLang="it-IT" sz="2400" b="1" i="1" u="sng" strike="noStrike" kern="1200" cap="none" spc="0" normalizeH="0" baseline="0" noProof="0" dirty="0">
                <a:ln>
                  <a:noFill/>
                </a:ln>
                <a:solidFill>
                  <a:srgbClr val="000080"/>
                </a:solidFill>
                <a:effectLst/>
                <a:uLnTx/>
                <a:uFillTx/>
                <a:latin typeface="Times New Roman" pitchFamily="18" charset="0"/>
                <a:ea typeface="+mn-ea"/>
                <a:cs typeface="Arial" charset="0"/>
              </a:rPr>
              <a:t>1) IL RISULTATO DI AMMINISTRAZIONE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altLang="it-IT" sz="2400" b="1" i="1" u="sng" strike="noStrike" kern="1200" cap="none" spc="0" normalizeH="0" baseline="0" noProof="0" dirty="0">
                <a:ln>
                  <a:noFill/>
                </a:ln>
                <a:solidFill>
                  <a:srgbClr val="000080"/>
                </a:solidFill>
                <a:effectLst/>
                <a:uLnTx/>
                <a:uFillTx/>
                <a:latin typeface="Times New Roman" pitchFamily="18" charset="0"/>
                <a:ea typeface="+mn-ea"/>
                <a:cs typeface="Arial" charset="0"/>
              </a:rPr>
              <a:t> </a:t>
            </a:r>
          </a:p>
        </p:txBody>
      </p:sp>
      <p:sp>
        <p:nvSpPr>
          <p:cNvPr id="4" name="Rectangle 3"/>
          <p:cNvSpPr txBox="1">
            <a:spLocks noChangeArrowheads="1"/>
          </p:cNvSpPr>
          <p:nvPr/>
        </p:nvSpPr>
        <p:spPr bwMode="auto">
          <a:xfrm>
            <a:off x="321971" y="443685"/>
            <a:ext cx="10895527" cy="5695950"/>
          </a:xfrm>
          <a:prstGeom prst="rect">
            <a:avLst/>
          </a:prstGeom>
          <a:noFill/>
          <a:ln w="9525">
            <a:noFill/>
            <a:miter lim="800000"/>
            <a:headEnd/>
            <a:tailEnd/>
          </a:ln>
        </p:spPr>
        <p:txBody>
          <a:bodyPr/>
          <a:lstStyle/>
          <a:p>
            <a:pPr marL="266700" marR="0" lvl="0" algn="just" defTabSz="914400" rtl="0" eaLnBrk="1" fontAlgn="base" latinLnBrk="0" hangingPunct="1">
              <a:lnSpc>
                <a:spcPts val="3800"/>
              </a:lnSpc>
              <a:spcBef>
                <a:spcPts val="600"/>
              </a:spcBef>
              <a:spcAft>
                <a:spcPct val="0"/>
              </a:spcAft>
              <a:buClr>
                <a:srgbClr val="0F6FC6"/>
              </a:buClr>
              <a:buSzPct val="85000"/>
              <a:tabLst>
                <a:tab pos="895350" algn="l"/>
              </a:tabLst>
              <a:defRPr/>
            </a:pPr>
            <a:r>
              <a:rPr kumimoji="0" lang="it-IT" altLang="it-IT" sz="2800" b="1" i="1" u="none" strike="noStrike" kern="1200" cap="none" spc="0" normalizeH="0" baseline="0" noProof="0" dirty="0">
                <a:ln>
                  <a:noFill/>
                </a:ln>
                <a:solidFill>
                  <a:srgbClr val="000080"/>
                </a:solidFill>
                <a:effectLst/>
                <a:uLnTx/>
                <a:uFillTx/>
                <a:latin typeface="Times New Roman" pitchFamily="18" charset="0"/>
                <a:ea typeface="+mn-ea"/>
                <a:cs typeface="Arial" charset="0"/>
              </a:rPr>
              <a:t>La disciplina dell’utilizzo del risultato di amministrazione per gli enti in disavanzo:</a:t>
            </a:r>
          </a:p>
          <a:p>
            <a:pPr marL="723900" marR="0" lvl="0" indent="-457200" algn="just" defTabSz="914400" rtl="0" eaLnBrk="1" fontAlgn="base" latinLnBrk="0" hangingPunct="1">
              <a:lnSpc>
                <a:spcPts val="3500"/>
              </a:lnSpc>
              <a:spcBef>
                <a:spcPts val="600"/>
              </a:spcBef>
              <a:spcAft>
                <a:spcPct val="0"/>
              </a:spcAft>
              <a:buClr>
                <a:srgbClr val="0F6FC6"/>
              </a:buClr>
              <a:buSzPct val="85000"/>
              <a:buFont typeface="Wingdings" panose="05000000000000000000" pitchFamily="2" charset="2"/>
              <a:buChar char="Ø"/>
              <a:tabLst>
                <a:tab pos="895350" algn="l"/>
              </a:tabLst>
              <a:defRPr/>
            </a:pPr>
            <a:r>
              <a:rPr kumimoji="0" lang="it-IT" altLang="it-IT" sz="2800" b="1" i="1" u="none" strike="noStrike" kern="1200" cap="none" spc="0" normalizeH="0" baseline="0" noProof="0" dirty="0">
                <a:ln>
                  <a:noFill/>
                </a:ln>
                <a:solidFill>
                  <a:srgbClr val="000080"/>
                </a:solidFill>
                <a:effectLst/>
                <a:uLnTx/>
                <a:uFillTx/>
                <a:latin typeface="Times New Roman" pitchFamily="18" charset="0"/>
                <a:ea typeface="+mn-ea"/>
                <a:cs typeface="Arial" charset="0"/>
              </a:rPr>
              <a:t>si applica anche in caso di esercizio provvisorio, si fa riferimento al prospetto di verifica del risultato di amministrazione effettuata sulla base dei </a:t>
            </a:r>
            <a:r>
              <a:rPr kumimoji="0" lang="it-IT" altLang="it-IT" sz="2800" b="1" i="1" u="none" strike="noStrike" kern="1200" cap="none" spc="0" normalizeH="0" baseline="0" noProof="0" dirty="0">
                <a:ln>
                  <a:noFill/>
                </a:ln>
                <a:effectLst/>
                <a:uLnTx/>
                <a:uFillTx/>
                <a:latin typeface="Times New Roman" pitchFamily="18" charset="0"/>
                <a:ea typeface="+mn-ea"/>
                <a:cs typeface="Arial" charset="0"/>
              </a:rPr>
              <a:t>dati di preconsuntivo di cui all'articolo 187, comma 3-quater, del TUEL;</a:t>
            </a:r>
          </a:p>
          <a:p>
            <a:pPr marL="723900" marR="0" lvl="0" indent="-457200" algn="just" defTabSz="914400" rtl="0" eaLnBrk="1" fontAlgn="base" latinLnBrk="0" hangingPunct="1">
              <a:lnSpc>
                <a:spcPts val="3500"/>
              </a:lnSpc>
              <a:spcBef>
                <a:spcPts val="600"/>
              </a:spcBef>
              <a:spcAft>
                <a:spcPct val="0"/>
              </a:spcAft>
              <a:buClr>
                <a:srgbClr val="0F6FC6"/>
              </a:buClr>
              <a:buSzPct val="85000"/>
              <a:buFont typeface="Wingdings" panose="05000000000000000000" pitchFamily="2" charset="2"/>
              <a:buChar char="Ø"/>
              <a:tabLst>
                <a:tab pos="895350" algn="l"/>
              </a:tabLst>
              <a:defRPr/>
            </a:pPr>
            <a:r>
              <a:rPr lang="it-IT" altLang="it-IT" sz="2800" b="1" i="1" dirty="0">
                <a:solidFill>
                  <a:srgbClr val="000080"/>
                </a:solidFill>
                <a:latin typeface="Times New Roman" pitchFamily="18" charset="0"/>
                <a:cs typeface="Arial" charset="0"/>
              </a:rPr>
              <a:t>p</a:t>
            </a:r>
            <a:r>
              <a:rPr kumimoji="0" lang="it-IT" altLang="it-IT" sz="2800" b="1" i="1" u="none" strike="noStrike" kern="1200" cap="none" spc="0" normalizeH="0" baseline="0" noProof="0" dirty="0" err="1">
                <a:ln>
                  <a:noFill/>
                </a:ln>
                <a:solidFill>
                  <a:srgbClr val="000080"/>
                </a:solidFill>
                <a:effectLst/>
                <a:uLnTx/>
                <a:uFillTx/>
                <a:latin typeface="Times New Roman" pitchFamily="18" charset="0"/>
                <a:ea typeface="+mn-ea"/>
                <a:cs typeface="Arial" charset="0"/>
              </a:rPr>
              <a:t>revede</a:t>
            </a:r>
            <a:r>
              <a:rPr kumimoji="0" lang="it-IT" altLang="it-IT" sz="2800" b="1" i="1" u="none" strike="noStrike" kern="1200" cap="none" spc="0" normalizeH="0" baseline="0" noProof="0" dirty="0">
                <a:ln>
                  <a:noFill/>
                </a:ln>
                <a:solidFill>
                  <a:srgbClr val="000080"/>
                </a:solidFill>
                <a:effectLst/>
                <a:uLnTx/>
                <a:uFillTx/>
                <a:latin typeface="Times New Roman" pitchFamily="18" charset="0"/>
                <a:ea typeface="+mn-ea"/>
                <a:cs typeface="Arial" charset="0"/>
              </a:rPr>
              <a:t> che </a:t>
            </a:r>
            <a:r>
              <a:rPr kumimoji="0" lang="it-IT" altLang="it-IT" sz="2800" b="1" i="1" u="sng" strike="noStrike" kern="1200" cap="none" spc="0" normalizeH="0" baseline="0" noProof="0" dirty="0">
                <a:ln>
                  <a:noFill/>
                </a:ln>
                <a:solidFill>
                  <a:srgbClr val="000080"/>
                </a:solidFill>
                <a:effectLst/>
                <a:uLnTx/>
                <a:uFillTx/>
                <a:latin typeface="Times New Roman" pitchFamily="18" charset="0"/>
                <a:ea typeface="+mn-ea"/>
                <a:cs typeface="Arial" charset="0"/>
              </a:rPr>
              <a:t>gli enti in ritardo nell’approvazione dei propri rendiconti </a:t>
            </a:r>
            <a:r>
              <a:rPr kumimoji="0" lang="it-IT" altLang="it-IT" sz="2800" b="1" i="1" u="none" strike="noStrike" kern="1200" cap="none" spc="0" normalizeH="0" baseline="0" noProof="0" dirty="0">
                <a:ln>
                  <a:noFill/>
                </a:ln>
                <a:solidFill>
                  <a:srgbClr val="000080"/>
                </a:solidFill>
                <a:effectLst/>
                <a:uLnTx/>
                <a:uFillTx/>
                <a:latin typeface="Times New Roman" pitchFamily="18" charset="0"/>
                <a:ea typeface="+mn-ea"/>
                <a:cs typeface="Arial" charset="0"/>
              </a:rPr>
              <a:t>non possono applicare al bilancio di previsione le quote vincolate, accantonate e destinate del risultato di amministrazione fino all’avvenuta approvazione;</a:t>
            </a:r>
          </a:p>
          <a:p>
            <a:pPr marL="266700" marR="0" lvl="0" algn="just" defTabSz="914400" rtl="0" eaLnBrk="1" fontAlgn="base" latinLnBrk="0" hangingPunct="1">
              <a:lnSpc>
                <a:spcPts val="3800"/>
              </a:lnSpc>
              <a:spcBef>
                <a:spcPts val="600"/>
              </a:spcBef>
              <a:spcAft>
                <a:spcPct val="0"/>
              </a:spcAft>
              <a:buClr>
                <a:srgbClr val="0F6FC6"/>
              </a:buClr>
              <a:buSzPct val="85000"/>
              <a:tabLst>
                <a:tab pos="895350" algn="l"/>
              </a:tabLst>
              <a:defRPr/>
            </a:pPr>
            <a:r>
              <a:rPr lang="it-IT" altLang="it-IT" sz="2800" b="1" i="1" dirty="0">
                <a:latin typeface="Times New Roman" pitchFamily="18" charset="0"/>
                <a:cs typeface="Arial" charset="0"/>
              </a:rPr>
              <a:t>Resta fermo il divieto, previsto dall’art. 187, comma 3-bis, del TUEL di utilizzare l’avanzo libero per gli enti in anticipazione di tesoreria o che hanno utilizzato la cassa vincolata per le spese correnti.</a:t>
            </a:r>
            <a:endParaRPr kumimoji="0" lang="it-IT" altLang="it-IT" sz="2800" b="1" i="1" u="none" strike="noStrike" kern="1200" cap="none" spc="0" normalizeH="0" baseline="0" noProof="0" dirty="0">
              <a:ln>
                <a:noFill/>
              </a:ln>
              <a:effectLst/>
              <a:uLnTx/>
              <a:uFillTx/>
              <a:latin typeface="Times New Roman" pitchFamily="18" charset="0"/>
              <a:cs typeface="Arial" charset="0"/>
            </a:endParaRPr>
          </a:p>
        </p:txBody>
      </p:sp>
    </p:spTree>
    <p:extLst>
      <p:ext uri="{BB962C8B-B14F-4D97-AF65-F5344CB8AC3E}">
        <p14:creationId xmlns:p14="http://schemas.microsoft.com/office/powerpoint/2010/main" val="10786818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ttangolo 3"/>
          <p:cNvSpPr>
            <a:spLocks noChangeArrowheads="1"/>
          </p:cNvSpPr>
          <p:nvPr/>
        </p:nvSpPr>
        <p:spPr bwMode="auto">
          <a:xfrm>
            <a:off x="1569658" y="99812"/>
            <a:ext cx="8713788" cy="830263"/>
          </a:xfrm>
          <a:prstGeom prst="rect">
            <a:avLst/>
          </a:prstGeom>
          <a:noFill/>
          <a:ln w="9525">
            <a:noFill/>
            <a:miter lim="800000"/>
            <a:headEnd/>
            <a:tailEnd/>
          </a:ln>
        </p:spPr>
        <p:txBody>
          <a:bodyP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altLang="it-IT" sz="2400" b="1" i="1" u="sng" strike="noStrike" kern="1200" cap="none" spc="0" normalizeH="0" baseline="0" noProof="0" dirty="0">
                <a:ln>
                  <a:noFill/>
                </a:ln>
                <a:solidFill>
                  <a:srgbClr val="000080"/>
                </a:solidFill>
                <a:effectLst/>
                <a:uLnTx/>
                <a:uFillTx/>
                <a:latin typeface="Times New Roman" pitchFamily="18" charset="0"/>
                <a:ea typeface="+mn-ea"/>
                <a:cs typeface="Arial" charset="0"/>
              </a:rPr>
              <a:t>1) IL RISULTATO DI AMMINISTRAZIONE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altLang="it-IT" sz="2400" b="1" i="1" u="sng" strike="noStrike" kern="1200" cap="none" spc="0" normalizeH="0" baseline="0" noProof="0" dirty="0">
                <a:ln>
                  <a:noFill/>
                </a:ln>
                <a:solidFill>
                  <a:srgbClr val="000080"/>
                </a:solidFill>
                <a:effectLst/>
                <a:uLnTx/>
                <a:uFillTx/>
                <a:latin typeface="Times New Roman" pitchFamily="18" charset="0"/>
                <a:ea typeface="+mn-ea"/>
                <a:cs typeface="Arial" charset="0"/>
              </a:rPr>
              <a:t> </a:t>
            </a:r>
          </a:p>
        </p:txBody>
      </p:sp>
      <p:sp>
        <p:nvSpPr>
          <p:cNvPr id="4" name="Rectangle 3"/>
          <p:cNvSpPr txBox="1">
            <a:spLocks noChangeArrowheads="1"/>
          </p:cNvSpPr>
          <p:nvPr/>
        </p:nvSpPr>
        <p:spPr bwMode="auto">
          <a:xfrm>
            <a:off x="143938" y="676141"/>
            <a:ext cx="11565228" cy="6181859"/>
          </a:xfrm>
          <a:prstGeom prst="rect">
            <a:avLst/>
          </a:prstGeom>
          <a:noFill/>
          <a:ln w="9525">
            <a:noFill/>
            <a:miter lim="800000"/>
            <a:headEnd/>
            <a:tailEnd/>
          </a:ln>
        </p:spPr>
        <p:txBody>
          <a:bodyPr>
            <a:normAutofit fontScale="85000" lnSpcReduction="10000"/>
          </a:bodyPr>
          <a:lstStyle/>
          <a:p>
            <a:pPr marL="269875" marR="0" lvl="0" indent="-3175" algn="just" defTabSz="914400" rtl="0" eaLnBrk="1" fontAlgn="auto" latinLnBrk="0" hangingPunct="1">
              <a:lnSpc>
                <a:spcPts val="4400"/>
              </a:lnSpc>
              <a:spcBef>
                <a:spcPts val="600"/>
              </a:spcBef>
              <a:spcAft>
                <a:spcPts val="0"/>
              </a:spcAft>
              <a:buClr>
                <a:srgbClr val="0F6FC6"/>
              </a:buClr>
              <a:buSzPct val="85000"/>
              <a:buFontTx/>
              <a:buNone/>
              <a:tabLst>
                <a:tab pos="895350" algn="l"/>
              </a:tabLst>
              <a:defRPr/>
            </a:pPr>
            <a:r>
              <a:rPr kumimoji="0" 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rPr>
              <a:t>Il DM 1 agosto 2019 prevede che:</a:t>
            </a:r>
          </a:p>
          <a:p>
            <a:pPr marL="723900" marR="0" lvl="0" indent="-457200" algn="just" defTabSz="914400" rtl="0" eaLnBrk="1" fontAlgn="auto" latinLnBrk="0" hangingPunct="1">
              <a:lnSpc>
                <a:spcPts val="4400"/>
              </a:lnSpc>
              <a:spcBef>
                <a:spcPts val="600"/>
              </a:spcBef>
              <a:spcAft>
                <a:spcPts val="0"/>
              </a:spcAft>
              <a:buClr>
                <a:srgbClr val="0F6FC6"/>
              </a:buClr>
              <a:buSzPct val="85000"/>
              <a:buFont typeface="Wingdings" panose="05000000000000000000" pitchFamily="2" charset="2"/>
              <a:buChar char="Ø"/>
              <a:tabLst>
                <a:tab pos="895350" algn="l"/>
              </a:tabLst>
              <a:defRPr/>
            </a:pPr>
            <a:r>
              <a:rPr kumimoji="0" 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rPr>
              <a:t> le quote vincolate, accantonate e destinate nel risultato di amministrazione devono essere </a:t>
            </a:r>
            <a:r>
              <a:rPr kumimoji="0" lang="it-IT" sz="3200" b="1" i="1" u="sng" strike="noStrike" kern="1200" cap="none" spc="0" normalizeH="0" baseline="0" noProof="0" dirty="0">
                <a:ln>
                  <a:noFill/>
                </a:ln>
                <a:effectLst/>
                <a:uLnTx/>
                <a:uFillTx/>
                <a:latin typeface="Times New Roman" pitchFamily="18" charset="0"/>
                <a:ea typeface="+mn-ea"/>
                <a:cs typeface="Arial" charset="0"/>
              </a:rPr>
              <a:t>sempre</a:t>
            </a:r>
            <a:r>
              <a:rPr kumimoji="0" lang="it-IT" sz="3200" b="1" i="1" u="none" strike="noStrike" kern="1200" cap="none" spc="0" normalizeH="0" baseline="0" noProof="0" dirty="0">
                <a:ln>
                  <a:noFill/>
                </a:ln>
                <a:effectLst/>
                <a:uLnTx/>
                <a:uFillTx/>
                <a:latin typeface="Times New Roman" pitchFamily="18" charset="0"/>
                <a:ea typeface="+mn-ea"/>
                <a:cs typeface="Arial" charset="0"/>
              </a:rPr>
              <a:t> analiticamente rappresentate negli allegati a1), a2) e a3) del Rendiconto della gestione </a:t>
            </a:r>
            <a:r>
              <a:rPr kumimoji="0" lang="it-IT" sz="3200" b="1" i="1" u="sng" strike="noStrike" kern="1200" cap="none" spc="0" normalizeH="0" baseline="0" noProof="0" dirty="0">
                <a:ln>
                  <a:noFill/>
                </a:ln>
                <a:effectLst/>
                <a:uLnTx/>
                <a:uFillTx/>
                <a:latin typeface="Times New Roman" pitchFamily="18" charset="0"/>
                <a:ea typeface="+mn-ea"/>
                <a:cs typeface="Arial" charset="0"/>
              </a:rPr>
              <a:t>2019 e successivi</a:t>
            </a:r>
            <a:r>
              <a:rPr kumimoji="0" 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rPr>
              <a:t>;</a:t>
            </a:r>
          </a:p>
          <a:p>
            <a:pPr marL="723900" marR="0" lvl="0" indent="-457200" algn="just" defTabSz="914400" rtl="0" eaLnBrk="1" fontAlgn="auto" latinLnBrk="0" hangingPunct="1">
              <a:lnSpc>
                <a:spcPts val="4400"/>
              </a:lnSpc>
              <a:spcBef>
                <a:spcPts val="600"/>
              </a:spcBef>
              <a:spcAft>
                <a:spcPts val="0"/>
              </a:spcAft>
              <a:buClr>
                <a:srgbClr val="0F6FC6"/>
              </a:buClr>
              <a:buSzPct val="85000"/>
              <a:buFont typeface="Wingdings" panose="05000000000000000000" pitchFamily="2" charset="2"/>
              <a:buChar char="Ø"/>
              <a:tabLst>
                <a:tab pos="895350" algn="l"/>
              </a:tabLst>
              <a:defRPr/>
            </a:pPr>
            <a:r>
              <a:rPr kumimoji="0" 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rPr>
              <a:t> le quote vincolate, accantonate e destinate nel risultato di amministrazione presunto </a:t>
            </a:r>
            <a:r>
              <a:rPr kumimoji="0" lang="it-IT" sz="3200" b="1" i="1" u="none" strike="noStrike" kern="1200" cap="none" spc="0" normalizeH="0" baseline="0" noProof="0" dirty="0">
                <a:ln>
                  <a:noFill/>
                </a:ln>
                <a:effectLst/>
                <a:uLnTx/>
                <a:uFillTx/>
                <a:latin typeface="Times New Roman" pitchFamily="18" charset="0"/>
                <a:ea typeface="+mn-ea"/>
                <a:cs typeface="Arial" charset="0"/>
              </a:rPr>
              <a:t>devono essere analiticamente rappresentate negli allegati a1), a2) e a3) del Bilancio di previsione</a:t>
            </a:r>
            <a:r>
              <a:rPr kumimoji="0" lang="it-IT" sz="3200" b="1" i="1" u="sng" strike="noStrike" kern="1200" cap="none" spc="0" normalizeH="0" baseline="0" noProof="0" dirty="0">
                <a:ln>
                  <a:noFill/>
                </a:ln>
                <a:effectLst/>
                <a:uLnTx/>
                <a:uFillTx/>
                <a:latin typeface="Times New Roman" pitchFamily="18" charset="0"/>
                <a:ea typeface="+mn-ea"/>
                <a:cs typeface="Arial" charset="0"/>
              </a:rPr>
              <a:t> 2021-2023 e successivi, ma solo nel caso di loro utilizzo;</a:t>
            </a:r>
          </a:p>
          <a:p>
            <a:pPr marL="723900" marR="0" lvl="0" indent="-457200" algn="just" defTabSz="914400" rtl="0" eaLnBrk="1" fontAlgn="auto" latinLnBrk="0" hangingPunct="1">
              <a:lnSpc>
                <a:spcPts val="4400"/>
              </a:lnSpc>
              <a:spcBef>
                <a:spcPts val="600"/>
              </a:spcBef>
              <a:spcAft>
                <a:spcPts val="0"/>
              </a:spcAft>
              <a:buClr>
                <a:srgbClr val="0F6FC6"/>
              </a:buClr>
              <a:buSzPct val="85000"/>
              <a:buFont typeface="Wingdings" panose="05000000000000000000" pitchFamily="2" charset="2"/>
              <a:buChar char="Ø"/>
              <a:tabLst>
                <a:tab pos="895350" algn="l"/>
              </a:tabLst>
              <a:defRPr/>
            </a:pPr>
            <a:r>
              <a:rPr kumimoji="0" lang="it-IT" sz="3200" b="1" i="1" strike="noStrike" kern="1200" cap="none" spc="0" normalizeH="0" baseline="0" noProof="0" dirty="0">
                <a:ln>
                  <a:noFill/>
                </a:ln>
                <a:solidFill>
                  <a:srgbClr val="000080"/>
                </a:solidFill>
                <a:effectLst/>
                <a:uLnTx/>
                <a:uFillTx/>
                <a:latin typeface="Times New Roman" pitchFamily="18" charset="0"/>
                <a:ea typeface="+mn-ea"/>
                <a:cs typeface="Arial" charset="0"/>
              </a:rPr>
              <a:t>non trattasi di nuovi allegati</a:t>
            </a:r>
            <a:r>
              <a:rPr kumimoji="0" 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rPr>
              <a:t>, sono i prospetti che dovevano essere inseriti nella Relazione sulla gestione e nella </a:t>
            </a:r>
            <a:r>
              <a:rPr kumimoji="0" lang="it-IT" sz="3200" b="1" i="1" u="none" strike="noStrike" kern="1200" cap="none" spc="0" normalizeH="0" baseline="0" noProof="0" dirty="0">
                <a:ln>
                  <a:noFill/>
                </a:ln>
                <a:effectLst/>
                <a:uLnTx/>
                <a:uFillTx/>
                <a:latin typeface="Times New Roman" pitchFamily="18" charset="0"/>
                <a:ea typeface="+mn-ea"/>
                <a:cs typeface="Arial" charset="0"/>
              </a:rPr>
              <a:t>Nota integrativa.</a:t>
            </a:r>
          </a:p>
          <a:p>
            <a:pPr marL="457200" marR="0" lvl="0" indent="-457200" algn="just" defTabSz="914400" rtl="0" eaLnBrk="1" fontAlgn="auto" latinLnBrk="0" hangingPunct="1">
              <a:lnSpc>
                <a:spcPts val="3600"/>
              </a:lnSpc>
              <a:spcBef>
                <a:spcPct val="0"/>
              </a:spcBef>
              <a:spcAft>
                <a:spcPts val="0"/>
              </a:spcAft>
              <a:buClr>
                <a:srgbClr val="0F6FC6"/>
              </a:buClr>
              <a:buSzPct val="85000"/>
              <a:buFontTx/>
              <a:buNone/>
              <a:tabLst>
                <a:tab pos="628650" algn="l"/>
              </a:tabLst>
              <a:defRPr/>
            </a:pPr>
            <a:endParaRPr kumimoji="0" lang="it-IT" sz="3200" b="1" i="1" u="none" strike="noStrike" kern="1200" cap="none" spc="0" normalizeH="0" baseline="0" noProof="0" dirty="0">
              <a:ln>
                <a:noFill/>
              </a:ln>
              <a:solidFill>
                <a:srgbClr val="000080"/>
              </a:solidFill>
              <a:effectLst/>
              <a:uLnTx/>
              <a:uFillTx/>
              <a:latin typeface="Times New Roman" pitchFamily="18" charset="0"/>
              <a:ea typeface="+mn-ea"/>
              <a:cs typeface="Arial" charset="0"/>
            </a:endParaRPr>
          </a:p>
        </p:txBody>
      </p:sp>
    </p:spTree>
    <p:extLst>
      <p:ext uri="{BB962C8B-B14F-4D97-AF65-F5344CB8AC3E}">
        <p14:creationId xmlns:p14="http://schemas.microsoft.com/office/powerpoint/2010/main" val="3166159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Circuito">
  <a:themeElements>
    <a:clrScheme name="Circuit">
      <a:dk1>
        <a:sysClr val="windowText" lastClr="000000"/>
      </a:dk1>
      <a:lt1>
        <a:sysClr val="window" lastClr="FFFFFF"/>
      </a:lt1>
      <a:dk2>
        <a:srgbClr val="8D1E14"/>
      </a:dk2>
      <a:lt2>
        <a:srgbClr val="FF744E"/>
      </a:lt2>
      <a:accent1>
        <a:srgbClr val="E9B758"/>
      </a:accent1>
      <a:accent2>
        <a:srgbClr val="FE8943"/>
      </a:accent2>
      <a:accent3>
        <a:srgbClr val="AEA27C"/>
      </a:accent3>
      <a:accent4>
        <a:srgbClr val="90B46E"/>
      </a:accent4>
      <a:accent5>
        <a:srgbClr val="71AEC1"/>
      </a:accent5>
      <a:accent6>
        <a:srgbClr val="C98DE7"/>
      </a:accent6>
      <a:hlink>
        <a:srgbClr val="FF7A22"/>
      </a:hlink>
      <a:folHlink>
        <a:srgbClr val="FDCD86"/>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88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2000"/>
                <a:satMod val="150000"/>
                <a:lumMod val="15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971C58-AB76-4A2A-B231-5F8CA03CF491}"/>
    </a:ext>
  </a:extLst>
</a:theme>
</file>

<file path=ppt/theme/theme2.xml><?xml version="1.0" encoding="utf-8"?>
<a:theme xmlns:a="http://schemas.openxmlformats.org/drawingml/2006/main" name="Univers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Universo">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niverso">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TM04033919[[fn=Circuito]]</Template>
  <TotalTime>90</TotalTime>
  <Words>2524</Words>
  <Application>Microsoft Office PowerPoint</Application>
  <PresentationFormat>Widescreen</PresentationFormat>
  <Paragraphs>186</Paragraphs>
  <Slides>37</Slides>
  <Notes>2</Notes>
  <HiddenSlides>0</HiddenSlides>
  <MMClips>0</MMClips>
  <ScaleCrop>false</ScaleCrop>
  <HeadingPairs>
    <vt:vector size="6" baseType="variant">
      <vt:variant>
        <vt:lpstr>Caratteri utilizzati</vt:lpstr>
      </vt:variant>
      <vt:variant>
        <vt:i4>9</vt:i4>
      </vt:variant>
      <vt:variant>
        <vt:lpstr>Tema</vt:lpstr>
      </vt:variant>
      <vt:variant>
        <vt:i4>2</vt:i4>
      </vt:variant>
      <vt:variant>
        <vt:lpstr>Titoli diapositive</vt:lpstr>
      </vt:variant>
      <vt:variant>
        <vt:i4>37</vt:i4>
      </vt:variant>
    </vt:vector>
  </HeadingPairs>
  <TitlesOfParts>
    <vt:vector size="48" baseType="lpstr">
      <vt:lpstr>Arial</vt:lpstr>
      <vt:lpstr>Calibri</vt:lpstr>
      <vt:lpstr>Franklin Gothic Book</vt:lpstr>
      <vt:lpstr>Perpetua</vt:lpstr>
      <vt:lpstr>Times New Roman</vt:lpstr>
      <vt:lpstr>Trebuchet MS</vt:lpstr>
      <vt:lpstr>Tw Cen MT</vt:lpstr>
      <vt:lpstr>Wingdings</vt:lpstr>
      <vt:lpstr>Wingdings 2</vt:lpstr>
      <vt:lpstr>Circuito</vt:lpstr>
      <vt:lpstr>Universo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FRANCESCO</dc:creator>
  <cp:lastModifiedBy>Account Microsoft</cp:lastModifiedBy>
  <cp:revision>10</cp:revision>
  <dcterms:created xsi:type="dcterms:W3CDTF">2023-01-23T16:39:15Z</dcterms:created>
  <dcterms:modified xsi:type="dcterms:W3CDTF">2025-03-15T12:21:00Z</dcterms:modified>
</cp:coreProperties>
</file>