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25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70438" y="2303585"/>
            <a:ext cx="8403565" cy="1747251"/>
          </a:xfrm>
        </p:spPr>
        <p:txBody>
          <a:bodyPr/>
          <a:lstStyle/>
          <a:p>
            <a:r>
              <a:rPr lang="it-IT" dirty="0" smtClean="0"/>
              <a:t>Focus sulla </a:t>
            </a:r>
            <a:r>
              <a:rPr lang="it-IT" dirty="0" err="1" smtClean="0"/>
              <a:t>reimputazione</a:t>
            </a:r>
            <a:r>
              <a:rPr lang="it-IT" dirty="0" smtClean="0"/>
              <a:t>, liquidazione e liquidabilità 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Esemplificazioni</a:t>
            </a:r>
            <a:endParaRPr lang="it-IT" sz="20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747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169377" y="1890347"/>
            <a:ext cx="79746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Il principio applicato della contabilità finanziaria n. 7 definisce </a:t>
            </a:r>
            <a:r>
              <a:rPr lang="it-IT" b="1" dirty="0">
                <a:solidFill>
                  <a:schemeClr val="accent5"/>
                </a:solidFill>
              </a:rPr>
              <a:t>“liquidabile”</a:t>
            </a:r>
            <a:r>
              <a:rPr lang="it-IT" dirty="0"/>
              <a:t>  ai sensi dell’art. 3, comma 4, del d.lgs. n. 118 del 2011, </a:t>
            </a:r>
            <a:endParaRPr lang="it-IT" dirty="0" smtClean="0"/>
          </a:p>
          <a:p>
            <a:pPr algn="just"/>
            <a:endParaRPr lang="it-IT" b="1" i="1" dirty="0">
              <a:solidFill>
                <a:schemeClr val="accent5"/>
              </a:solidFill>
            </a:endParaRPr>
          </a:p>
          <a:p>
            <a:pPr algn="just"/>
            <a:endParaRPr lang="it-IT" b="1" i="1" dirty="0" smtClean="0">
              <a:solidFill>
                <a:schemeClr val="accent5"/>
              </a:solidFill>
            </a:endParaRPr>
          </a:p>
          <a:p>
            <a:pPr algn="just"/>
            <a:r>
              <a:rPr lang="it-IT" b="1" i="1" dirty="0" smtClean="0">
                <a:solidFill>
                  <a:schemeClr val="accent5"/>
                </a:solidFill>
              </a:rPr>
              <a:t>le </a:t>
            </a:r>
            <a:r>
              <a:rPr lang="it-IT" b="1" i="1" dirty="0">
                <a:solidFill>
                  <a:schemeClr val="accent5"/>
                </a:solidFill>
              </a:rPr>
              <a:t>spese impegnate nell’esercizio precedente le cui fatture pervengono nei due mesi successivi alla chiusura dell’esercizio o per le quali il responsabile della spesa dichiara, sotto la propria responsabilità valutabile ad ogni fine di legge, che la spesa è liquidabile in quanto la prestazione è stata resa o la fornitura è stata effettuata nell’anno di riferimento.</a:t>
            </a:r>
          </a:p>
        </p:txBody>
      </p:sp>
    </p:spTree>
    <p:extLst>
      <p:ext uri="{BB962C8B-B14F-4D97-AF65-F5344CB8AC3E}">
        <p14:creationId xmlns:p14="http://schemas.microsoft.com/office/powerpoint/2010/main" val="4201941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48000" y="197346"/>
            <a:ext cx="6096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dirty="0"/>
              <a:t> </a:t>
            </a:r>
            <a:r>
              <a:rPr lang="it-IT" b="1" dirty="0">
                <a:solidFill>
                  <a:schemeClr val="accent5"/>
                </a:solidFill>
              </a:rPr>
              <a:t>Il </a:t>
            </a:r>
            <a:r>
              <a:rPr lang="it-IT" b="1" dirty="0" err="1">
                <a:solidFill>
                  <a:schemeClr val="accent5"/>
                </a:solidFill>
              </a:rPr>
              <a:t>riaccertamento</a:t>
            </a:r>
            <a:r>
              <a:rPr lang="it-IT" b="1" dirty="0">
                <a:solidFill>
                  <a:schemeClr val="accent5"/>
                </a:solidFill>
              </a:rPr>
              <a:t> dei residui non correttamente imputati all’esercizio di competenza</a:t>
            </a:r>
          </a:p>
          <a:p>
            <a:endParaRPr lang="it-IT" dirty="0"/>
          </a:p>
          <a:p>
            <a:pPr algn="just"/>
            <a:r>
              <a:rPr lang="it-IT" dirty="0"/>
              <a:t>La novità più rilevante in materia di </a:t>
            </a:r>
            <a:r>
              <a:rPr lang="it-IT" dirty="0" err="1"/>
              <a:t>riaccertamento</a:t>
            </a:r>
            <a:r>
              <a:rPr lang="it-IT" dirty="0"/>
              <a:t> ordinario dei residui prevista dalla riforma riguarda la verifica della corretta imputazione degli accertamenti e degli impegni all’esercizio cui il rendiconto si riferisce, che possono essere conservati tra i residui di competenza dell’esercizio </a:t>
            </a:r>
            <a:r>
              <a:rPr lang="it-IT" b="1" dirty="0">
                <a:solidFill>
                  <a:schemeClr val="accent5"/>
                </a:solidFill>
              </a:rPr>
              <a:t>solo se esigibili alla data del 31 dicembre di tale esercizio.</a:t>
            </a:r>
            <a:r>
              <a:rPr lang="it-IT" dirty="0"/>
              <a:t>  Sono esclusi dalla verifica di esigibilità i residui risultanti dai rendiconti degli esercizi precedenti, in quanto formalmente dichiarati esigibili in occasione dell’approvazione dei rendiconti.</a:t>
            </a:r>
          </a:p>
          <a:p>
            <a:pPr algn="just"/>
            <a:r>
              <a:rPr lang="it-IT" dirty="0"/>
              <a:t>Ai sensi di quanto previsto dall’art. 3, comma 4, del d.lgs. n. 118 del 2011, “</a:t>
            </a:r>
            <a:r>
              <a:rPr lang="it-IT" b="1" dirty="0">
                <a:solidFill>
                  <a:schemeClr val="accent5"/>
                </a:solidFill>
              </a:rPr>
              <a:t>Possono essere conservati tra i residui attivi le entrate accertate esigibili nell’esercizio di riferimento, ma non incassate. Possono essere conservate tra i residui passivi le spese impegnate, liquidate o liquidabili nel corso dell’esercizio, ma non pagate Le entrate e le spese accertate e impegnate non esigibili nell’esercizio considerato, sono immediatamente </a:t>
            </a:r>
            <a:r>
              <a:rPr lang="it-IT" b="1" dirty="0" err="1">
                <a:solidFill>
                  <a:schemeClr val="accent5"/>
                </a:solidFill>
              </a:rPr>
              <a:t>reimputate</a:t>
            </a:r>
            <a:r>
              <a:rPr lang="it-IT" b="1" dirty="0">
                <a:solidFill>
                  <a:schemeClr val="accent5"/>
                </a:solidFill>
              </a:rPr>
              <a:t> all’esercizio in cui sono esigibili.”. </a:t>
            </a:r>
          </a:p>
        </p:txBody>
      </p:sp>
    </p:spTree>
    <p:extLst>
      <p:ext uri="{BB962C8B-B14F-4D97-AF65-F5344CB8AC3E}">
        <p14:creationId xmlns:p14="http://schemas.microsoft.com/office/powerpoint/2010/main" val="3433306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48000" y="185934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/>
              <a:t>Al fine della corretta applicazione del principio della competenza finanziaria potenziata, </a:t>
            </a:r>
            <a:r>
              <a:rPr lang="it-IT" b="1" dirty="0">
                <a:solidFill>
                  <a:schemeClr val="accent5"/>
                </a:solidFill>
              </a:rPr>
              <a:t>nel corso del </a:t>
            </a:r>
            <a:r>
              <a:rPr lang="it-IT" b="1" dirty="0" err="1">
                <a:solidFill>
                  <a:schemeClr val="accent5"/>
                </a:solidFill>
              </a:rPr>
              <a:t>riaccertamento</a:t>
            </a:r>
            <a:r>
              <a:rPr lang="it-IT" b="1" dirty="0">
                <a:solidFill>
                  <a:schemeClr val="accent5"/>
                </a:solidFill>
              </a:rPr>
              <a:t> ordinario </a:t>
            </a:r>
            <a:r>
              <a:rPr lang="it-IT" dirty="0"/>
              <a:t>effettuato per l’elaborazione del rendiconto è necessario verificare se tutti gli accertamenti non incassati e tutti gli impegni non pagati, </a:t>
            </a:r>
            <a:r>
              <a:rPr lang="it-IT" b="1" dirty="0">
                <a:solidFill>
                  <a:schemeClr val="accent5"/>
                </a:solidFill>
              </a:rPr>
              <a:t>registrati nel corso dell’esercizio precedente</a:t>
            </a:r>
            <a:r>
              <a:rPr lang="it-IT" dirty="0"/>
              <a:t>, sono correttamente imputati alla competenza finanziaria di tale esercizio, secondo i criteri previsti nel principio contabile applicato della contabilità finanziaria che, per ciascuna tipologia di entrata e di spesa individua con precisione </a:t>
            </a:r>
            <a:r>
              <a:rPr lang="it-IT" b="1" dirty="0">
                <a:solidFill>
                  <a:schemeClr val="accent5"/>
                </a:solidFill>
              </a:rPr>
              <a:t>il momento dell’esigibilità </a:t>
            </a:r>
            <a:r>
              <a:rPr lang="it-IT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6260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76046" y="1723292"/>
            <a:ext cx="73679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solidFill>
                  <a:schemeClr val="accent5"/>
                </a:solidFill>
              </a:rPr>
              <a:t>Le modalità di </a:t>
            </a:r>
            <a:r>
              <a:rPr lang="it-IT" b="1" dirty="0" err="1">
                <a:solidFill>
                  <a:schemeClr val="accent5"/>
                </a:solidFill>
              </a:rPr>
              <a:t>reimputazione</a:t>
            </a:r>
            <a:r>
              <a:rPr lang="it-IT" b="1" dirty="0">
                <a:solidFill>
                  <a:schemeClr val="accent5"/>
                </a:solidFill>
              </a:rPr>
              <a:t> delle spese all’esercizio di competenza sono state definite tenendo conto di due esigenze fondamentali, dirette ad evitare</a:t>
            </a:r>
            <a:r>
              <a:rPr lang="it-IT" dirty="0"/>
              <a:t> che:</a:t>
            </a:r>
          </a:p>
          <a:p>
            <a:pPr algn="just"/>
            <a:r>
              <a:rPr lang="it-IT" dirty="0"/>
              <a:t>	la cancellazione degli impegni dall’esercizio cui il rendiconto si riferisce sia effettuata per migliorare il risultato dell’esercizio, </a:t>
            </a:r>
          </a:p>
          <a:p>
            <a:pPr algn="just"/>
            <a:r>
              <a:rPr lang="it-IT" dirty="0"/>
              <a:t>	la </a:t>
            </a:r>
            <a:r>
              <a:rPr lang="it-IT" dirty="0" err="1"/>
              <a:t>reimputazione</a:t>
            </a:r>
            <a:r>
              <a:rPr lang="it-IT" dirty="0"/>
              <a:t> degli impegni all’esercizio successivi determini l’utilizzo degli stanziamenti di spesa del bilancio in corso di gestione, approvati per autorizzare nuove spese, e impedisca la formazione di nuove obbligazioni.</a:t>
            </a:r>
          </a:p>
        </p:txBody>
      </p:sp>
    </p:spTree>
    <p:extLst>
      <p:ext uri="{BB962C8B-B14F-4D97-AF65-F5344CB8AC3E}">
        <p14:creationId xmlns:p14="http://schemas.microsoft.com/office/powerpoint/2010/main" val="186288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433146" y="2356338"/>
            <a:ext cx="77108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b="1" dirty="0">
                <a:solidFill>
                  <a:schemeClr val="accent5"/>
                </a:solidFill>
              </a:rPr>
              <a:t>Per salvaguardare tali esigenze, la riforma prevede che la </a:t>
            </a:r>
            <a:r>
              <a:rPr lang="it-IT" b="1" dirty="0" err="1">
                <a:solidFill>
                  <a:schemeClr val="accent5"/>
                </a:solidFill>
              </a:rPr>
              <a:t>reimputazione</a:t>
            </a:r>
            <a:r>
              <a:rPr lang="it-IT" b="1" dirty="0">
                <a:solidFill>
                  <a:schemeClr val="accent5"/>
                </a:solidFill>
              </a:rPr>
              <a:t> delle spese per esigibilità sia effettuata attraverso la costituzione del FPV, in modo da “trasferire” all’esercizio successivo anche la relativa copertura,</a:t>
            </a:r>
          </a:p>
        </p:txBody>
      </p:sp>
    </p:spTree>
    <p:extLst>
      <p:ext uri="{BB962C8B-B14F-4D97-AF65-F5344CB8AC3E}">
        <p14:creationId xmlns:p14="http://schemas.microsoft.com/office/powerpoint/2010/main" val="2504195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49669" y="351692"/>
            <a:ext cx="739433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Si effettuano </a:t>
            </a:r>
            <a:r>
              <a:rPr lang="it-IT" dirty="0"/>
              <a:t>le seguenti </a:t>
            </a:r>
            <a:r>
              <a:rPr lang="it-IT" b="1" dirty="0">
                <a:solidFill>
                  <a:schemeClr val="accent5"/>
                </a:solidFill>
              </a:rPr>
              <a:t>variazioni</a:t>
            </a:r>
            <a:r>
              <a:rPr lang="it-IT" dirty="0"/>
              <a:t>:</a:t>
            </a:r>
          </a:p>
          <a:p>
            <a:r>
              <a:rPr lang="it-IT" dirty="0"/>
              <a:t>1)	</a:t>
            </a:r>
            <a:r>
              <a:rPr lang="it-IT" b="1" dirty="0">
                <a:solidFill>
                  <a:schemeClr val="accent5"/>
                </a:solidFill>
              </a:rPr>
              <a:t>del bilancio di previsione gestito nel corso dell’esercizio precedente e delle scritture finanziarie</a:t>
            </a:r>
            <a:r>
              <a:rPr lang="it-IT" dirty="0"/>
              <a:t>:</a:t>
            </a:r>
          </a:p>
          <a:p>
            <a:r>
              <a:rPr lang="it-IT" dirty="0"/>
              <a:t>a)	cancellando l’impegno imputato all’esercizio precedente riconosciuto “non di competenza” di tale esercizio, in quanto non esigibile nel corso di tale esercizio,</a:t>
            </a:r>
          </a:p>
          <a:p>
            <a:r>
              <a:rPr lang="it-IT" dirty="0"/>
              <a:t>b)	incrementando l’importo della voce “di cui fondo pluriennale” dello stanziamento di spesa di cui al punto precedente, al fine di compensare gli effetti della spesa cancellata e lasciare inalterato lo stanziamento complessivo;</a:t>
            </a:r>
          </a:p>
          <a:p>
            <a:r>
              <a:rPr lang="it-IT" dirty="0"/>
              <a:t>2)	</a:t>
            </a:r>
            <a:r>
              <a:rPr lang="it-IT" b="1" dirty="0">
                <a:solidFill>
                  <a:schemeClr val="accent5"/>
                </a:solidFill>
              </a:rPr>
              <a:t>del bilancio di previsione in corso di gestione e delle scritture finanziarie:</a:t>
            </a:r>
          </a:p>
          <a:p>
            <a:r>
              <a:rPr lang="it-IT" dirty="0"/>
              <a:t>c)	aumentando il FPV iscritto in entrata del primo esercizio, per un importo pari all’incremento del FPV di cui alla lettera b);</a:t>
            </a:r>
          </a:p>
          <a:p>
            <a:r>
              <a:rPr lang="it-IT" dirty="0"/>
              <a:t>d)	 incrementando, per lo stesso importo di cui alla variazione della lettera c), lo stanziamento di spesa cui </a:t>
            </a:r>
            <a:r>
              <a:rPr lang="it-IT" dirty="0" err="1"/>
              <a:t>reimpegnare</a:t>
            </a:r>
            <a:r>
              <a:rPr lang="it-IT" dirty="0"/>
              <a:t> la spesa cancellata alla lettera a); </a:t>
            </a:r>
          </a:p>
          <a:p>
            <a:r>
              <a:rPr lang="it-IT" dirty="0"/>
              <a:t>e)	</a:t>
            </a:r>
            <a:r>
              <a:rPr lang="it-IT" dirty="0" err="1"/>
              <a:t>reimpegnando</a:t>
            </a:r>
            <a:r>
              <a:rPr lang="it-IT" dirty="0"/>
              <a:t> la spesa cancellata alla lettera a) a valere dello stanziamento di cui alla lettera d).</a:t>
            </a:r>
          </a:p>
        </p:txBody>
      </p:sp>
    </p:spTree>
    <p:extLst>
      <p:ext uri="{BB962C8B-B14F-4D97-AF65-F5344CB8AC3E}">
        <p14:creationId xmlns:p14="http://schemas.microsoft.com/office/powerpoint/2010/main" val="3356501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96915" y="2013438"/>
            <a:ext cx="74470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>
                <a:solidFill>
                  <a:schemeClr val="accent5"/>
                </a:solidFill>
              </a:rPr>
              <a:t>Nei casi in cui la </a:t>
            </a:r>
            <a:r>
              <a:rPr lang="it-IT" b="1" dirty="0" err="1">
                <a:solidFill>
                  <a:schemeClr val="accent5"/>
                </a:solidFill>
              </a:rPr>
              <a:t>reimputazione</a:t>
            </a:r>
            <a:r>
              <a:rPr lang="it-IT" b="1" dirty="0">
                <a:solidFill>
                  <a:schemeClr val="accent5"/>
                </a:solidFill>
              </a:rPr>
              <a:t> riguardanti accertamenti e impegni dello stesso importo, tra loro correlati (ad esempio i trasferimenti a rendicontazione)</a:t>
            </a:r>
            <a:r>
              <a:rPr lang="it-IT" dirty="0"/>
              <a:t>, il </a:t>
            </a:r>
            <a:r>
              <a:rPr lang="it-IT" dirty="0" err="1"/>
              <a:t>riaccertamento</a:t>
            </a:r>
            <a:r>
              <a:rPr lang="it-IT" dirty="0"/>
              <a:t> non richiede la costituzione del FPV, in quanto la </a:t>
            </a:r>
            <a:r>
              <a:rPr lang="it-IT" dirty="0" err="1"/>
              <a:t>reimputazione</a:t>
            </a:r>
            <a:r>
              <a:rPr lang="it-IT" dirty="0"/>
              <a:t> dell’entrata correlata già garantisce il trasferimento della copertura finanziaria. </a:t>
            </a:r>
            <a:r>
              <a:rPr lang="it-IT" dirty="0" smtClean="0"/>
              <a:t>(</a:t>
            </a:r>
            <a:r>
              <a:rPr lang="it-IT" b="1" dirty="0" smtClean="0">
                <a:solidFill>
                  <a:schemeClr val="accent5"/>
                </a:solidFill>
              </a:rPr>
              <a:t>Vedi NGEU</a:t>
            </a:r>
            <a:r>
              <a:rPr lang="it-IT" dirty="0" smtClean="0"/>
              <a:t>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3784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380392" y="1512277"/>
            <a:ext cx="77636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La riforma prevede che il </a:t>
            </a:r>
            <a:r>
              <a:rPr lang="it-IT" b="1" dirty="0" err="1">
                <a:solidFill>
                  <a:schemeClr val="accent5"/>
                </a:solidFill>
              </a:rPr>
              <a:t>riaccertamento</a:t>
            </a:r>
            <a:r>
              <a:rPr lang="it-IT" b="1" dirty="0">
                <a:solidFill>
                  <a:schemeClr val="accent5"/>
                </a:solidFill>
              </a:rPr>
              <a:t> ordinario dei residui </a:t>
            </a:r>
            <a:r>
              <a:rPr lang="it-IT" dirty="0"/>
              <a:t>sia effettuato annualmente, con un’unica deliberazione della giunta, sentito l’organo di revisione. 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È tuttavia consentito anche il </a:t>
            </a:r>
            <a:r>
              <a:rPr lang="it-IT" b="1" dirty="0" err="1">
                <a:solidFill>
                  <a:schemeClr val="accent5"/>
                </a:solidFill>
              </a:rPr>
              <a:t>riaccertamento</a:t>
            </a:r>
            <a:r>
              <a:rPr lang="it-IT" b="1" dirty="0">
                <a:solidFill>
                  <a:schemeClr val="accent5"/>
                </a:solidFill>
              </a:rPr>
              <a:t> parziale dei residui</a:t>
            </a:r>
            <a:r>
              <a:rPr lang="it-IT" dirty="0"/>
              <a:t>, con provvedimento del responsabile del servizio finanziario, sentito l’organo di revisione, esclusivamente </a:t>
            </a:r>
            <a:r>
              <a:rPr lang="it-IT" b="1" dirty="0">
                <a:solidFill>
                  <a:schemeClr val="accent5"/>
                </a:solidFill>
              </a:rPr>
              <a:t>per consentire una corretta </a:t>
            </a:r>
            <a:r>
              <a:rPr lang="it-IT" b="1" dirty="0" err="1">
                <a:solidFill>
                  <a:schemeClr val="accent5"/>
                </a:solidFill>
              </a:rPr>
              <a:t>reimputazione</a:t>
            </a:r>
            <a:r>
              <a:rPr lang="it-IT" b="1" dirty="0">
                <a:solidFill>
                  <a:schemeClr val="accent5"/>
                </a:solidFill>
              </a:rPr>
              <a:t> all’esercizio in corso di residui attivi e passivi che devono essere necessariamente incassati o pagati prima del </a:t>
            </a:r>
            <a:r>
              <a:rPr lang="it-IT" b="1" dirty="0" err="1">
                <a:solidFill>
                  <a:schemeClr val="accent5"/>
                </a:solidFill>
              </a:rPr>
              <a:t>riaccertamento</a:t>
            </a:r>
            <a:r>
              <a:rPr lang="it-IT" b="1" dirty="0">
                <a:solidFill>
                  <a:schemeClr val="accent5"/>
                </a:solidFill>
              </a:rPr>
              <a:t> ordinario, destinati ad essere oggetto del </a:t>
            </a:r>
            <a:r>
              <a:rPr lang="it-IT" b="1" dirty="0" err="1">
                <a:solidFill>
                  <a:schemeClr val="accent5"/>
                </a:solidFill>
              </a:rPr>
              <a:t>riaccertamento</a:t>
            </a:r>
            <a:r>
              <a:rPr lang="it-IT" b="1" dirty="0">
                <a:solidFill>
                  <a:schemeClr val="accent5"/>
                </a:solidFill>
              </a:rPr>
              <a:t> ordinario. La successiva delibera della giunta di </a:t>
            </a:r>
            <a:r>
              <a:rPr lang="it-IT" b="1" dirty="0" err="1">
                <a:solidFill>
                  <a:schemeClr val="accent5"/>
                </a:solidFill>
              </a:rPr>
              <a:t>riaccertamento</a:t>
            </a:r>
            <a:r>
              <a:rPr lang="it-IT" b="1" dirty="0">
                <a:solidFill>
                  <a:schemeClr val="accent5"/>
                </a:solidFill>
              </a:rPr>
              <a:t> dei residui prende atto e recepisce gli effetti degli eventuali </a:t>
            </a:r>
            <a:r>
              <a:rPr lang="it-IT" b="1" dirty="0" err="1">
                <a:solidFill>
                  <a:schemeClr val="accent5"/>
                </a:solidFill>
              </a:rPr>
              <a:t>riaccertamenti</a:t>
            </a:r>
            <a:r>
              <a:rPr lang="it-IT" b="1" dirty="0">
                <a:solidFill>
                  <a:schemeClr val="accent5"/>
                </a:solidFill>
              </a:rPr>
              <a:t> parziali</a:t>
            </a:r>
            <a:r>
              <a:rPr lang="it-IT" b="1" dirty="0" smtClean="0">
                <a:solidFill>
                  <a:schemeClr val="accent5"/>
                </a:solidFill>
              </a:rPr>
              <a:t>. (flessibilità)</a:t>
            </a:r>
            <a:endParaRPr lang="it-IT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88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46284" y="1538653"/>
            <a:ext cx="79658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/>
              <a:t>Al fine di agevolare l’attività di </a:t>
            </a:r>
            <a:r>
              <a:rPr lang="it-IT" dirty="0" err="1"/>
              <a:t>riaccertamento</a:t>
            </a:r>
            <a:r>
              <a:rPr lang="it-IT" dirty="0"/>
              <a:t> ordinario dei residui passivi, </a:t>
            </a:r>
            <a:r>
              <a:rPr lang="it-IT" b="1" dirty="0">
                <a:solidFill>
                  <a:schemeClr val="accent5"/>
                </a:solidFill>
              </a:rPr>
              <a:t>la riforma ha attribuito una maggiore rilevanza alla fase della liquidazione, sottolineandone l’autonomia rispetto alla successiva fase dell’ordinazione della spesa, e invitando gli enti a superare la prassi che prevede la contestuale liquidazione e ordinazione della spesa. </a:t>
            </a:r>
          </a:p>
          <a:p>
            <a:pPr algn="just"/>
            <a:r>
              <a:rPr lang="it-IT" dirty="0"/>
              <a:t>Infatti, </a:t>
            </a:r>
            <a:r>
              <a:rPr lang="it-IT" b="1" dirty="0">
                <a:solidFill>
                  <a:schemeClr val="accent5"/>
                </a:solidFill>
              </a:rPr>
              <a:t>le spese liquidate </a:t>
            </a:r>
            <a:r>
              <a:rPr lang="it-IT" dirty="0"/>
              <a:t>anche se non ancora pagate, sono impegni di cui è già stata attestata l’esigibilità, da conservare tra i residui, senza che sia necessario effettuare ulteriori verifiche nel corso del </a:t>
            </a:r>
            <a:r>
              <a:rPr lang="it-IT" dirty="0" err="1"/>
              <a:t>riaccertamento</a:t>
            </a:r>
            <a:r>
              <a:rPr lang="it-IT" dirty="0"/>
              <a:t> ordinario.</a:t>
            </a:r>
          </a:p>
          <a:p>
            <a:pPr algn="just"/>
            <a:r>
              <a:rPr lang="it-IT" dirty="0"/>
              <a:t>Pertanto le verifiche di esigibilità riguardano solo le spese impegnate non ancora liquidate e pagate, al fine di individuare le spese esigibili, che il d.lgs. n. 118 del 2011 definisce </a:t>
            </a:r>
            <a:r>
              <a:rPr lang="it-IT" b="1" dirty="0">
                <a:solidFill>
                  <a:schemeClr val="accent5"/>
                </a:solidFill>
              </a:rPr>
              <a:t>“liquidabili</a:t>
            </a:r>
            <a:r>
              <a:rPr lang="it-IT" dirty="0"/>
              <a:t>”, da conservare tra i residui, insieme alle spese liquidate non pagate </a:t>
            </a:r>
            <a:r>
              <a:rPr lang="it-IT" dirty="0" smtClean="0"/>
              <a:t>.</a:t>
            </a:r>
          </a:p>
          <a:p>
            <a:pPr algn="just"/>
            <a:r>
              <a:rPr lang="it-IT" b="1" dirty="0" smtClean="0">
                <a:solidFill>
                  <a:schemeClr val="accent5"/>
                </a:solidFill>
              </a:rPr>
              <a:t>L’art</a:t>
            </a:r>
            <a:r>
              <a:rPr lang="it-IT" b="1" dirty="0">
                <a:solidFill>
                  <a:schemeClr val="accent5"/>
                </a:solidFill>
              </a:rPr>
              <a:t>. 3, comma 4, del d.lgs. n. 118 del 2011 prevede “Possono essere conservate tra i residui passivi le spese impegnate, liquidate o liquidabili nel corso dell’esercizio, ma non pagate”.</a:t>
            </a:r>
          </a:p>
        </p:txBody>
      </p:sp>
    </p:spTree>
    <p:extLst>
      <p:ext uri="{BB962C8B-B14F-4D97-AF65-F5344CB8AC3E}">
        <p14:creationId xmlns:p14="http://schemas.microsoft.com/office/powerpoint/2010/main" val="2373312756"/>
      </p:ext>
    </p:extLst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</TotalTime>
  <Words>761</Words>
  <Application>Microsoft Office PowerPoint</Application>
  <PresentationFormat>Widescreen</PresentationFormat>
  <Paragraphs>31</Paragraphs>
  <Slides>10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Sfaccettatura</vt:lpstr>
      <vt:lpstr>Focus sulla reimputazione, liquidazione e liquidabilità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Focus sulla reimputazione, liquidazione e liquidabilità</dc:title>
  <dc:creator>FRANCESCO</dc:creator>
  <cp:lastModifiedBy>Account Microsoft</cp:lastModifiedBy>
  <cp:revision>4</cp:revision>
  <dcterms:created xsi:type="dcterms:W3CDTF">2023-01-23T11:35:36Z</dcterms:created>
  <dcterms:modified xsi:type="dcterms:W3CDTF">2025-03-15T12:22:20Z</dcterms:modified>
</cp:coreProperties>
</file>