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675" r:id="rId1"/>
  </p:sldMasterIdLst>
  <p:notesMasterIdLst>
    <p:notesMasterId r:id="rId61"/>
  </p:notesMasterIdLst>
  <p:sldIdLst>
    <p:sldId id="366" r:id="rId2"/>
    <p:sldId id="473" r:id="rId3"/>
    <p:sldId id="486" r:id="rId4"/>
    <p:sldId id="543" r:id="rId5"/>
    <p:sldId id="515" r:id="rId6"/>
    <p:sldId id="494" r:id="rId7"/>
    <p:sldId id="488" r:id="rId8"/>
    <p:sldId id="540" r:id="rId9"/>
    <p:sldId id="541" r:id="rId10"/>
    <p:sldId id="542" r:id="rId11"/>
    <p:sldId id="512" r:id="rId12"/>
    <p:sldId id="518" r:id="rId13"/>
    <p:sldId id="489" r:id="rId14"/>
    <p:sldId id="490" r:id="rId15"/>
    <p:sldId id="491" r:id="rId16"/>
    <p:sldId id="513" r:id="rId17"/>
    <p:sldId id="493" r:id="rId18"/>
    <p:sldId id="514" r:id="rId19"/>
    <p:sldId id="516" r:id="rId20"/>
    <p:sldId id="495" r:id="rId21"/>
    <p:sldId id="496" r:id="rId22"/>
    <p:sldId id="528" r:id="rId23"/>
    <p:sldId id="529" r:id="rId24"/>
    <p:sldId id="544" r:id="rId25"/>
    <p:sldId id="484" r:id="rId26"/>
    <p:sldId id="519" r:id="rId27"/>
    <p:sldId id="545" r:id="rId28"/>
    <p:sldId id="521" r:id="rId29"/>
    <p:sldId id="497" r:id="rId30"/>
    <p:sldId id="536" r:id="rId31"/>
    <p:sldId id="474" r:id="rId32"/>
    <p:sldId id="522" r:id="rId33"/>
    <p:sldId id="478" r:id="rId34"/>
    <p:sldId id="508" r:id="rId35"/>
    <p:sldId id="504" r:id="rId36"/>
    <p:sldId id="505" r:id="rId37"/>
    <p:sldId id="506" r:id="rId38"/>
    <p:sldId id="507" r:id="rId39"/>
    <p:sldId id="523" r:id="rId40"/>
    <p:sldId id="524" r:id="rId41"/>
    <p:sldId id="479" r:id="rId42"/>
    <p:sldId id="499" r:id="rId43"/>
    <p:sldId id="525" r:id="rId44"/>
    <p:sldId id="475" r:id="rId45"/>
    <p:sldId id="500" r:id="rId46"/>
    <p:sldId id="485" r:id="rId47"/>
    <p:sldId id="483" r:id="rId48"/>
    <p:sldId id="532" r:id="rId49"/>
    <p:sldId id="533" r:id="rId50"/>
    <p:sldId id="481" r:id="rId51"/>
    <p:sldId id="547" r:id="rId52"/>
    <p:sldId id="501" r:id="rId53"/>
    <p:sldId id="534" r:id="rId54"/>
    <p:sldId id="535" r:id="rId55"/>
    <p:sldId id="537" r:id="rId56"/>
    <p:sldId id="538" r:id="rId57"/>
    <p:sldId id="482" r:id="rId58"/>
    <p:sldId id="406" r:id="rId59"/>
    <p:sldId id="546" r:id="rId60"/>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ile medio 2 - Color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8D230F3-CF80-4859-8CE7-A43EE81993B5}" styleName="Stile chiaro 1 - Colore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E8B1032C-EA38-4F05-BA0D-38AFFFC7BED3}" styleName="Stile chiaro 3 - Colore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994" autoAdjust="0"/>
    <p:restoredTop sz="94643"/>
  </p:normalViewPr>
  <p:slideViewPr>
    <p:cSldViewPr snapToGrid="0" snapToObjects="1">
      <p:cViewPr varScale="1">
        <p:scale>
          <a:sx n="68" d="100"/>
          <a:sy n="68" d="100"/>
        </p:scale>
        <p:origin x="1020"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04D51E48-E38C-F441-8EC1-DF47DAB727A1}" type="datetimeFigureOut">
              <a:rPr lang="it-IT" smtClean="0"/>
              <a:pPr/>
              <a:t>30/03/2025</a:t>
            </a:fld>
            <a:endParaRPr lang="it-IT"/>
          </a:p>
        </p:txBody>
      </p:sp>
      <p:sp>
        <p:nvSpPr>
          <p:cNvPr id="4" name="Segnaposto immagine diapositiva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01BF6580-E789-2B42-9FDC-0138D5FB6512}" type="slidenum">
              <a:rPr lang="it-IT" smtClean="0"/>
              <a:pPr/>
              <a:t>‹N›</a:t>
            </a:fld>
            <a:endParaRPr lang="it-IT"/>
          </a:p>
        </p:txBody>
      </p:sp>
    </p:spTree>
    <p:extLst>
      <p:ext uri="{BB962C8B-B14F-4D97-AF65-F5344CB8AC3E}">
        <p14:creationId xmlns:p14="http://schemas.microsoft.com/office/powerpoint/2010/main" val="11132750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it-IT"/>
              <a:t>Fare clic per modificare lo stile del titolo</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7" name="Date Placeholder 6"/>
          <p:cNvSpPr>
            <a:spLocks noGrp="1"/>
          </p:cNvSpPr>
          <p:nvPr>
            <p:ph type="dt" sz="half" idx="10"/>
          </p:nvPr>
        </p:nvSpPr>
        <p:spPr/>
        <p:txBody>
          <a:bodyPr/>
          <a:lstStyle/>
          <a:p>
            <a:fld id="{7F49D355-16BD-4E45-BD9A-5EA878CF7CBD}" type="datetimeFigureOut">
              <a:rPr lang="it-IT" smtClean="0">
                <a:solidFill>
                  <a:prstClr val="black">
                    <a:tint val="75000"/>
                  </a:prstClr>
                </a:solidFill>
              </a:rPr>
              <a:pPr/>
              <a:t>30/03/2025</a:t>
            </a:fld>
            <a:endParaRPr lang="it-IT">
              <a:solidFill>
                <a:prstClr val="black">
                  <a:tint val="75000"/>
                </a:prstClr>
              </a:solidFill>
            </a:endParaRPr>
          </a:p>
        </p:txBody>
      </p:sp>
      <p:sp>
        <p:nvSpPr>
          <p:cNvPr id="8" name="Footer Placeholder 7"/>
          <p:cNvSpPr>
            <a:spLocks noGrp="1"/>
          </p:cNvSpPr>
          <p:nvPr>
            <p:ph type="ftr" sz="quarter" idx="11"/>
          </p:nvPr>
        </p:nvSpPr>
        <p:spPr/>
        <p:txBody>
          <a:bodyPr/>
          <a:lstStyle/>
          <a:p>
            <a:endParaRPr lang="it-IT">
              <a:solidFill>
                <a:prstClr val="black">
                  <a:tint val="75000"/>
                </a:prstClr>
              </a:solidFill>
            </a:endParaRPr>
          </a:p>
        </p:txBody>
      </p:sp>
      <p:sp>
        <p:nvSpPr>
          <p:cNvPr id="9" name="Slide Number Placeholder 8"/>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6692371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it-IT"/>
              <a:t>Fare clic per modificare lo stile del titolo</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Date Placeholder 4"/>
          <p:cNvSpPr>
            <a:spLocks noGrp="1"/>
          </p:cNvSpPr>
          <p:nvPr>
            <p:ph type="dt" sz="half" idx="10"/>
          </p:nvPr>
        </p:nvSpPr>
        <p:spPr/>
        <p:txBody>
          <a:bodyPr/>
          <a:lstStyle/>
          <a:p>
            <a:pPr defTabSz="914400"/>
            <a:fld id="{7F49D355-16BD-4E45-BD9A-5EA878CF7CBD}" type="datetimeFigureOut">
              <a:rPr lang="it-IT" smtClean="0">
                <a:solidFill>
                  <a:prstClr val="black">
                    <a:tint val="75000"/>
                  </a:prstClr>
                </a:solidFill>
              </a:rPr>
              <a:pPr defTabSz="914400"/>
              <a:t>30/03/2025</a:t>
            </a:fld>
            <a:endParaRPr lang="it-IT">
              <a:solidFill>
                <a:prstClr val="black">
                  <a:tint val="75000"/>
                </a:prstClr>
              </a:solidFill>
            </a:endParaRPr>
          </a:p>
        </p:txBody>
      </p:sp>
      <p:sp>
        <p:nvSpPr>
          <p:cNvPr id="6" name="Footer Placeholder 5"/>
          <p:cNvSpPr>
            <a:spLocks noGrp="1"/>
          </p:cNvSpPr>
          <p:nvPr>
            <p:ph type="ftr" sz="quarter" idx="11"/>
          </p:nvPr>
        </p:nvSpPr>
        <p:spPr/>
        <p:txBody>
          <a:bodyPr/>
          <a:lstStyle/>
          <a:p>
            <a:pPr defTabSz="914400"/>
            <a:endParaRPr lang="it-IT">
              <a:solidFill>
                <a:prstClr val="black">
                  <a:tint val="75000"/>
                </a:prstClr>
              </a:solidFill>
            </a:endParaRPr>
          </a:p>
        </p:txBody>
      </p:sp>
      <p:sp>
        <p:nvSpPr>
          <p:cNvPr id="7" name="Slide Number Placeholder 6"/>
          <p:cNvSpPr>
            <a:spLocks noGrp="1"/>
          </p:cNvSpPr>
          <p:nvPr>
            <p:ph type="sldNum" sz="quarter" idx="12"/>
          </p:nvPr>
        </p:nvSpPr>
        <p:spPr/>
        <p:txBody>
          <a:bodyPr/>
          <a:lstStyle/>
          <a:p>
            <a:pPr defTabSz="914400"/>
            <a:fld id="{E7A41E1B-4F70-4964-A407-84C68BE8251C}" type="slidenum">
              <a:rPr lang="it-IT" smtClean="0">
                <a:solidFill>
                  <a:prstClr val="black">
                    <a:tint val="75000"/>
                  </a:prstClr>
                </a:solidFill>
              </a:rPr>
              <a:pPr defTabSz="914400"/>
              <a:t>‹N›</a:t>
            </a:fld>
            <a:endParaRPr lang="it-IT">
              <a:solidFill>
                <a:prstClr val="black">
                  <a:tint val="75000"/>
                </a:prstClr>
              </a:solidFill>
            </a:endParaRPr>
          </a:p>
        </p:txBody>
      </p:sp>
    </p:spTree>
    <p:extLst>
      <p:ext uri="{BB962C8B-B14F-4D97-AF65-F5344CB8AC3E}">
        <p14:creationId xmlns:p14="http://schemas.microsoft.com/office/powerpoint/2010/main" val="8180910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it-IT"/>
              <a:t>Fare clic per modificare lo stile del titolo</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Date Placeholder 4"/>
          <p:cNvSpPr>
            <a:spLocks noGrp="1"/>
          </p:cNvSpPr>
          <p:nvPr>
            <p:ph type="dt" sz="half" idx="10"/>
          </p:nvPr>
        </p:nvSpPr>
        <p:spPr/>
        <p:txBody>
          <a:bodyPr/>
          <a:lstStyle/>
          <a:p>
            <a:pPr defTabSz="914400"/>
            <a:fld id="{7F49D355-16BD-4E45-BD9A-5EA878CF7CBD}" type="datetimeFigureOut">
              <a:rPr lang="it-IT" smtClean="0">
                <a:solidFill>
                  <a:prstClr val="black">
                    <a:tint val="75000"/>
                  </a:prstClr>
                </a:solidFill>
              </a:rPr>
              <a:pPr defTabSz="914400"/>
              <a:t>30/03/2025</a:t>
            </a:fld>
            <a:endParaRPr lang="it-IT">
              <a:solidFill>
                <a:prstClr val="black">
                  <a:tint val="75000"/>
                </a:prstClr>
              </a:solidFill>
            </a:endParaRPr>
          </a:p>
        </p:txBody>
      </p:sp>
      <p:sp>
        <p:nvSpPr>
          <p:cNvPr id="6" name="Footer Placeholder 5"/>
          <p:cNvSpPr>
            <a:spLocks noGrp="1"/>
          </p:cNvSpPr>
          <p:nvPr>
            <p:ph type="ftr" sz="quarter" idx="11"/>
          </p:nvPr>
        </p:nvSpPr>
        <p:spPr/>
        <p:txBody>
          <a:bodyPr/>
          <a:lstStyle/>
          <a:p>
            <a:pPr defTabSz="914400"/>
            <a:endParaRPr lang="it-IT">
              <a:solidFill>
                <a:prstClr val="black">
                  <a:tint val="75000"/>
                </a:prstClr>
              </a:solidFill>
            </a:endParaRPr>
          </a:p>
        </p:txBody>
      </p:sp>
      <p:sp>
        <p:nvSpPr>
          <p:cNvPr id="7" name="Slide Number Placeholder 6"/>
          <p:cNvSpPr>
            <a:spLocks noGrp="1"/>
          </p:cNvSpPr>
          <p:nvPr>
            <p:ph type="sldNum" sz="quarter" idx="12"/>
          </p:nvPr>
        </p:nvSpPr>
        <p:spPr/>
        <p:txBody>
          <a:bodyPr/>
          <a:lstStyle/>
          <a:p>
            <a:pPr defTabSz="914400"/>
            <a:fld id="{E7A41E1B-4F70-4964-A407-84C68BE8251C}" type="slidenum">
              <a:rPr lang="it-IT" smtClean="0">
                <a:solidFill>
                  <a:prstClr val="black">
                    <a:tint val="75000"/>
                  </a:prstClr>
                </a:solidFill>
              </a:rPr>
              <a:pPr defTabSz="914400"/>
              <a:t>‹N›</a:t>
            </a:fld>
            <a:endParaRPr lang="it-IT">
              <a:solidFill>
                <a:prstClr val="black">
                  <a:tint val="75000"/>
                </a:prstClr>
              </a:solidFill>
            </a:endParaRPr>
          </a:p>
        </p:txBody>
      </p:sp>
    </p:spTree>
    <p:extLst>
      <p:ext uri="{BB962C8B-B14F-4D97-AF65-F5344CB8AC3E}">
        <p14:creationId xmlns:p14="http://schemas.microsoft.com/office/powerpoint/2010/main" val="29869089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it-IT"/>
              <a:t>Fare clic per modificare lo stile del titolo</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Date Placeholder 4"/>
          <p:cNvSpPr>
            <a:spLocks noGrp="1"/>
          </p:cNvSpPr>
          <p:nvPr>
            <p:ph type="dt" sz="half" idx="10"/>
          </p:nvPr>
        </p:nvSpPr>
        <p:spPr/>
        <p:txBody>
          <a:bodyPr/>
          <a:lstStyle/>
          <a:p>
            <a:pPr defTabSz="914400"/>
            <a:fld id="{7F49D355-16BD-4E45-BD9A-5EA878CF7CBD}" type="datetimeFigureOut">
              <a:rPr lang="it-IT" smtClean="0">
                <a:solidFill>
                  <a:prstClr val="black">
                    <a:tint val="75000"/>
                  </a:prstClr>
                </a:solidFill>
              </a:rPr>
              <a:pPr defTabSz="914400"/>
              <a:t>30/03/2025</a:t>
            </a:fld>
            <a:endParaRPr lang="it-IT">
              <a:solidFill>
                <a:prstClr val="black">
                  <a:tint val="75000"/>
                </a:prstClr>
              </a:solidFill>
            </a:endParaRPr>
          </a:p>
        </p:txBody>
      </p:sp>
      <p:sp>
        <p:nvSpPr>
          <p:cNvPr id="6" name="Footer Placeholder 5"/>
          <p:cNvSpPr>
            <a:spLocks noGrp="1"/>
          </p:cNvSpPr>
          <p:nvPr>
            <p:ph type="ftr" sz="quarter" idx="11"/>
          </p:nvPr>
        </p:nvSpPr>
        <p:spPr/>
        <p:txBody>
          <a:bodyPr/>
          <a:lstStyle/>
          <a:p>
            <a:pPr defTabSz="914400"/>
            <a:endParaRPr lang="it-IT">
              <a:solidFill>
                <a:prstClr val="black">
                  <a:tint val="75000"/>
                </a:prstClr>
              </a:solidFill>
            </a:endParaRPr>
          </a:p>
        </p:txBody>
      </p:sp>
      <p:sp>
        <p:nvSpPr>
          <p:cNvPr id="7" name="Slide Number Placeholder 6"/>
          <p:cNvSpPr>
            <a:spLocks noGrp="1"/>
          </p:cNvSpPr>
          <p:nvPr>
            <p:ph type="sldNum" sz="quarter" idx="12"/>
          </p:nvPr>
        </p:nvSpPr>
        <p:spPr/>
        <p:txBody>
          <a:bodyPr/>
          <a:lstStyle/>
          <a:p>
            <a:pPr defTabSz="914400"/>
            <a:fld id="{E7A41E1B-4F70-4964-A407-84C68BE8251C}" type="slidenum">
              <a:rPr lang="it-IT" smtClean="0">
                <a:solidFill>
                  <a:prstClr val="black">
                    <a:tint val="75000"/>
                  </a:prstClr>
                </a:solidFill>
              </a:rPr>
              <a:pPr defTabSz="914400"/>
              <a:t>‹N›</a:t>
            </a:fld>
            <a:endParaRPr lang="it-IT">
              <a:solidFill>
                <a:prstClr val="black">
                  <a:tint val="75000"/>
                </a:prstClr>
              </a:solidFill>
            </a:endParaRPr>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2327516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it-IT"/>
              <a:t>Fare clic per modificare lo stile del titolo</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Date Placeholder 4"/>
          <p:cNvSpPr>
            <a:spLocks noGrp="1"/>
          </p:cNvSpPr>
          <p:nvPr>
            <p:ph type="dt" sz="half" idx="10"/>
          </p:nvPr>
        </p:nvSpPr>
        <p:spPr/>
        <p:txBody>
          <a:bodyPr/>
          <a:lstStyle/>
          <a:p>
            <a:pPr defTabSz="914400"/>
            <a:fld id="{7F49D355-16BD-4E45-BD9A-5EA878CF7CBD}" type="datetimeFigureOut">
              <a:rPr lang="it-IT" smtClean="0">
                <a:solidFill>
                  <a:prstClr val="black">
                    <a:tint val="75000"/>
                  </a:prstClr>
                </a:solidFill>
              </a:rPr>
              <a:pPr defTabSz="914400"/>
              <a:t>30/03/2025</a:t>
            </a:fld>
            <a:endParaRPr lang="it-IT">
              <a:solidFill>
                <a:prstClr val="black">
                  <a:tint val="75000"/>
                </a:prstClr>
              </a:solidFill>
            </a:endParaRPr>
          </a:p>
        </p:txBody>
      </p:sp>
      <p:sp>
        <p:nvSpPr>
          <p:cNvPr id="6" name="Footer Placeholder 5"/>
          <p:cNvSpPr>
            <a:spLocks noGrp="1"/>
          </p:cNvSpPr>
          <p:nvPr>
            <p:ph type="ftr" sz="quarter" idx="11"/>
          </p:nvPr>
        </p:nvSpPr>
        <p:spPr/>
        <p:txBody>
          <a:bodyPr/>
          <a:lstStyle/>
          <a:p>
            <a:pPr defTabSz="914400"/>
            <a:endParaRPr lang="it-IT">
              <a:solidFill>
                <a:prstClr val="black">
                  <a:tint val="75000"/>
                </a:prstClr>
              </a:solidFill>
            </a:endParaRPr>
          </a:p>
        </p:txBody>
      </p:sp>
      <p:sp>
        <p:nvSpPr>
          <p:cNvPr id="7" name="Slide Number Placeholder 6"/>
          <p:cNvSpPr>
            <a:spLocks noGrp="1"/>
          </p:cNvSpPr>
          <p:nvPr>
            <p:ph type="sldNum" sz="quarter" idx="12"/>
          </p:nvPr>
        </p:nvSpPr>
        <p:spPr/>
        <p:txBody>
          <a:bodyPr/>
          <a:lstStyle/>
          <a:p>
            <a:pPr defTabSz="914400"/>
            <a:fld id="{E7A41E1B-4F70-4964-A407-84C68BE8251C}" type="slidenum">
              <a:rPr lang="it-IT" smtClean="0">
                <a:solidFill>
                  <a:prstClr val="black">
                    <a:tint val="75000"/>
                  </a:prstClr>
                </a:solidFill>
              </a:rPr>
              <a:pPr defTabSz="914400"/>
              <a:t>‹N›</a:t>
            </a:fld>
            <a:endParaRPr lang="it-IT">
              <a:solidFill>
                <a:prstClr val="black">
                  <a:tint val="75000"/>
                </a:prstClr>
              </a:solidFill>
            </a:endParaRPr>
          </a:p>
        </p:txBody>
      </p:sp>
    </p:spTree>
    <p:extLst>
      <p:ext uri="{BB962C8B-B14F-4D97-AF65-F5344CB8AC3E}">
        <p14:creationId xmlns:p14="http://schemas.microsoft.com/office/powerpoint/2010/main" val="13599164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it-IT"/>
              <a:t>Fare clic per modificare lo stile del titolo</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it-IT"/>
              <a:t>Fare clic per modificare stili del testo dello schema</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it-IT"/>
              <a:t>Fare clic per modificare stili del testo dello schema</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3" name="Date Placeholder 2"/>
          <p:cNvSpPr>
            <a:spLocks noGrp="1"/>
          </p:cNvSpPr>
          <p:nvPr>
            <p:ph type="dt" sz="half" idx="10"/>
          </p:nvPr>
        </p:nvSpPr>
        <p:spPr/>
        <p:txBody>
          <a:bodyPr/>
          <a:lstStyle/>
          <a:p>
            <a:pPr defTabSz="914400"/>
            <a:fld id="{7F49D355-16BD-4E45-BD9A-5EA878CF7CBD}" type="datetimeFigureOut">
              <a:rPr lang="it-IT" smtClean="0">
                <a:solidFill>
                  <a:prstClr val="black">
                    <a:tint val="75000"/>
                  </a:prstClr>
                </a:solidFill>
              </a:rPr>
              <a:pPr defTabSz="914400"/>
              <a:t>30/03/2025</a:t>
            </a:fld>
            <a:endParaRPr lang="it-IT">
              <a:solidFill>
                <a:prstClr val="black">
                  <a:tint val="75000"/>
                </a:prstClr>
              </a:solidFill>
            </a:endParaRPr>
          </a:p>
        </p:txBody>
      </p:sp>
      <p:sp>
        <p:nvSpPr>
          <p:cNvPr id="4" name="Footer Placeholder 3"/>
          <p:cNvSpPr>
            <a:spLocks noGrp="1"/>
          </p:cNvSpPr>
          <p:nvPr>
            <p:ph type="ftr" sz="quarter" idx="11"/>
          </p:nvPr>
        </p:nvSpPr>
        <p:spPr/>
        <p:txBody>
          <a:bodyPr/>
          <a:lstStyle/>
          <a:p>
            <a:pPr defTabSz="914400"/>
            <a:endParaRPr lang="it-IT">
              <a:solidFill>
                <a:prstClr val="black">
                  <a:tint val="75000"/>
                </a:prstClr>
              </a:solidFill>
            </a:endParaRPr>
          </a:p>
        </p:txBody>
      </p:sp>
      <p:sp>
        <p:nvSpPr>
          <p:cNvPr id="5" name="Slide Number Placeholder 4"/>
          <p:cNvSpPr>
            <a:spLocks noGrp="1"/>
          </p:cNvSpPr>
          <p:nvPr>
            <p:ph type="sldNum" sz="quarter" idx="12"/>
          </p:nvPr>
        </p:nvSpPr>
        <p:spPr/>
        <p:txBody>
          <a:bodyPr/>
          <a:lstStyle/>
          <a:p>
            <a:pPr defTabSz="914400"/>
            <a:fld id="{E7A41E1B-4F70-4964-A407-84C68BE8251C}" type="slidenum">
              <a:rPr lang="it-IT" smtClean="0">
                <a:solidFill>
                  <a:prstClr val="black">
                    <a:tint val="75000"/>
                  </a:prstClr>
                </a:solidFill>
              </a:rPr>
              <a:pPr defTabSz="914400"/>
              <a:t>‹N›</a:t>
            </a:fld>
            <a:endParaRPr lang="it-IT">
              <a:solidFill>
                <a:prstClr val="black">
                  <a:tint val="75000"/>
                </a:prstClr>
              </a:solidFill>
            </a:endParaRPr>
          </a:p>
        </p:txBody>
      </p:sp>
    </p:spTree>
    <p:extLst>
      <p:ext uri="{BB962C8B-B14F-4D97-AF65-F5344CB8AC3E}">
        <p14:creationId xmlns:p14="http://schemas.microsoft.com/office/powerpoint/2010/main" val="32671818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 immagine">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it-IT"/>
              <a:t>Fare clic per modificare lo stile del titolo</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3" name="Date Placeholder 2"/>
          <p:cNvSpPr>
            <a:spLocks noGrp="1"/>
          </p:cNvSpPr>
          <p:nvPr>
            <p:ph type="dt" sz="half" idx="10"/>
          </p:nvPr>
        </p:nvSpPr>
        <p:spPr/>
        <p:txBody>
          <a:bodyPr/>
          <a:lstStyle/>
          <a:p>
            <a:pPr defTabSz="914400"/>
            <a:fld id="{7F49D355-16BD-4E45-BD9A-5EA878CF7CBD}" type="datetimeFigureOut">
              <a:rPr lang="it-IT" smtClean="0">
                <a:solidFill>
                  <a:prstClr val="black">
                    <a:tint val="75000"/>
                  </a:prstClr>
                </a:solidFill>
              </a:rPr>
              <a:pPr defTabSz="914400"/>
              <a:t>30/03/2025</a:t>
            </a:fld>
            <a:endParaRPr lang="it-IT">
              <a:solidFill>
                <a:prstClr val="black">
                  <a:tint val="75000"/>
                </a:prstClr>
              </a:solidFill>
            </a:endParaRPr>
          </a:p>
        </p:txBody>
      </p:sp>
      <p:sp>
        <p:nvSpPr>
          <p:cNvPr id="4" name="Footer Placeholder 3"/>
          <p:cNvSpPr>
            <a:spLocks noGrp="1"/>
          </p:cNvSpPr>
          <p:nvPr>
            <p:ph type="ftr" sz="quarter" idx="11"/>
          </p:nvPr>
        </p:nvSpPr>
        <p:spPr/>
        <p:txBody>
          <a:bodyPr/>
          <a:lstStyle/>
          <a:p>
            <a:pPr defTabSz="914400"/>
            <a:endParaRPr lang="it-IT">
              <a:solidFill>
                <a:prstClr val="black">
                  <a:tint val="75000"/>
                </a:prstClr>
              </a:solidFill>
            </a:endParaRPr>
          </a:p>
        </p:txBody>
      </p:sp>
      <p:sp>
        <p:nvSpPr>
          <p:cNvPr id="5" name="Slide Number Placeholder 4"/>
          <p:cNvSpPr>
            <a:spLocks noGrp="1"/>
          </p:cNvSpPr>
          <p:nvPr>
            <p:ph type="sldNum" sz="quarter" idx="12"/>
          </p:nvPr>
        </p:nvSpPr>
        <p:spPr/>
        <p:txBody>
          <a:bodyPr/>
          <a:lstStyle/>
          <a:p>
            <a:pPr defTabSz="914400"/>
            <a:fld id="{E7A41E1B-4F70-4964-A407-84C68BE8251C}" type="slidenum">
              <a:rPr lang="it-IT" smtClean="0">
                <a:solidFill>
                  <a:prstClr val="black">
                    <a:tint val="75000"/>
                  </a:prstClr>
                </a:solidFill>
              </a:rPr>
              <a:pPr defTabSz="914400"/>
              <a:t>‹N›</a:t>
            </a:fld>
            <a:endParaRPr lang="it-IT">
              <a:solidFill>
                <a:prstClr val="black">
                  <a:tint val="75000"/>
                </a:prstClr>
              </a:solidFill>
            </a:endParaRPr>
          </a:p>
        </p:txBody>
      </p:sp>
    </p:spTree>
    <p:extLst>
      <p:ext uri="{BB962C8B-B14F-4D97-AF65-F5344CB8AC3E}">
        <p14:creationId xmlns:p14="http://schemas.microsoft.com/office/powerpoint/2010/main" val="35830272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7F49D355-16BD-4E45-BD9A-5EA878CF7CBD}" type="datetimeFigureOut">
              <a:rPr lang="it-IT" smtClean="0">
                <a:solidFill>
                  <a:prstClr val="black">
                    <a:tint val="75000"/>
                  </a:prstClr>
                </a:solidFill>
              </a:rPr>
              <a:pPr/>
              <a:t>30/03/2025</a:t>
            </a:fld>
            <a:endParaRPr lang="it-IT">
              <a:solidFill>
                <a:prstClr val="black">
                  <a:tint val="75000"/>
                </a:prstClr>
              </a:solidFill>
            </a:endParaRPr>
          </a:p>
        </p:txBody>
      </p:sp>
      <p:sp>
        <p:nvSpPr>
          <p:cNvPr id="5" name="Footer Placeholder 4"/>
          <p:cNvSpPr>
            <a:spLocks noGrp="1"/>
          </p:cNvSpPr>
          <p:nvPr>
            <p:ph type="ftr" sz="quarter" idx="11"/>
          </p:nvPr>
        </p:nvSpPr>
        <p:spPr/>
        <p:txBody>
          <a:bodyPr/>
          <a:lstStyle/>
          <a:p>
            <a:endParaRPr lang="it-IT">
              <a:solidFill>
                <a:prstClr val="black">
                  <a:tint val="75000"/>
                </a:prstClr>
              </a:solidFill>
            </a:endParaRPr>
          </a:p>
        </p:txBody>
      </p:sp>
      <p:sp>
        <p:nvSpPr>
          <p:cNvPr id="6" name="Slide Number Placeholder 5"/>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1554209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it-IT"/>
              <a:t>Fare clic per modificare lo stile del titolo</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7F49D355-16BD-4E45-BD9A-5EA878CF7CBD}" type="datetimeFigureOut">
              <a:rPr lang="it-IT" smtClean="0">
                <a:solidFill>
                  <a:prstClr val="black">
                    <a:tint val="75000"/>
                  </a:prstClr>
                </a:solidFill>
              </a:rPr>
              <a:pPr/>
              <a:t>30/03/2025</a:t>
            </a:fld>
            <a:endParaRPr lang="it-IT">
              <a:solidFill>
                <a:prstClr val="black">
                  <a:tint val="75000"/>
                </a:prstClr>
              </a:solidFill>
            </a:endParaRPr>
          </a:p>
        </p:txBody>
      </p:sp>
      <p:sp>
        <p:nvSpPr>
          <p:cNvPr id="5" name="Footer Placeholder 4"/>
          <p:cNvSpPr>
            <a:spLocks noGrp="1"/>
          </p:cNvSpPr>
          <p:nvPr>
            <p:ph type="ftr" sz="quarter" idx="11"/>
          </p:nvPr>
        </p:nvSpPr>
        <p:spPr/>
        <p:txBody>
          <a:bodyPr/>
          <a:lstStyle/>
          <a:p>
            <a:endParaRPr lang="it-IT">
              <a:solidFill>
                <a:prstClr val="black">
                  <a:tint val="75000"/>
                </a:prstClr>
              </a:solidFill>
            </a:endParaRPr>
          </a:p>
        </p:txBody>
      </p:sp>
      <p:sp>
        <p:nvSpPr>
          <p:cNvPr id="6" name="Slide Number Placeholder 5"/>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6343443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it-IT"/>
              <a:t>Fare clic per modificare lo stile del titolo</a:t>
            </a:r>
            <a:endParaRPr lang="en-US" dirty="0"/>
          </a:p>
        </p:txBody>
      </p:sp>
      <p:sp>
        <p:nvSpPr>
          <p:cNvPr id="3" name="Content Placeholder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7F49D355-16BD-4E45-BD9A-5EA878CF7CBD}" type="datetimeFigureOut">
              <a:rPr lang="it-IT" smtClean="0">
                <a:solidFill>
                  <a:prstClr val="black">
                    <a:tint val="75000"/>
                  </a:prstClr>
                </a:solidFill>
              </a:rPr>
              <a:pPr/>
              <a:t>30/03/2025</a:t>
            </a:fld>
            <a:endParaRPr lang="it-IT">
              <a:solidFill>
                <a:prstClr val="black">
                  <a:tint val="75000"/>
                </a:prstClr>
              </a:solidFill>
            </a:endParaRPr>
          </a:p>
        </p:txBody>
      </p:sp>
      <p:sp>
        <p:nvSpPr>
          <p:cNvPr id="5" name="Footer Placeholder 4"/>
          <p:cNvSpPr>
            <a:spLocks noGrp="1"/>
          </p:cNvSpPr>
          <p:nvPr>
            <p:ph type="ftr" sz="quarter" idx="11"/>
          </p:nvPr>
        </p:nvSpPr>
        <p:spPr/>
        <p:txBody>
          <a:bodyPr/>
          <a:lstStyle/>
          <a:p>
            <a:endParaRPr lang="it-IT">
              <a:solidFill>
                <a:prstClr val="black">
                  <a:tint val="75000"/>
                </a:prstClr>
              </a:solidFill>
            </a:endParaRPr>
          </a:p>
        </p:txBody>
      </p:sp>
      <p:sp>
        <p:nvSpPr>
          <p:cNvPr id="6" name="Slide Number Placeholder 5"/>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528476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it-IT"/>
              <a:t>Fare clic per modificare lo stile del titolo</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7F49D355-16BD-4E45-BD9A-5EA878CF7CBD}" type="datetimeFigureOut">
              <a:rPr lang="it-IT" smtClean="0">
                <a:solidFill>
                  <a:prstClr val="black">
                    <a:tint val="75000"/>
                  </a:prstClr>
                </a:solidFill>
              </a:rPr>
              <a:pPr/>
              <a:t>30/03/2025</a:t>
            </a:fld>
            <a:endParaRPr lang="it-IT">
              <a:solidFill>
                <a:prstClr val="black">
                  <a:tint val="75000"/>
                </a:prstClr>
              </a:solidFill>
            </a:endParaRPr>
          </a:p>
        </p:txBody>
      </p:sp>
      <p:sp>
        <p:nvSpPr>
          <p:cNvPr id="5" name="Footer Placeholder 4"/>
          <p:cNvSpPr>
            <a:spLocks noGrp="1"/>
          </p:cNvSpPr>
          <p:nvPr>
            <p:ph type="ftr" sz="quarter" idx="11"/>
          </p:nvPr>
        </p:nvSpPr>
        <p:spPr/>
        <p:txBody>
          <a:bodyPr/>
          <a:lstStyle/>
          <a:p>
            <a:endParaRPr lang="it-IT">
              <a:solidFill>
                <a:prstClr val="black">
                  <a:tint val="75000"/>
                </a:prstClr>
              </a:solidFill>
            </a:endParaRPr>
          </a:p>
        </p:txBody>
      </p:sp>
      <p:sp>
        <p:nvSpPr>
          <p:cNvPr id="6" name="Slide Number Placeholder 5"/>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600200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7F49D355-16BD-4E45-BD9A-5EA878CF7CBD}" type="datetimeFigureOut">
              <a:rPr lang="it-IT" smtClean="0">
                <a:solidFill>
                  <a:prstClr val="black">
                    <a:tint val="75000"/>
                  </a:prstClr>
                </a:solidFill>
              </a:rPr>
              <a:pPr/>
              <a:t>30/03/2025</a:t>
            </a:fld>
            <a:endParaRPr lang="it-IT">
              <a:solidFill>
                <a:prstClr val="black">
                  <a:tint val="75000"/>
                </a:prstClr>
              </a:solidFill>
            </a:endParaRPr>
          </a:p>
        </p:txBody>
      </p:sp>
      <p:sp>
        <p:nvSpPr>
          <p:cNvPr id="6" name="Footer Placeholder 5"/>
          <p:cNvSpPr>
            <a:spLocks noGrp="1"/>
          </p:cNvSpPr>
          <p:nvPr>
            <p:ph type="ftr" sz="quarter" idx="11"/>
          </p:nvPr>
        </p:nvSpPr>
        <p:spPr/>
        <p:txBody>
          <a:bodyPr/>
          <a:lstStyle/>
          <a:p>
            <a:endParaRPr lang="it-IT">
              <a:solidFill>
                <a:prstClr val="black">
                  <a:tint val="75000"/>
                </a:prstClr>
              </a:solidFill>
            </a:endParaRPr>
          </a:p>
        </p:txBody>
      </p:sp>
      <p:sp>
        <p:nvSpPr>
          <p:cNvPr id="7" name="Slide Number Placeholder 6"/>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7622267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it-IT"/>
              <a:t>Fare clic per modificare lo stile del titolo</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Content Placeholder 3"/>
          <p:cNvSpPr>
            <a:spLocks noGrp="1"/>
          </p:cNvSpPr>
          <p:nvPr>
            <p:ph sz="half" idx="2"/>
          </p:nvPr>
        </p:nvSpPr>
        <p:spPr>
          <a:xfrm>
            <a:off x="1120000" y="2505075"/>
            <a:ext cx="5025216"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it-IT"/>
              <a:t>Fare clic per modificare stili del testo dello schema</a:t>
            </a:r>
          </a:p>
        </p:txBody>
      </p:sp>
      <p:sp>
        <p:nvSpPr>
          <p:cNvPr id="6" name="Content Placeholder 5"/>
          <p:cNvSpPr>
            <a:spLocks noGrp="1"/>
          </p:cNvSpPr>
          <p:nvPr>
            <p:ph sz="quarter" idx="4"/>
          </p:nvPr>
        </p:nvSpPr>
        <p:spPr>
          <a:xfrm>
            <a:off x="6319840" y="2505075"/>
            <a:ext cx="503554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7F49D355-16BD-4E45-BD9A-5EA878CF7CBD}" type="datetimeFigureOut">
              <a:rPr lang="it-IT" smtClean="0">
                <a:solidFill>
                  <a:prstClr val="black">
                    <a:tint val="75000"/>
                  </a:prstClr>
                </a:solidFill>
              </a:rPr>
              <a:pPr/>
              <a:t>30/03/2025</a:t>
            </a:fld>
            <a:endParaRPr lang="it-IT">
              <a:solidFill>
                <a:prstClr val="black">
                  <a:tint val="75000"/>
                </a:prstClr>
              </a:solidFill>
            </a:endParaRPr>
          </a:p>
        </p:txBody>
      </p:sp>
      <p:sp>
        <p:nvSpPr>
          <p:cNvPr id="8" name="Footer Placeholder 7"/>
          <p:cNvSpPr>
            <a:spLocks noGrp="1"/>
          </p:cNvSpPr>
          <p:nvPr>
            <p:ph type="ftr" sz="quarter" idx="11"/>
          </p:nvPr>
        </p:nvSpPr>
        <p:spPr/>
        <p:txBody>
          <a:bodyPr/>
          <a:lstStyle/>
          <a:p>
            <a:endParaRPr lang="it-IT">
              <a:solidFill>
                <a:prstClr val="black">
                  <a:tint val="75000"/>
                </a:prstClr>
              </a:solidFill>
            </a:endParaRPr>
          </a:p>
        </p:txBody>
      </p:sp>
      <p:sp>
        <p:nvSpPr>
          <p:cNvPr id="9" name="Slide Number Placeholder 8"/>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1718200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dirty="0"/>
          </a:p>
        </p:txBody>
      </p:sp>
      <p:sp>
        <p:nvSpPr>
          <p:cNvPr id="3" name="Date Placeholder 2"/>
          <p:cNvSpPr>
            <a:spLocks noGrp="1"/>
          </p:cNvSpPr>
          <p:nvPr>
            <p:ph type="dt" sz="half" idx="10"/>
          </p:nvPr>
        </p:nvSpPr>
        <p:spPr/>
        <p:txBody>
          <a:bodyPr/>
          <a:lstStyle/>
          <a:p>
            <a:fld id="{7F49D355-16BD-4E45-BD9A-5EA878CF7CBD}" type="datetimeFigureOut">
              <a:rPr lang="it-IT" smtClean="0">
                <a:solidFill>
                  <a:prstClr val="black">
                    <a:tint val="75000"/>
                  </a:prstClr>
                </a:solidFill>
              </a:rPr>
              <a:pPr/>
              <a:t>30/03/2025</a:t>
            </a:fld>
            <a:endParaRPr lang="it-IT">
              <a:solidFill>
                <a:prstClr val="black">
                  <a:tint val="75000"/>
                </a:prstClr>
              </a:solidFill>
            </a:endParaRPr>
          </a:p>
        </p:txBody>
      </p:sp>
      <p:sp>
        <p:nvSpPr>
          <p:cNvPr id="4" name="Footer Placeholder 3"/>
          <p:cNvSpPr>
            <a:spLocks noGrp="1"/>
          </p:cNvSpPr>
          <p:nvPr>
            <p:ph type="ftr" sz="quarter" idx="11"/>
          </p:nvPr>
        </p:nvSpPr>
        <p:spPr/>
        <p:txBody>
          <a:bodyPr/>
          <a:lstStyle/>
          <a:p>
            <a:endParaRPr lang="it-IT">
              <a:solidFill>
                <a:prstClr val="black">
                  <a:tint val="75000"/>
                </a:prstClr>
              </a:solidFill>
            </a:endParaRPr>
          </a:p>
        </p:txBody>
      </p:sp>
      <p:sp>
        <p:nvSpPr>
          <p:cNvPr id="5" name="Slide Number Placeholder 4"/>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2640722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49D355-16BD-4E45-BD9A-5EA878CF7CBD}" type="datetimeFigureOut">
              <a:rPr lang="it-IT" smtClean="0">
                <a:solidFill>
                  <a:prstClr val="black">
                    <a:tint val="75000"/>
                  </a:prstClr>
                </a:solidFill>
              </a:rPr>
              <a:pPr/>
              <a:t>30/03/2025</a:t>
            </a:fld>
            <a:endParaRPr lang="it-IT">
              <a:solidFill>
                <a:prstClr val="black">
                  <a:tint val="75000"/>
                </a:prstClr>
              </a:solidFill>
            </a:endParaRPr>
          </a:p>
        </p:txBody>
      </p:sp>
      <p:sp>
        <p:nvSpPr>
          <p:cNvPr id="3" name="Footer Placeholder 2"/>
          <p:cNvSpPr>
            <a:spLocks noGrp="1"/>
          </p:cNvSpPr>
          <p:nvPr>
            <p:ph type="ftr" sz="quarter" idx="11"/>
          </p:nvPr>
        </p:nvSpPr>
        <p:spPr/>
        <p:txBody>
          <a:bodyPr/>
          <a:lstStyle/>
          <a:p>
            <a:endParaRPr lang="it-IT">
              <a:solidFill>
                <a:prstClr val="black">
                  <a:tint val="75000"/>
                </a:prstClr>
              </a:solidFill>
            </a:endParaRPr>
          </a:p>
        </p:txBody>
      </p:sp>
      <p:sp>
        <p:nvSpPr>
          <p:cNvPr id="4" name="Slide Number Placeholder 3"/>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41000388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Date Placeholder 4"/>
          <p:cNvSpPr>
            <a:spLocks noGrp="1"/>
          </p:cNvSpPr>
          <p:nvPr>
            <p:ph type="dt" sz="half" idx="10"/>
          </p:nvPr>
        </p:nvSpPr>
        <p:spPr/>
        <p:txBody>
          <a:bodyPr/>
          <a:lstStyle/>
          <a:p>
            <a:fld id="{7F49D355-16BD-4E45-BD9A-5EA878CF7CBD}" type="datetimeFigureOut">
              <a:rPr lang="it-IT" smtClean="0">
                <a:solidFill>
                  <a:prstClr val="black">
                    <a:tint val="75000"/>
                  </a:prstClr>
                </a:solidFill>
              </a:rPr>
              <a:pPr/>
              <a:t>30/03/2025</a:t>
            </a:fld>
            <a:endParaRPr lang="it-IT">
              <a:solidFill>
                <a:prstClr val="black">
                  <a:tint val="75000"/>
                </a:prstClr>
              </a:solidFill>
            </a:endParaRPr>
          </a:p>
        </p:txBody>
      </p:sp>
      <p:sp>
        <p:nvSpPr>
          <p:cNvPr id="6" name="Footer Placeholder 5"/>
          <p:cNvSpPr>
            <a:spLocks noGrp="1"/>
          </p:cNvSpPr>
          <p:nvPr>
            <p:ph type="ftr" sz="quarter" idx="11"/>
          </p:nvPr>
        </p:nvSpPr>
        <p:spPr/>
        <p:txBody>
          <a:bodyPr/>
          <a:lstStyle/>
          <a:p>
            <a:endParaRPr lang="it-IT">
              <a:solidFill>
                <a:prstClr val="black">
                  <a:tint val="75000"/>
                </a:prstClr>
              </a:solidFill>
            </a:endParaRPr>
          </a:p>
        </p:txBody>
      </p:sp>
      <p:sp>
        <p:nvSpPr>
          <p:cNvPr id="7" name="Slide Number Placeholder 6"/>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573310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Date Placeholder 4"/>
          <p:cNvSpPr>
            <a:spLocks noGrp="1"/>
          </p:cNvSpPr>
          <p:nvPr>
            <p:ph type="dt" sz="half" idx="10"/>
          </p:nvPr>
        </p:nvSpPr>
        <p:spPr/>
        <p:txBody>
          <a:bodyPr/>
          <a:lstStyle/>
          <a:p>
            <a:fld id="{7F49D355-16BD-4E45-BD9A-5EA878CF7CBD}" type="datetimeFigureOut">
              <a:rPr lang="it-IT" smtClean="0">
                <a:solidFill>
                  <a:prstClr val="black">
                    <a:tint val="75000"/>
                  </a:prstClr>
                </a:solidFill>
              </a:rPr>
              <a:pPr/>
              <a:t>30/03/2025</a:t>
            </a:fld>
            <a:endParaRPr lang="it-IT">
              <a:solidFill>
                <a:prstClr val="black">
                  <a:tint val="75000"/>
                </a:prstClr>
              </a:solidFill>
            </a:endParaRPr>
          </a:p>
        </p:txBody>
      </p:sp>
      <p:sp>
        <p:nvSpPr>
          <p:cNvPr id="6" name="Footer Placeholder 5"/>
          <p:cNvSpPr>
            <a:spLocks noGrp="1"/>
          </p:cNvSpPr>
          <p:nvPr>
            <p:ph type="ftr" sz="quarter" idx="11"/>
          </p:nvPr>
        </p:nvSpPr>
        <p:spPr/>
        <p:txBody>
          <a:bodyPr/>
          <a:lstStyle/>
          <a:p>
            <a:endParaRPr lang="it-IT">
              <a:solidFill>
                <a:prstClr val="black">
                  <a:tint val="75000"/>
                </a:prstClr>
              </a:solidFill>
            </a:endParaRPr>
          </a:p>
        </p:txBody>
      </p:sp>
      <p:sp>
        <p:nvSpPr>
          <p:cNvPr id="7" name="Slide Number Placeholder 6"/>
          <p:cNvSpPr>
            <a:spLocks noGrp="1"/>
          </p:cNvSpPr>
          <p:nvPr>
            <p:ph type="sldNum" sz="quarter" idx="12"/>
          </p:nvPr>
        </p:nvSpPr>
        <p:spPr/>
        <p:txBody>
          <a:bodyPr/>
          <a:lstStyle/>
          <a:p>
            <a:fld id="{E7A41E1B-4F70-4964-A407-84C68BE8251C}"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916901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pPr defTabSz="914400"/>
            <a:fld id="{7F49D355-16BD-4E45-BD9A-5EA878CF7CBD}" type="datetimeFigureOut">
              <a:rPr lang="it-IT" smtClean="0">
                <a:solidFill>
                  <a:prstClr val="black">
                    <a:tint val="75000"/>
                  </a:prstClr>
                </a:solidFill>
              </a:rPr>
              <a:pPr defTabSz="914400"/>
              <a:t>30/03/2025</a:t>
            </a:fld>
            <a:endParaRPr lang="it-IT">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pPr defTabSz="914400"/>
            <a:endParaRPr lang="it-IT">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pPr defTabSz="914400"/>
            <a:fld id="{E7A41E1B-4F70-4964-A407-84C68BE8251C}" type="slidenum">
              <a:rPr lang="it-IT" smtClean="0">
                <a:solidFill>
                  <a:prstClr val="black">
                    <a:tint val="75000"/>
                  </a:prstClr>
                </a:solidFill>
              </a:rPr>
              <a:pPr defTabSz="914400"/>
              <a:t>‹N›</a:t>
            </a:fld>
            <a:endParaRPr lang="it-IT">
              <a:solidFill>
                <a:prstClr val="black">
                  <a:tint val="75000"/>
                </a:prstClr>
              </a:solidFill>
            </a:endParaRPr>
          </a:p>
        </p:txBody>
      </p:sp>
    </p:spTree>
    <p:extLst>
      <p:ext uri="{BB962C8B-B14F-4D97-AF65-F5344CB8AC3E}">
        <p14:creationId xmlns:p14="http://schemas.microsoft.com/office/powerpoint/2010/main" val="3935649926"/>
      </p:ext>
    </p:extLst>
  </p:cSld>
  <p:clrMap bg1="dk1" tx1="lt1" bg2="dk2" tx2="lt2" accent1="accent1" accent2="accent2" accent3="accent3" accent4="accent4" accent5="accent5" accent6="accent6" hlink="hlink" folHlink="folHlink"/>
  <p:sldLayoutIdLst>
    <p:sldLayoutId id="2147484676" r:id="rId1"/>
    <p:sldLayoutId id="2147484677" r:id="rId2"/>
    <p:sldLayoutId id="2147484678" r:id="rId3"/>
    <p:sldLayoutId id="2147484679" r:id="rId4"/>
    <p:sldLayoutId id="2147484680" r:id="rId5"/>
    <p:sldLayoutId id="2147484681" r:id="rId6"/>
    <p:sldLayoutId id="2147484682" r:id="rId7"/>
    <p:sldLayoutId id="2147484683" r:id="rId8"/>
    <p:sldLayoutId id="2147484684" r:id="rId9"/>
    <p:sldLayoutId id="2147484685" r:id="rId10"/>
    <p:sldLayoutId id="2147484686" r:id="rId11"/>
    <p:sldLayoutId id="2147484687" r:id="rId12"/>
    <p:sldLayoutId id="2147484688" r:id="rId13"/>
    <p:sldLayoutId id="2147484689" r:id="rId14"/>
    <p:sldLayoutId id="2147484690" r:id="rId15"/>
    <p:sldLayoutId id="2147484691" r:id="rId16"/>
    <p:sldLayoutId id="2147484692" r:id="rId17"/>
  </p:sldLayoutIdLst>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hyperlink" Target="https://www.bosettiegatti.eu/info/norme/statali/2023_0036.htm#026" TargetMode="External"/><Relationship Id="rId2" Type="http://schemas.openxmlformats.org/officeDocument/2006/relationships/hyperlink" Target="https://www.bosettiegatti.eu/info/norme/statali/1993_0385.htm#106" TargetMode="Externa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hyperlink" Target="https://www.bosettiegatti.eu/info/norme/statali/2023_0036.htm#122" TargetMode="External"/><Relationship Id="rId2" Type="http://schemas.openxmlformats.org/officeDocument/2006/relationships/hyperlink" Target="https://www.bosettiegatti.eu/info/norme/statali/2023_0036.htm#012" TargetMode="Externa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hyperlink" Target="https://www.bosettiegatti.eu/info/norme/statali/2023_0036.htm#221" TargetMode="External"/><Relationship Id="rId2" Type="http://schemas.openxmlformats.org/officeDocument/2006/relationships/hyperlink" Target="https://www.bosettiegatti.eu/info/norme/statali/2023_0036.htm#223" TargetMode="Externa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F8D0DACC-5514-4EE5-A164-86510BCFEE50}"/>
              </a:ext>
            </a:extLst>
          </p:cNvPr>
          <p:cNvSpPr txBox="1"/>
          <p:nvPr/>
        </p:nvSpPr>
        <p:spPr>
          <a:xfrm>
            <a:off x="65001" y="1296118"/>
            <a:ext cx="11164528" cy="3908762"/>
          </a:xfrm>
          <a:prstGeom prst="rect">
            <a:avLst/>
          </a:prstGeom>
          <a:noFill/>
        </p:spPr>
        <p:txBody>
          <a:bodyPr wrap="square" rtlCol="0">
            <a:spAutoFit/>
          </a:bodyPr>
          <a:lstStyle/>
          <a:p>
            <a:pPr marL="177800" indent="-177800" algn="ctr"/>
            <a:r>
              <a:rPr lang="it-IT" b="1" dirty="0">
                <a:solidFill>
                  <a:schemeClr val="bg1"/>
                </a:solidFill>
                <a:latin typeface="Times New Roman" panose="02020603050405020304" pitchFamily="18" charset="0"/>
                <a:cs typeface="Times New Roman" panose="02020603050405020304" pitchFamily="18" charset="0"/>
                <a:sym typeface="Wingdings" pitchFamily="2" charset="2"/>
              </a:rPr>
              <a:t>	</a:t>
            </a:r>
            <a:r>
              <a:rPr lang="it-IT" sz="3200" b="1" dirty="0">
                <a:solidFill>
                  <a:schemeClr val="bg1"/>
                </a:solidFill>
                <a:latin typeface="Times New Roman" panose="02020603050405020304" pitchFamily="18" charset="0"/>
                <a:cs typeface="Times New Roman" panose="02020603050405020304" pitchFamily="18" charset="0"/>
                <a:sym typeface="Wingdings" pitchFamily="2" charset="2"/>
              </a:rPr>
              <a:t>SCHEMA DI D. LGS. N. 209 del 31.12.2024 </a:t>
            </a:r>
          </a:p>
          <a:p>
            <a:pPr marL="177800" indent="-177800" algn="ctr"/>
            <a:endParaRPr lang="it-IT" sz="3200" b="1" dirty="0">
              <a:solidFill>
                <a:schemeClr val="bg1"/>
              </a:solidFill>
              <a:latin typeface="Times New Roman" panose="02020603050405020304" pitchFamily="18" charset="0"/>
              <a:cs typeface="Times New Roman" panose="02020603050405020304" pitchFamily="18" charset="0"/>
              <a:sym typeface="Wingdings" pitchFamily="2" charset="2"/>
            </a:endParaRPr>
          </a:p>
          <a:p>
            <a:pPr marL="177800" indent="-177800" algn="ctr"/>
            <a:r>
              <a:rPr lang="it-IT" sz="3200" b="1" dirty="0">
                <a:solidFill>
                  <a:schemeClr val="bg1"/>
                </a:solidFill>
                <a:latin typeface="Times New Roman" panose="02020603050405020304" pitchFamily="18" charset="0"/>
                <a:cs typeface="Times New Roman" panose="02020603050405020304" pitchFamily="18" charset="0"/>
                <a:sym typeface="Wingdings" pitchFamily="2" charset="2"/>
              </a:rPr>
              <a:t>«DISPOSIZIONI INTEGRATIVE E CORRETTIVE AL CODICE DEI CONTRATTI PUBBLICI DI CUI AL DECRETO LEGISLATIVO 31 marzo 2023, N. 36»</a:t>
            </a:r>
          </a:p>
          <a:p>
            <a:pPr marL="177800" indent="-177800" algn="ctr"/>
            <a:endParaRPr lang="it-IT" sz="3200" b="1" dirty="0">
              <a:solidFill>
                <a:schemeClr val="bg1"/>
              </a:solidFill>
              <a:latin typeface="Times New Roman" panose="02020603050405020304" pitchFamily="18" charset="0"/>
              <a:cs typeface="Times New Roman" panose="02020603050405020304" pitchFamily="18" charset="0"/>
              <a:sym typeface="Wingdings" pitchFamily="2" charset="2"/>
            </a:endParaRPr>
          </a:p>
          <a:p>
            <a:pPr marL="177800" indent="-177800" algn="ctr"/>
            <a:endParaRPr lang="it-IT" sz="2400" b="1" dirty="0">
              <a:solidFill>
                <a:schemeClr val="bg1"/>
              </a:solidFill>
              <a:latin typeface="Times New Roman" panose="02020603050405020304" pitchFamily="18" charset="0"/>
              <a:cs typeface="Times New Roman" panose="02020603050405020304" pitchFamily="18" charset="0"/>
              <a:sym typeface="Wingdings" pitchFamily="2" charset="2"/>
            </a:endParaRPr>
          </a:p>
          <a:p>
            <a:pPr marL="177800" indent="-177800" algn="ctr"/>
            <a:r>
              <a:rPr lang="it-IT" sz="3200" b="1" i="1" dirty="0">
                <a:solidFill>
                  <a:schemeClr val="bg1"/>
                </a:solidFill>
                <a:latin typeface="Times New Roman" panose="02020603050405020304" pitchFamily="18" charset="0"/>
                <a:cs typeface="Times New Roman" panose="02020603050405020304" pitchFamily="18" charset="0"/>
                <a:sym typeface="Wingdings" pitchFamily="2" charset="2"/>
              </a:rPr>
              <a:t>Le principali novità </a:t>
            </a:r>
            <a:endParaRPr lang="it-IT" sz="3200" i="1" dirty="0">
              <a:solidFill>
                <a:schemeClr val="bg1"/>
              </a:solidFill>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16754736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E3C9C-42E5-16FF-600E-54DFBDC9647B}"/>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22980C95-D8B2-9155-20C2-F1F31C36891E}"/>
              </a:ext>
            </a:extLst>
          </p:cNvPr>
          <p:cNvSpPr txBox="1"/>
          <p:nvPr/>
        </p:nvSpPr>
        <p:spPr>
          <a:xfrm>
            <a:off x="1084790" y="444596"/>
            <a:ext cx="9124949" cy="1200329"/>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Applicazione dei contratti collettivi nazionali Art. 11 </a:t>
            </a:r>
            <a:r>
              <a:rPr lang="it-IT" sz="36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endPar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3" name="CasellaDiTesto 2">
            <a:extLst>
              <a:ext uri="{FF2B5EF4-FFF2-40B4-BE49-F238E27FC236}">
                <a16:creationId xmlns:a16="http://schemas.microsoft.com/office/drawing/2014/main" id="{10A5B494-AE8B-0719-9AFB-E5AE1FB16A75}"/>
              </a:ext>
            </a:extLst>
          </p:cNvPr>
          <p:cNvSpPr txBox="1"/>
          <p:nvPr/>
        </p:nvSpPr>
        <p:spPr>
          <a:xfrm>
            <a:off x="65001" y="1296118"/>
            <a:ext cx="11164528" cy="6001643"/>
          </a:xfrm>
          <a:prstGeom prst="rect">
            <a:avLst/>
          </a:prstGeom>
          <a:noFill/>
        </p:spPr>
        <p:txBody>
          <a:bodyPr wrap="square" rtlCol="0">
            <a:spAutoFit/>
          </a:bodyPr>
          <a:lstStyle/>
          <a:p>
            <a:pPr marL="177800" indent="-177800" algn="ctr"/>
            <a:endParaRPr lang="it-IT" sz="1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177800" indent="-177800" algn="ctr"/>
            <a:endParaRPr lang="it-IT"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177800" indent="-177800" algn="ctr"/>
            <a:r>
              <a:rPr lang="it-IT" sz="20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a:t>
            </a:r>
            <a:r>
              <a:rPr lang="it-IT" sz="24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OBBLIGO DI VALUTAZIONE DELLA DICHIARAZIONE DI EQUIVALENZA</a:t>
            </a:r>
            <a:endParaRPr lang="it-IT" sz="2400" b="1" u="sng"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177800" indent="-177800" algn="ctr"/>
            <a:r>
              <a:rPr lang="it-IT" sz="2400" b="1" dirty="0">
                <a:solidFill>
                  <a:schemeClr val="bg1"/>
                </a:solidFill>
                <a:latin typeface="Times New Roman" panose="02020603050405020304" pitchFamily="18" charset="0"/>
                <a:cs typeface="Times New Roman" panose="02020603050405020304" pitchFamily="18" charset="0"/>
                <a:sym typeface="Wingdings" pitchFamily="2" charset="2"/>
              </a:rPr>
              <a:t>ART. 5 DELL’ALL. 1.01:</a:t>
            </a:r>
          </a:p>
          <a:p>
            <a:pPr marL="177800" indent="4763" algn="just"/>
            <a:endParaRPr lang="it-IT" sz="2400" dirty="0">
              <a:solidFill>
                <a:schemeClr val="bg1"/>
              </a:solidFill>
              <a:latin typeface="Times New Roman" panose="02020603050405020304" pitchFamily="18" charset="0"/>
              <a:cs typeface="Times New Roman" panose="02020603050405020304" pitchFamily="18" charset="0"/>
              <a:sym typeface="Wingdings" pitchFamily="2" charset="2"/>
            </a:endParaRPr>
          </a:p>
          <a:p>
            <a:pPr marL="177800" indent="4763" algn="just"/>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Prima di procedere all'affidamento o all'aggiudicazione, la stazione appaltante o l'ente concedente </a:t>
            </a:r>
            <a:r>
              <a:rPr lang="it-IT" sz="2400" b="1" dirty="0">
                <a:solidFill>
                  <a:schemeClr val="bg1"/>
                </a:solidFill>
                <a:latin typeface="Times New Roman" panose="02020603050405020304" pitchFamily="18" charset="0"/>
                <a:cs typeface="Times New Roman" panose="02020603050405020304" pitchFamily="18" charset="0"/>
                <a:sym typeface="Wingdings" pitchFamily="2" charset="2"/>
              </a:rPr>
              <a:t>verifica</a:t>
            </a:r>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 la dichiarazione di equivalenza presentata dall'operatore economico individuato.</a:t>
            </a:r>
          </a:p>
          <a:p>
            <a:pPr marL="177800" indent="-177800" algn="just"/>
            <a:endParaRPr lang="it-IT" sz="2800" dirty="0">
              <a:solidFill>
                <a:schemeClr val="bg1"/>
              </a:solidFill>
              <a:latin typeface="Times New Roman" panose="02020603050405020304" pitchFamily="18" charset="0"/>
              <a:cs typeface="Times New Roman" panose="02020603050405020304" pitchFamily="18" charset="0"/>
              <a:sym typeface="Wingdings" pitchFamily="2" charset="2"/>
            </a:endParaRPr>
          </a:p>
          <a:p>
            <a:pPr marL="177800" indent="4763" algn="just"/>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Le stazioni appaltanti e gli enti concedenti </a:t>
            </a:r>
            <a:r>
              <a:rPr lang="it-IT" sz="2400" b="1" dirty="0">
                <a:solidFill>
                  <a:schemeClr val="bg1"/>
                </a:solidFill>
                <a:latin typeface="Times New Roman" panose="02020603050405020304" pitchFamily="18" charset="0"/>
                <a:cs typeface="Times New Roman" panose="02020603050405020304" pitchFamily="18" charset="0"/>
                <a:sym typeface="Wingdings" pitchFamily="2" charset="2"/>
              </a:rPr>
              <a:t>possono ritenere sussistente l'equivalenza </a:t>
            </a:r>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delle tutele quando il </a:t>
            </a:r>
            <a:r>
              <a:rPr lang="it-IT" sz="2400" b="1" dirty="0">
                <a:solidFill>
                  <a:schemeClr val="bg1"/>
                </a:solidFill>
                <a:latin typeface="Times New Roman" panose="02020603050405020304" pitchFamily="18" charset="0"/>
                <a:cs typeface="Times New Roman" panose="02020603050405020304" pitchFamily="18" charset="0"/>
                <a:sym typeface="Wingdings" pitchFamily="2" charset="2"/>
              </a:rPr>
              <a:t>valore economico complessivo delle componenti fisse della retribuzione globale</a:t>
            </a:r>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 </a:t>
            </a:r>
            <a:r>
              <a:rPr lang="it-IT" sz="2400" b="1" dirty="0">
                <a:solidFill>
                  <a:schemeClr val="bg1"/>
                </a:solidFill>
                <a:latin typeface="Times New Roman" panose="02020603050405020304" pitchFamily="18" charset="0"/>
                <a:cs typeface="Times New Roman" panose="02020603050405020304" pitchFamily="18" charset="0"/>
                <a:sym typeface="Wingdings" pitchFamily="2" charset="2"/>
              </a:rPr>
              <a:t>annua</a:t>
            </a:r>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 di cui al comma 2 </a:t>
            </a:r>
            <a:r>
              <a:rPr lang="it-IT" sz="2400" b="1" dirty="0">
                <a:solidFill>
                  <a:schemeClr val="bg1"/>
                </a:solidFill>
                <a:latin typeface="Times New Roman" panose="02020603050405020304" pitchFamily="18" charset="0"/>
                <a:cs typeface="Times New Roman" panose="02020603050405020304" pitchFamily="18" charset="0"/>
                <a:sym typeface="Wingdings" pitchFamily="2" charset="2"/>
              </a:rPr>
              <a:t>risulta almeno pari a quello del contratto collettivo di lavoro indicato </a:t>
            </a:r>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nel bando di gara o nell'invito e quando gli </a:t>
            </a:r>
            <a:r>
              <a:rPr lang="it-IT" sz="2400" b="1" dirty="0">
                <a:solidFill>
                  <a:schemeClr val="bg1"/>
                </a:solidFill>
                <a:latin typeface="Times New Roman" panose="02020603050405020304" pitchFamily="18" charset="0"/>
                <a:cs typeface="Times New Roman" panose="02020603050405020304" pitchFamily="18" charset="0"/>
                <a:sym typeface="Wingdings" pitchFamily="2" charset="2"/>
              </a:rPr>
              <a:t>scostamenti rispetto ai </a:t>
            </a:r>
            <a:r>
              <a:rPr lang="it-IT" sz="2400" b="1" u="sng" dirty="0">
                <a:solidFill>
                  <a:schemeClr val="bg1"/>
                </a:solidFill>
                <a:latin typeface="Times New Roman" panose="02020603050405020304" pitchFamily="18" charset="0"/>
                <a:cs typeface="Times New Roman" panose="02020603050405020304" pitchFamily="18" charset="0"/>
                <a:sym typeface="Wingdings" pitchFamily="2" charset="2"/>
              </a:rPr>
              <a:t>parametri normativi sono marginali</a:t>
            </a:r>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a:t>
            </a:r>
          </a:p>
          <a:p>
            <a:pPr marL="177800" indent="-177800" algn="just"/>
            <a:endParaRPr lang="it-IT" sz="2800" dirty="0">
              <a:solidFill>
                <a:schemeClr val="bg1"/>
              </a:solidFill>
              <a:latin typeface="Times New Roman" panose="02020603050405020304" pitchFamily="18" charset="0"/>
              <a:cs typeface="Times New Roman" panose="02020603050405020304" pitchFamily="18" charset="0"/>
              <a:sym typeface="Wingdings" pitchFamily="2" charset="2"/>
            </a:endParaRPr>
          </a:p>
          <a:p>
            <a:pPr marL="177800" indent="-177800" algn="just"/>
            <a:endParaRPr lang="it-IT" sz="2800" dirty="0">
              <a:solidFill>
                <a:schemeClr val="bg1"/>
              </a:solidFill>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1104577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D4231C-8097-8CA2-4347-A60E57824A38}"/>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1F6CABD3-087E-8B96-8059-9E9ED18E733C}"/>
              </a:ext>
            </a:extLst>
          </p:cNvPr>
          <p:cNvSpPr txBox="1"/>
          <p:nvPr/>
        </p:nvSpPr>
        <p:spPr>
          <a:xfrm>
            <a:off x="1084790" y="444596"/>
            <a:ext cx="9124949" cy="1200329"/>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Applicazione dei contratti collettivi nazionali Art. 11 </a:t>
            </a:r>
            <a:r>
              <a:rPr lang="it-IT" sz="36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endPar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3" name="CasellaDiTesto 2">
            <a:extLst>
              <a:ext uri="{FF2B5EF4-FFF2-40B4-BE49-F238E27FC236}">
                <a16:creationId xmlns:a16="http://schemas.microsoft.com/office/drawing/2014/main" id="{F2800403-2CE9-7CF4-6D8C-9FEC33BBD8ED}"/>
              </a:ext>
            </a:extLst>
          </p:cNvPr>
          <p:cNvSpPr txBox="1"/>
          <p:nvPr/>
        </p:nvSpPr>
        <p:spPr>
          <a:xfrm>
            <a:off x="65001" y="1296118"/>
            <a:ext cx="11164528" cy="4370427"/>
          </a:xfrm>
          <a:prstGeom prst="rect">
            <a:avLst/>
          </a:prstGeom>
          <a:noFill/>
        </p:spPr>
        <p:txBody>
          <a:bodyPr wrap="square" rtlCol="0">
            <a:spAutoFit/>
          </a:bodyPr>
          <a:lstStyle/>
          <a:p>
            <a:pPr marL="177800" indent="-177800" algn="ctr"/>
            <a:r>
              <a:rPr lang="it-IT" sz="1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a:t>
            </a:r>
            <a:endPar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algn="just"/>
            <a:endParaRPr lang="it-IT" sz="2000" i="1"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r>
              <a:rPr lang="it-IT" sz="2000" i="1" dirty="0">
                <a:solidFill>
                  <a:schemeClr val="bg1"/>
                </a:solidFill>
                <a:latin typeface="Times New Roman" panose="02020603050405020304" pitchFamily="18" charset="0"/>
                <a:cs typeface="Times New Roman" panose="02020603050405020304" pitchFamily="18" charset="0"/>
                <a:sym typeface="Wingdings" pitchFamily="2" charset="2"/>
              </a:rPr>
              <a:t>«Si precisa come l’obbligo di individuare il CCNL non si applichi, di regola, ai contratti per i quali tale indicazione non appare pertinente, come i </a:t>
            </a:r>
            <a:r>
              <a:rPr lang="it-IT" sz="2000" b="1" i="1" dirty="0">
                <a:solidFill>
                  <a:schemeClr val="bg1"/>
                </a:solidFill>
                <a:latin typeface="Times New Roman" panose="02020603050405020304" pitchFamily="18" charset="0"/>
                <a:cs typeface="Times New Roman" panose="02020603050405020304" pitchFamily="18" charset="0"/>
                <a:sym typeface="Wingdings" pitchFamily="2" charset="2"/>
              </a:rPr>
              <a:t>contratti di servizi aventi natura intellettuale e i contratti di fornitura senza posa in opera</a:t>
            </a:r>
            <a:r>
              <a:rPr lang="it-IT" sz="2000" i="1" dirty="0">
                <a:solidFill>
                  <a:schemeClr val="bg1"/>
                </a:solidFill>
                <a:latin typeface="Times New Roman" panose="02020603050405020304" pitchFamily="18" charset="0"/>
                <a:cs typeface="Times New Roman" panose="02020603050405020304" pitchFamily="18" charset="0"/>
                <a:sym typeface="Wingdings" pitchFamily="2" charset="2"/>
              </a:rPr>
              <a:t>, aderendo così all’interpretazione fornita dall’ANAC nella nota illustrativa al Bando tipo n. 1/2023 (“Sulla base del combinato disposto delle due norme [articoli 11, commi 1 e 2, e 57, comma 1], è stato ritenuto di poter aderire all’interpretazione che vede </a:t>
            </a:r>
            <a:r>
              <a:rPr lang="it-IT" sz="2000" b="1" i="1" dirty="0">
                <a:solidFill>
                  <a:schemeClr val="bg1"/>
                </a:solidFill>
                <a:latin typeface="Times New Roman" panose="02020603050405020304" pitchFamily="18" charset="0"/>
                <a:cs typeface="Times New Roman" panose="02020603050405020304" pitchFamily="18" charset="0"/>
                <a:sym typeface="Wingdings" pitchFamily="2" charset="2"/>
              </a:rPr>
              <a:t>l’articolo 11 come enunciazione di un principio generale e l’articolo 57 come declinazione pratica di tale principio</a:t>
            </a:r>
            <a:r>
              <a:rPr lang="it-IT" sz="2000" i="1" dirty="0">
                <a:solidFill>
                  <a:schemeClr val="bg1"/>
                </a:solidFill>
                <a:latin typeface="Times New Roman" panose="02020603050405020304" pitchFamily="18" charset="0"/>
                <a:cs typeface="Times New Roman" panose="02020603050405020304" pitchFamily="18" charset="0"/>
                <a:sym typeface="Wingdings" pitchFamily="2" charset="2"/>
              </a:rPr>
              <a:t>. È stato quindi ritenuto possibile perimetrare l’applicazione dei principi di cui all’articolo 11 all’ambito oggettivo individuato dall’articolo 57, escludendo i contratti di servizi aventi natura intellettuale. Inoltre, è stato ritenuto opportuno escludere le forniture senza posa in opera”).</a:t>
            </a:r>
          </a:p>
          <a:p>
            <a:pPr algn="just"/>
            <a:r>
              <a:rPr lang="it-IT" sz="2000" i="1" dirty="0">
                <a:solidFill>
                  <a:schemeClr val="bg1"/>
                </a:solidFill>
                <a:latin typeface="Times New Roman" panose="02020603050405020304" pitchFamily="18" charset="0"/>
                <a:cs typeface="Times New Roman" panose="02020603050405020304" pitchFamily="18" charset="0"/>
                <a:sym typeface="Wingdings" pitchFamily="2" charset="2"/>
              </a:rPr>
              <a:t>In ogni caso che </a:t>
            </a:r>
            <a:r>
              <a:rPr lang="it-IT" sz="2000" b="1" i="1" dirty="0">
                <a:solidFill>
                  <a:schemeClr val="bg1"/>
                </a:solidFill>
                <a:latin typeface="Times New Roman" panose="02020603050405020304" pitchFamily="18" charset="0"/>
                <a:cs typeface="Times New Roman" panose="02020603050405020304" pitchFamily="18" charset="0"/>
                <a:sym typeface="Wingdings" pitchFamily="2" charset="2"/>
              </a:rPr>
              <a:t>spetta alle stazioni appaltanti valutare</a:t>
            </a:r>
            <a:r>
              <a:rPr lang="it-IT" sz="2000" i="1" dirty="0">
                <a:solidFill>
                  <a:schemeClr val="bg1"/>
                </a:solidFill>
                <a:latin typeface="Times New Roman" panose="02020603050405020304" pitchFamily="18" charset="0"/>
                <a:cs typeface="Times New Roman" panose="02020603050405020304" pitchFamily="18" charset="0"/>
                <a:sym typeface="Wingdings" pitchFamily="2" charset="2"/>
              </a:rPr>
              <a:t>, a seconda della tipologia dell’appalto, se il medesimo dipende da prestazioni standardizzate (e contrattualizzate) ovvero da presentazioni professionali o di mera fornitura che non contemplano l’impiego di personale contrattualizzato» </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a:t>
            </a:r>
            <a:r>
              <a:rPr lang="it-IT" sz="2000" u="sng" dirty="0">
                <a:solidFill>
                  <a:schemeClr val="bg1"/>
                </a:solidFill>
                <a:latin typeface="Times New Roman" panose="02020603050405020304" pitchFamily="18" charset="0"/>
                <a:cs typeface="Times New Roman" panose="02020603050405020304" pitchFamily="18" charset="0"/>
                <a:sym typeface="Wingdings" pitchFamily="2" charset="2"/>
              </a:rPr>
              <a:t>Relazione illustrativa</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a:t>
            </a:r>
            <a:endParaRPr lang="it-IT" sz="2000" i="1" u="sng"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725881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D4231C-8097-8CA2-4347-A60E57824A38}"/>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1F6CABD3-087E-8B96-8059-9E9ED18E733C}"/>
              </a:ext>
            </a:extLst>
          </p:cNvPr>
          <p:cNvSpPr txBox="1"/>
          <p:nvPr/>
        </p:nvSpPr>
        <p:spPr>
          <a:xfrm>
            <a:off x="814826" y="253008"/>
            <a:ext cx="9124949" cy="1754326"/>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3600" b="1" i="1" u="none" strike="noStrike" kern="1200" cap="none" spc="0" normalizeH="0" baseline="0" noProof="0" dirty="0">
                <a:ln>
                  <a:noFill/>
                </a:ln>
                <a:solidFill>
                  <a:prstClr val="black">
                    <a:lumMod val="95000"/>
                    <a:lumOff val="5000"/>
                  </a:prst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Clausole sociali dei bandi di gara, degli avvisi e </a:t>
            </a:r>
            <a:r>
              <a:rPr kumimoji="0" lang="it-IT" sz="3600" b="1" i="1" u="none" strike="noStrike" kern="1200" cap="none" spc="0" normalizeH="0" baseline="0" noProof="0" dirty="0">
                <a:ln>
                  <a:noFill/>
                </a:ln>
                <a:solidFill>
                  <a:prstClr val="black">
                    <a:lumMod val="95000"/>
                    <a:lumOff val="5000"/>
                  </a:prstClr>
                </a:solidFill>
                <a:effectLst>
                  <a:outerShdw blurRad="38100" dist="38100" dir="2700000" algn="tl">
                    <a:srgbClr val="000000">
                      <a:alpha val="43137"/>
                    </a:srgbClr>
                  </a:outerShdw>
                </a:effectLst>
                <a:highlight>
                  <a:srgbClr val="FFFF00"/>
                </a:highlight>
                <a:uLnTx/>
                <a:uFillTx/>
                <a:latin typeface="Calibri" panose="020F0502020204030204" pitchFamily="34" charset="0"/>
                <a:ea typeface="+mn-ea"/>
                <a:cs typeface="Calibri" panose="020F0502020204030204" pitchFamily="34" charset="0"/>
              </a:rPr>
              <a:t>degli inviti </a:t>
            </a:r>
            <a:r>
              <a:rPr kumimoji="0" lang="it-IT" sz="3600" b="1" i="1" u="none" strike="noStrike" kern="1200" cap="none" spc="0" normalizeH="0" baseline="0" noProof="0" dirty="0">
                <a:ln>
                  <a:noFill/>
                </a:ln>
                <a:solidFill>
                  <a:prstClr val="black">
                    <a:lumMod val="95000"/>
                    <a:lumOff val="5000"/>
                  </a:prst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e criteri di sostenibilità energetica e ambientale- art. 57 </a:t>
            </a:r>
            <a:r>
              <a:rPr kumimoji="0" lang="it-IT" sz="3600" b="1" i="1" u="none" strike="noStrike" kern="1200" cap="none" spc="0" normalizeH="0" baseline="0" noProof="0" dirty="0" err="1">
                <a:ln>
                  <a:noFill/>
                </a:ln>
                <a:solidFill>
                  <a:prstClr val="black">
                    <a:lumMod val="95000"/>
                    <a:lumOff val="5000"/>
                  </a:prst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cdc</a:t>
            </a:r>
            <a:endParaRPr kumimoji="0" lang="it-IT" sz="3600" b="1" i="1" u="none" strike="noStrike" kern="1200" cap="none" spc="0" normalizeH="0" baseline="0" noProof="0" dirty="0">
              <a:ln>
                <a:noFill/>
              </a:ln>
              <a:solidFill>
                <a:prstClr val="black">
                  <a:lumMod val="95000"/>
                  <a:lumOff val="5000"/>
                </a:prst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endParaRPr>
          </a:p>
        </p:txBody>
      </p:sp>
      <p:sp>
        <p:nvSpPr>
          <p:cNvPr id="3" name="CasellaDiTesto 2">
            <a:extLst>
              <a:ext uri="{FF2B5EF4-FFF2-40B4-BE49-F238E27FC236}">
                <a16:creationId xmlns:a16="http://schemas.microsoft.com/office/drawing/2014/main" id="{F2800403-2CE9-7CF4-6D8C-9FEC33BBD8ED}"/>
              </a:ext>
            </a:extLst>
          </p:cNvPr>
          <p:cNvSpPr txBox="1"/>
          <p:nvPr/>
        </p:nvSpPr>
        <p:spPr>
          <a:xfrm>
            <a:off x="65001" y="1296118"/>
            <a:ext cx="11164528" cy="5755422"/>
          </a:xfrm>
          <a:prstGeom prst="rect">
            <a:avLst/>
          </a:prstGeom>
          <a:noFill/>
        </p:spPr>
        <p:txBody>
          <a:bodyPr wrap="square" rtlCol="0">
            <a:spAutoFit/>
          </a:bodyPr>
          <a:lstStyle/>
          <a:p>
            <a:pPr marL="177800" marR="0" lvl="0" indent="-177800" algn="ctr" defTabSz="4572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rPr>
              <a:t>	</a:t>
            </a:r>
            <a:r>
              <a:rPr kumimoji="0" lang="it-IT" sz="20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rPr>
              <a:t>I</a:t>
            </a:r>
          </a:p>
          <a:p>
            <a:pPr marL="177800" marR="0" lvl="0" indent="-177800" algn="just" defTabSz="457200" rtl="0" eaLnBrk="1" fontAlgn="auto" latinLnBrk="0" hangingPunct="1">
              <a:lnSpc>
                <a:spcPct val="100000"/>
              </a:lnSpc>
              <a:spcBef>
                <a:spcPts val="0"/>
              </a:spcBef>
              <a:spcAft>
                <a:spcPts val="0"/>
              </a:spcAft>
              <a:buClrTx/>
              <a:buSzTx/>
              <a:buFontTx/>
              <a:buNone/>
              <a:tabLst/>
              <a:defRPr/>
            </a:pPr>
            <a:r>
              <a:rPr kumimoji="0" lang="it-IT" sz="2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rPr>
              <a:t>Nuova versione:</a:t>
            </a:r>
          </a:p>
          <a:p>
            <a:pPr marL="177800" marR="0" lvl="0" indent="-177800" algn="just" defTabSz="457200" rtl="0" eaLnBrk="1" fontAlgn="auto" latinLnBrk="0" hangingPunct="1">
              <a:lnSpc>
                <a:spcPct val="100000"/>
              </a:lnSpc>
              <a:spcBef>
                <a:spcPts val="0"/>
              </a:spcBef>
              <a:spcAft>
                <a:spcPts val="0"/>
              </a:spcAft>
              <a:buClrTx/>
              <a:buSzTx/>
              <a:buFontTx/>
              <a:buNone/>
              <a:tabLst/>
              <a:defRPr/>
            </a:pPr>
            <a:r>
              <a:rPr kumimoji="0" lang="it-IT" sz="2400" b="0" i="0" u="none" strike="noStrike" kern="1200" cap="none" spc="0" normalizeH="0" baseline="0" noProof="0" dirty="0">
                <a:ln>
                  <a:noFill/>
                </a:ln>
                <a:solidFill>
                  <a:prstClr val="black"/>
                </a:solidFill>
                <a:effectLst>
                  <a:outerShdw blurRad="38100" dist="38100" dir="2700000" algn="tl">
                    <a:srgbClr val="000000">
                      <a:alpha val="43137"/>
                    </a:srgbClr>
                  </a:outerShdw>
                </a:effectLst>
                <a:highlight>
                  <a:srgbClr val="FFFF00"/>
                </a:highlight>
                <a:uLnTx/>
                <a:uFillTx/>
                <a:latin typeface="Times New Roman" panose="02020603050405020304" pitchFamily="18" charset="0"/>
                <a:ea typeface="+mn-ea"/>
                <a:cs typeface="Times New Roman" panose="02020603050405020304" pitchFamily="18" charset="0"/>
                <a:sym typeface="Wingdings" pitchFamily="2" charset="2"/>
              </a:rPr>
              <a:t>1. Per gli affidamenti dei contratti di appalto di lavori e servizi diversi da quelli aventi natura intellettuale e per i contratti di concessione, le stazioni appaltanti e gli enti concedenti inseriscono nei bandi di gara, negli avvisi e inviti, nel rispetto dei principi dell'Unione europea, specifiche clausole sociali con le quali sono richieste, come requisiti necessari dell'offerta, misure orientate tra l'altro a:</a:t>
            </a:r>
          </a:p>
          <a:p>
            <a:pPr marL="177800" marR="0" lvl="0" indent="-177800" algn="just" defTabSz="457200" rtl="0" eaLnBrk="1" fontAlgn="auto" latinLnBrk="0" hangingPunct="1">
              <a:lnSpc>
                <a:spcPct val="100000"/>
              </a:lnSpc>
              <a:spcBef>
                <a:spcPts val="0"/>
              </a:spcBef>
              <a:spcAft>
                <a:spcPts val="0"/>
              </a:spcAft>
              <a:buClrTx/>
              <a:buSzTx/>
              <a:buFontTx/>
              <a:buNone/>
              <a:tabLst/>
              <a:defRPr/>
            </a:pPr>
            <a:endParaRPr kumimoji="0" lang="it-IT" sz="2400" b="0" i="0" u="none" strike="noStrike" kern="1200" cap="none" spc="0" normalizeH="0" baseline="0" noProof="0" dirty="0">
              <a:ln>
                <a:noFill/>
              </a:ln>
              <a:solidFill>
                <a:prstClr val="black"/>
              </a:solidFill>
              <a:effectLst>
                <a:outerShdw blurRad="38100" dist="38100" dir="2700000" algn="tl">
                  <a:srgbClr val="000000">
                    <a:alpha val="43137"/>
                  </a:srgbClr>
                </a:outerShdw>
              </a:effectLst>
              <a:highlight>
                <a:srgbClr val="FFFF00"/>
              </a:highlight>
              <a:uLnTx/>
              <a:uFillTx/>
              <a:latin typeface="Times New Roman" panose="02020603050405020304" pitchFamily="18" charset="0"/>
              <a:ea typeface="+mn-ea"/>
              <a:cs typeface="Times New Roman" panose="02020603050405020304" pitchFamily="18" charset="0"/>
              <a:sym typeface="Wingdings" pitchFamily="2" charset="2"/>
            </a:endParaRPr>
          </a:p>
          <a:p>
            <a:pPr marL="177800" marR="0" lvl="0" indent="-177800" algn="just" defTabSz="457200" rtl="0" eaLnBrk="1" fontAlgn="auto" latinLnBrk="0" hangingPunct="1">
              <a:lnSpc>
                <a:spcPct val="100000"/>
              </a:lnSpc>
              <a:spcBef>
                <a:spcPts val="0"/>
              </a:spcBef>
              <a:spcAft>
                <a:spcPts val="0"/>
              </a:spcAft>
              <a:buClrTx/>
              <a:buSzTx/>
              <a:buFontTx/>
              <a:buNone/>
              <a:tabLst/>
              <a:defRPr/>
            </a:pPr>
            <a:r>
              <a:rPr kumimoji="0" lang="it-IT" sz="2400" b="0" i="0" u="none" strike="noStrike" kern="1200" cap="none" spc="0" normalizeH="0" baseline="0" noProof="0" dirty="0">
                <a:ln>
                  <a:noFill/>
                </a:ln>
                <a:solidFill>
                  <a:prstClr val="black"/>
                </a:solidFill>
                <a:effectLst>
                  <a:outerShdw blurRad="38100" dist="38100" dir="2700000" algn="tl">
                    <a:srgbClr val="000000">
                      <a:alpha val="43137"/>
                    </a:srgbClr>
                  </a:outerShdw>
                </a:effectLst>
                <a:highlight>
                  <a:srgbClr val="FFFF00"/>
                </a:highlight>
                <a:uLnTx/>
                <a:uFillTx/>
                <a:latin typeface="Times New Roman" panose="02020603050405020304" pitchFamily="18" charset="0"/>
                <a:ea typeface="+mn-ea"/>
                <a:cs typeface="Times New Roman" panose="02020603050405020304" pitchFamily="18" charset="0"/>
                <a:sym typeface="Wingdings" pitchFamily="2" charset="2"/>
              </a:rPr>
              <a:t>a) garantire le pari opportunità generazionali, di genere e di inclusione lavorativa per le persone con disabilità o svantaggiate, la stabilità occupazionale del personale impiegato, tenuto conto della tipologia di intervento, con particolare riferimento al settore dei beni culturali e del paesaggio;</a:t>
            </a:r>
          </a:p>
          <a:p>
            <a:pPr marL="177800" marR="0" lvl="0" indent="-177800" algn="just" defTabSz="457200" rtl="0" eaLnBrk="1" fontAlgn="auto" latinLnBrk="0" hangingPunct="1">
              <a:lnSpc>
                <a:spcPct val="100000"/>
              </a:lnSpc>
              <a:spcBef>
                <a:spcPts val="0"/>
              </a:spcBef>
              <a:spcAft>
                <a:spcPts val="0"/>
              </a:spcAft>
              <a:buClrTx/>
              <a:buSzTx/>
              <a:buFontTx/>
              <a:buNone/>
              <a:tabLst/>
              <a:defRPr/>
            </a:pPr>
            <a:r>
              <a:rPr kumimoji="0" lang="it-IT" sz="2400" b="0" i="0" u="none" strike="noStrike" kern="1200" cap="none" spc="0" normalizeH="0" baseline="0" noProof="0" dirty="0">
                <a:ln>
                  <a:noFill/>
                </a:ln>
                <a:solidFill>
                  <a:prstClr val="black"/>
                </a:solidFill>
                <a:effectLst>
                  <a:outerShdw blurRad="38100" dist="38100" dir="2700000" algn="tl">
                    <a:srgbClr val="000000">
                      <a:alpha val="43137"/>
                    </a:srgbClr>
                  </a:outerShdw>
                </a:effectLst>
                <a:highlight>
                  <a:srgbClr val="FFFF00"/>
                </a:highlight>
                <a:uLnTx/>
                <a:uFillTx/>
                <a:latin typeface="Times New Roman" panose="02020603050405020304" pitchFamily="18" charset="0"/>
                <a:ea typeface="+mn-ea"/>
                <a:cs typeface="Times New Roman" panose="02020603050405020304" pitchFamily="18" charset="0"/>
                <a:sym typeface="Wingdings" pitchFamily="2" charset="2"/>
              </a:rPr>
              <a:t>b) garantire l'applicazione dei contratti collettivi nazionali e territoriali di settore, in conformità con l'articolo 11.</a:t>
            </a:r>
            <a:endParaRPr kumimoji="0" lang="it-IT" sz="2400" b="0" i="1" u="none" strike="noStrike" kern="1200" cap="none" spc="0" normalizeH="0" baseline="0" noProof="0" dirty="0">
              <a:ln>
                <a:noFill/>
              </a:ln>
              <a:solidFill>
                <a:prstClr val="black"/>
              </a:solidFill>
              <a:effectLst/>
              <a:highlight>
                <a:srgbClr val="FFFF00"/>
              </a:highlight>
              <a:uLnTx/>
              <a:uFillTx/>
              <a:latin typeface="Times New Roman" panose="02020603050405020304" pitchFamily="18" charset="0"/>
              <a:ea typeface="+mn-ea"/>
              <a:cs typeface="Times New Roman" panose="02020603050405020304" pitchFamily="18" charset="0"/>
              <a:sym typeface="Wingdings" pitchFamily="2" charset="2"/>
            </a:endParaRPr>
          </a:p>
          <a:p>
            <a:pPr marL="177800" marR="0" lvl="0" indent="-177800" algn="just" defTabSz="457200" rtl="0" eaLnBrk="1" fontAlgn="auto" latinLnBrk="0" hangingPunct="1">
              <a:lnSpc>
                <a:spcPct val="100000"/>
              </a:lnSpc>
              <a:spcBef>
                <a:spcPts val="0"/>
              </a:spcBef>
              <a:spcAft>
                <a:spcPts val="0"/>
              </a:spcAft>
              <a:buClrTx/>
              <a:buSzTx/>
              <a:buFontTx/>
              <a:buNone/>
              <a:tabLst/>
              <a:defRPr/>
            </a:pPr>
            <a:endParaRPr kumimoji="0" lang="it-IT" sz="32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9240513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D4231C-8097-8CA2-4347-A60E57824A38}"/>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1F6CABD3-087E-8B96-8059-9E9ED18E733C}"/>
              </a:ext>
            </a:extLst>
          </p:cNvPr>
          <p:cNvSpPr txBox="1"/>
          <p:nvPr/>
        </p:nvSpPr>
        <p:spPr>
          <a:xfrm>
            <a:off x="1084790" y="444596"/>
            <a:ext cx="9124949" cy="646331"/>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6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Rup</a:t>
            </a: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 Art. 15 </a:t>
            </a:r>
            <a:r>
              <a:rPr lang="it-IT" sz="36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endPar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3" name="CasellaDiTesto 2">
            <a:extLst>
              <a:ext uri="{FF2B5EF4-FFF2-40B4-BE49-F238E27FC236}">
                <a16:creationId xmlns:a16="http://schemas.microsoft.com/office/drawing/2014/main" id="{F2800403-2CE9-7CF4-6D8C-9FEC33BBD8ED}"/>
              </a:ext>
            </a:extLst>
          </p:cNvPr>
          <p:cNvSpPr txBox="1"/>
          <p:nvPr/>
        </p:nvSpPr>
        <p:spPr>
          <a:xfrm>
            <a:off x="65001" y="1296118"/>
            <a:ext cx="11164528" cy="4678204"/>
          </a:xfrm>
          <a:prstGeom prst="rect">
            <a:avLst/>
          </a:prstGeom>
          <a:noFill/>
        </p:spPr>
        <p:txBody>
          <a:bodyPr wrap="square" rtlCol="0">
            <a:spAutoFit/>
          </a:bodyPr>
          <a:lstStyle/>
          <a:p>
            <a:pPr marL="177800" indent="-177800" algn="ctr"/>
            <a:r>
              <a:rPr lang="it-IT" sz="1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a:t>
            </a:r>
            <a:endPar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algn="just"/>
            <a:r>
              <a:rPr lang="it-IT" sz="2000" i="1" dirty="0">
                <a:solidFill>
                  <a:schemeClr val="bg1"/>
                </a:solidFill>
                <a:latin typeface="Times New Roman" panose="02020603050405020304" pitchFamily="18" charset="0"/>
                <a:cs typeface="Times New Roman" panose="02020603050405020304" pitchFamily="18" charset="0"/>
                <a:sym typeface="Wingdings" pitchFamily="2" charset="2"/>
              </a:rPr>
              <a:t>Comma 2: «Le stazioni appaltanti e gli enti concedenti nominano il RUP tra i dipendenti assunti anche a tempo determinato della stazione appaltante o dell’ente concedente, preferibilmente in servizio presso l’unità organizzativa titolare del potere di spesa, </a:t>
            </a:r>
            <a:r>
              <a:rPr lang="it-IT" sz="2000" i="1"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Resta in ogni caso ferma la possibilità per le stazioni appaltanti, in caso di accertata carenza nel proprio organico di personale in possesso dei requisiti di cui all'allegato I.2.,</a:t>
            </a:r>
            <a:r>
              <a:rPr lang="it-IT" sz="2000" i="1" dirty="0">
                <a:solidFill>
                  <a:schemeClr val="bg1"/>
                </a:solidFill>
                <a:latin typeface="Times New Roman" panose="02020603050405020304" pitchFamily="18" charset="0"/>
                <a:cs typeface="Times New Roman" panose="02020603050405020304" pitchFamily="18" charset="0"/>
                <a:sym typeface="Wingdings" pitchFamily="2" charset="2"/>
              </a:rPr>
              <a:t> di nominare il RUP tra i dipendenti di altre amministrazioni pubbliche in possesso dei requisiti di cui all’allegato I.2 e di competenze professionali adeguate in relazione ai compiti al medesimo affidati, nel rispetto dell’inquadramento contrattuale e delle relative mansioni. Le stazioni appaltanti e gli enti concedenti che non sono pubbliche amministrazioni o enti pubblici individuano, secondo i propri ordinamenti, uno o più soggetti cui affidare i compiti del RUP, limitatamente al rispetto delle norme del codice alla cui osservanza sono tenute. L’ufficio di RUP è obbligatorio e non può essere rifiutato. In caso di mancata nomina del RUP nell’atto di avvio dell’intervento pubblico, l’incarico è svolto dal responsabile dell’unità organizzativa competente per l’intervento.». </a:t>
            </a:r>
            <a:endParaRPr lang="it-IT" sz="2000" i="1" dirty="0">
              <a:solidFill>
                <a:schemeClr val="bg1"/>
              </a:solidFill>
              <a:highlight>
                <a:srgbClr val="00FF00"/>
              </a:highlight>
              <a:latin typeface="Times New Roman" panose="02020603050405020304" pitchFamily="18" charset="0"/>
              <a:cs typeface="Times New Roman" panose="02020603050405020304" pitchFamily="18" charset="0"/>
              <a:sym typeface="Wingdings" pitchFamily="2" charset="2"/>
            </a:endParaRPr>
          </a:p>
          <a:p>
            <a:pPr algn="just"/>
            <a:endParaRPr lang="it-IT" sz="2000"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endParaRPr lang="it-IT" sz="2000" i="1" u="sng"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26845137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D4231C-8097-8CA2-4347-A60E57824A38}"/>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1F6CABD3-087E-8B96-8059-9E9ED18E733C}"/>
              </a:ext>
            </a:extLst>
          </p:cNvPr>
          <p:cNvSpPr txBox="1"/>
          <p:nvPr/>
        </p:nvSpPr>
        <p:spPr>
          <a:xfrm>
            <a:off x="1084790" y="444596"/>
            <a:ext cx="9124949" cy="646331"/>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Fasi della procedura - Art. 17 </a:t>
            </a:r>
            <a:r>
              <a:rPr lang="it-IT" sz="36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endPar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3" name="CasellaDiTesto 2">
            <a:extLst>
              <a:ext uri="{FF2B5EF4-FFF2-40B4-BE49-F238E27FC236}">
                <a16:creationId xmlns:a16="http://schemas.microsoft.com/office/drawing/2014/main" id="{F2800403-2CE9-7CF4-6D8C-9FEC33BBD8ED}"/>
              </a:ext>
            </a:extLst>
          </p:cNvPr>
          <p:cNvSpPr txBox="1"/>
          <p:nvPr/>
        </p:nvSpPr>
        <p:spPr>
          <a:xfrm>
            <a:off x="65001" y="1296118"/>
            <a:ext cx="11164528" cy="4062651"/>
          </a:xfrm>
          <a:prstGeom prst="rect">
            <a:avLst/>
          </a:prstGeom>
          <a:noFill/>
        </p:spPr>
        <p:txBody>
          <a:bodyPr wrap="square" rtlCol="0">
            <a:spAutoFit/>
          </a:bodyPr>
          <a:lstStyle/>
          <a:p>
            <a:pPr marL="177800" indent="-177800" algn="ctr"/>
            <a:r>
              <a:rPr lang="it-IT" sz="1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a:t>
            </a:r>
            <a:endPar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Comma 3: </a:t>
            </a:r>
            <a:r>
              <a:rPr lang="it-IT" sz="2000" i="1" dirty="0">
                <a:solidFill>
                  <a:schemeClr val="bg1"/>
                </a:solidFill>
                <a:latin typeface="Times New Roman" panose="02020603050405020304" pitchFamily="18" charset="0"/>
                <a:cs typeface="Times New Roman" panose="02020603050405020304" pitchFamily="18" charset="0"/>
                <a:sym typeface="Wingdings" pitchFamily="2" charset="2"/>
              </a:rPr>
              <a:t>«Le stazioni appaltanti e gli enti concedenti </a:t>
            </a:r>
            <a:r>
              <a:rPr lang="it-IT" sz="2000" i="1"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procedono alla pubblicazione dei documenti iniziali di gara e </a:t>
            </a:r>
            <a:r>
              <a:rPr lang="it-IT" sz="2000" i="1" dirty="0">
                <a:solidFill>
                  <a:schemeClr val="bg1"/>
                </a:solidFill>
                <a:latin typeface="Times New Roman" panose="02020603050405020304" pitchFamily="18" charset="0"/>
                <a:cs typeface="Times New Roman" panose="02020603050405020304" pitchFamily="18" charset="0"/>
                <a:sym typeface="Wingdings" pitchFamily="2" charset="2"/>
              </a:rPr>
              <a:t>concludono le procedure di selezione nei termini indicati nell’allegato I.3».</a:t>
            </a:r>
          </a:p>
          <a:p>
            <a:pPr algn="just"/>
            <a:endParaRPr lang="it-IT" sz="2000" i="1" dirty="0">
              <a:solidFill>
                <a:schemeClr val="bg1"/>
              </a:solidFill>
              <a:latin typeface="Times New Roman" panose="02020603050405020304" pitchFamily="18" charset="0"/>
              <a:cs typeface="Times New Roman" panose="02020603050405020304" pitchFamily="18" charset="0"/>
              <a:sym typeface="Wingdings" pitchFamily="2" charset="2"/>
            </a:endParaRPr>
          </a:p>
          <a:p>
            <a:pPr marL="342900" indent="-342900" algn="just">
              <a:buFontTx/>
              <a:buChar char="-"/>
            </a:pP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Introduzione comma 3-</a:t>
            </a:r>
            <a:r>
              <a:rPr lang="it-IT" sz="2000" i="1" dirty="0">
                <a:solidFill>
                  <a:schemeClr val="bg1"/>
                </a:solidFill>
                <a:latin typeface="Times New Roman" panose="02020603050405020304" pitchFamily="18" charset="0"/>
                <a:cs typeface="Times New Roman" panose="02020603050405020304" pitchFamily="18" charset="0"/>
                <a:sym typeface="Wingdings" pitchFamily="2" charset="2"/>
              </a:rPr>
              <a:t>bis: «</a:t>
            </a:r>
            <a:r>
              <a:rPr lang="it-IT" sz="2000" i="1"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L'allegato I.3 indica il termine massimo che deve intercorrere tra l'approvazione del progetto e la pubblicazione del bando di gara o l'invio degli inviti a offrire.». </a:t>
            </a:r>
          </a:p>
          <a:p>
            <a:pPr algn="just"/>
            <a:r>
              <a:rPr lang="it-IT" sz="2000" i="1"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     </a:t>
            </a:r>
          </a:p>
          <a:p>
            <a:pPr algn="just"/>
            <a:r>
              <a:rPr lang="it-IT" sz="2000" i="1" dirty="0">
                <a:solidFill>
                  <a:schemeClr val="bg1"/>
                </a:solidFill>
                <a:latin typeface="Times New Roman" panose="02020603050405020304" pitchFamily="18" charset="0"/>
                <a:cs typeface="Times New Roman" panose="02020603050405020304" pitchFamily="18" charset="0"/>
                <a:sym typeface="Wingdings" pitchFamily="2" charset="2"/>
              </a:rPr>
              <a:t>      </a:t>
            </a:r>
          </a:p>
          <a:p>
            <a:pPr marL="444500" algn="just"/>
            <a:r>
              <a:rPr lang="it-IT" sz="2000" i="1" dirty="0">
                <a:solidFill>
                  <a:schemeClr val="bg1"/>
                </a:solidFill>
                <a:latin typeface="Times New Roman" panose="02020603050405020304" pitchFamily="18" charset="0"/>
                <a:cs typeface="Times New Roman" panose="02020603050405020304" pitchFamily="18" charset="0"/>
                <a:sym typeface="Wingdings" pitchFamily="2" charset="2"/>
              </a:rPr>
              <a:t>La modifica muove dall’esigenza di evitare che intercorra un considerevole lasso di tempo tra l’approvazione del progetto e l’avvio delle procedure di gara, scongiurando che i costi del progetto non siano più attuali rispetto ai prezziari vigenti</a:t>
            </a:r>
          </a:p>
          <a:p>
            <a:pPr marL="444500" algn="just"/>
            <a:endParaRPr lang="it-IT" sz="2000"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endParaRPr lang="it-IT" sz="2000" i="1" u="sng"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endParaRPr>
          </a:p>
        </p:txBody>
      </p:sp>
      <p:sp>
        <p:nvSpPr>
          <p:cNvPr id="2" name="Freccia in giù 1">
            <a:extLst>
              <a:ext uri="{FF2B5EF4-FFF2-40B4-BE49-F238E27FC236}">
                <a16:creationId xmlns:a16="http://schemas.microsoft.com/office/drawing/2014/main" id="{94BA4290-16D3-7E6E-CE29-CAAFDE61FDBE}"/>
              </a:ext>
            </a:extLst>
          </p:cNvPr>
          <p:cNvSpPr/>
          <p:nvPr/>
        </p:nvSpPr>
        <p:spPr>
          <a:xfrm>
            <a:off x="5256902" y="3307848"/>
            <a:ext cx="484632" cy="4093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8506340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D4231C-8097-8CA2-4347-A60E57824A38}"/>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1F6CABD3-087E-8B96-8059-9E9ED18E733C}"/>
              </a:ext>
            </a:extLst>
          </p:cNvPr>
          <p:cNvSpPr txBox="1"/>
          <p:nvPr/>
        </p:nvSpPr>
        <p:spPr>
          <a:xfrm>
            <a:off x="1084790" y="444596"/>
            <a:ext cx="9124949" cy="646331"/>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Il contratto e la sua stipulazione - Art. 18 </a:t>
            </a:r>
            <a:r>
              <a:rPr lang="it-IT" sz="36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endPar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3" name="CasellaDiTesto 2">
            <a:extLst>
              <a:ext uri="{FF2B5EF4-FFF2-40B4-BE49-F238E27FC236}">
                <a16:creationId xmlns:a16="http://schemas.microsoft.com/office/drawing/2014/main" id="{F2800403-2CE9-7CF4-6D8C-9FEC33BBD8ED}"/>
              </a:ext>
            </a:extLst>
          </p:cNvPr>
          <p:cNvSpPr txBox="1"/>
          <p:nvPr/>
        </p:nvSpPr>
        <p:spPr>
          <a:xfrm>
            <a:off x="65001" y="767761"/>
            <a:ext cx="11164528" cy="7386638"/>
          </a:xfrm>
          <a:prstGeom prst="rect">
            <a:avLst/>
          </a:prstGeom>
          <a:noFill/>
        </p:spPr>
        <p:txBody>
          <a:bodyPr wrap="square" rtlCol="0">
            <a:spAutoFit/>
          </a:bodyPr>
          <a:lstStyle/>
          <a:p>
            <a:pPr marL="177800" indent="-177800" algn="ctr"/>
            <a:r>
              <a:rPr lang="it-IT" sz="1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a:t>
            </a:r>
            <a:endPar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algn="just"/>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Modifica comma 2 e 3: Riduzione </a:t>
            </a:r>
            <a:r>
              <a:rPr lang="it-IT" sz="24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da 35 giorni a 32 giorni del c.d. stand </a:t>
            </a:r>
            <a:r>
              <a:rPr lang="it-IT" sz="2400" dirty="0" err="1">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still</a:t>
            </a:r>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 per la stipulazione del contratto (decorrente dall’invio dell’ultima delle comunicazioni del provvedimento di aggiudicazione) </a:t>
            </a:r>
          </a:p>
          <a:p>
            <a:pPr algn="just"/>
            <a:r>
              <a:rPr lang="it-IT" sz="2000" dirty="0">
                <a:solidFill>
                  <a:srgbClr val="2B2B2B"/>
                </a:solidFill>
                <a:latin typeface="Lato" panose="020F0502020204030203" pitchFamily="34" charset="0"/>
              </a:rPr>
              <a:t>(La milestone M1C1- 84-bis si pone l’obiettivo di introdurre misure per migliorare la rapidità decisionale nell’aggiudicazione degli appalti da parte delle stazioni appaltanti, individuando la c.d. rapidità decisionale media (intesa come tempo che intercorre tra il termine per la presentazione delle offerte, l’aggiudicazione e la stipulazione del contratto) tra i criteri per misurare l’efficienza delle stazioni appaltanti). </a:t>
            </a:r>
            <a:endParaRPr lang="it-IT" sz="2000"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endParaRPr lang="it-IT" sz="2400"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Il contratto è stipulato, a pena di nullità, in forma scritta ai sensi dell’allegato I.1, articolo 3, comma 1, lettera b), in modalità elettronica nel rispetto delle pertinenti disposizioni del codice dell'amministrazione digitale, di cui al decreto legislativo 7 marzo 2005, n. 82, in forma pubblica amministrativa a cura dell’ufficiale rogante della stazione appaltante, con atto pubblico notarile informatico oppure mediante scrittura privata. In caso di procedura negoziata oppure per gli affidamenti diretti </a:t>
            </a:r>
            <a:r>
              <a:rPr lang="it-IT" sz="24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il contratto può essere stipulato anche </a:t>
            </a:r>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mediante corrispondenza secondo l'uso commerciale,</a:t>
            </a:r>
          </a:p>
          <a:p>
            <a:pPr algn="just"/>
            <a:endParaRPr lang="it-IT" sz="2400"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endParaRPr lang="it-IT" sz="2800" i="1"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r>
              <a:rPr lang="it-IT" sz="2000" i="1" dirty="0">
                <a:solidFill>
                  <a:schemeClr val="bg1"/>
                </a:solidFill>
                <a:latin typeface="Times New Roman" panose="02020603050405020304" pitchFamily="18" charset="0"/>
                <a:cs typeface="Times New Roman" panose="02020603050405020304" pitchFamily="18" charset="0"/>
                <a:sym typeface="Wingdings" pitchFamily="2" charset="2"/>
              </a:rPr>
              <a:t>      </a:t>
            </a:r>
          </a:p>
          <a:p>
            <a:pPr algn="just"/>
            <a:endParaRPr lang="it-IT" sz="2000" i="1" u="sng"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14714099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D4231C-8097-8CA2-4347-A60E57824A38}"/>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1F6CABD3-087E-8B96-8059-9E9ED18E733C}"/>
              </a:ext>
            </a:extLst>
          </p:cNvPr>
          <p:cNvSpPr txBox="1"/>
          <p:nvPr/>
        </p:nvSpPr>
        <p:spPr>
          <a:xfrm>
            <a:off x="1084790" y="444596"/>
            <a:ext cx="9124949" cy="1200329"/>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Fascicolo virtuale dell’operatore economico - Art. 24 </a:t>
            </a:r>
            <a:r>
              <a:rPr lang="it-IT" sz="36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endPar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3" name="CasellaDiTesto 2">
            <a:extLst>
              <a:ext uri="{FF2B5EF4-FFF2-40B4-BE49-F238E27FC236}">
                <a16:creationId xmlns:a16="http://schemas.microsoft.com/office/drawing/2014/main" id="{F2800403-2CE9-7CF4-6D8C-9FEC33BBD8ED}"/>
              </a:ext>
            </a:extLst>
          </p:cNvPr>
          <p:cNvSpPr txBox="1"/>
          <p:nvPr/>
        </p:nvSpPr>
        <p:spPr>
          <a:xfrm>
            <a:off x="65001" y="767761"/>
            <a:ext cx="11164528" cy="4001095"/>
          </a:xfrm>
          <a:prstGeom prst="rect">
            <a:avLst/>
          </a:prstGeom>
          <a:noFill/>
        </p:spPr>
        <p:txBody>
          <a:bodyPr wrap="square" rtlCol="0">
            <a:spAutoFit/>
          </a:bodyPr>
          <a:lstStyle/>
          <a:p>
            <a:pPr marL="177800" indent="-177800" algn="ctr"/>
            <a:r>
              <a:rPr lang="it-IT" sz="1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a:t>
            </a:r>
            <a:endPar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algn="just"/>
            <a:endParaRPr lang="it-IT" sz="2400"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endParaRPr lang="it-IT" sz="2400"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endParaRPr lang="it-IT" sz="2400"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Nei casi in cui si omettano informazioni o attività necessarie a garantire l’interoperabilità dei dati, l’ANAC </a:t>
            </a:r>
            <a:r>
              <a:rPr lang="it-IT" sz="24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o le stazioni appaltanti effettuano </a:t>
            </a:r>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una segnalazione all’AGID per l’esercizio dei poteri sanzionatori di cui all’articolo 18-bis del codice di cui al decreto legislativo n. 82 del 2005. </a:t>
            </a:r>
          </a:p>
          <a:p>
            <a:pPr algn="just"/>
            <a:endParaRPr lang="it-IT" sz="2800" i="1"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r>
              <a:rPr lang="it-IT" sz="2000" i="1" dirty="0">
                <a:solidFill>
                  <a:schemeClr val="bg1"/>
                </a:solidFill>
                <a:latin typeface="Times New Roman" panose="02020603050405020304" pitchFamily="18" charset="0"/>
                <a:cs typeface="Times New Roman" panose="02020603050405020304" pitchFamily="18" charset="0"/>
                <a:sym typeface="Wingdings" pitchFamily="2" charset="2"/>
              </a:rPr>
              <a:t>      </a:t>
            </a:r>
          </a:p>
          <a:p>
            <a:pPr algn="just"/>
            <a:endParaRPr lang="it-IT" sz="2000" i="1" u="sng"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1620642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D4231C-8097-8CA2-4347-A60E57824A38}"/>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1F6CABD3-087E-8B96-8059-9E9ED18E733C}"/>
              </a:ext>
            </a:extLst>
          </p:cNvPr>
          <p:cNvSpPr txBox="1"/>
          <p:nvPr/>
        </p:nvSpPr>
        <p:spPr>
          <a:xfrm>
            <a:off x="1084790" y="444596"/>
            <a:ext cx="9124949" cy="646331"/>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Accesso agli atti e riservatezza - Art. 35 </a:t>
            </a:r>
            <a:r>
              <a:rPr lang="it-IT" sz="36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endPar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3" name="CasellaDiTesto 2">
            <a:extLst>
              <a:ext uri="{FF2B5EF4-FFF2-40B4-BE49-F238E27FC236}">
                <a16:creationId xmlns:a16="http://schemas.microsoft.com/office/drawing/2014/main" id="{F2800403-2CE9-7CF4-6D8C-9FEC33BBD8ED}"/>
              </a:ext>
            </a:extLst>
          </p:cNvPr>
          <p:cNvSpPr txBox="1"/>
          <p:nvPr/>
        </p:nvSpPr>
        <p:spPr>
          <a:xfrm>
            <a:off x="65001" y="1296118"/>
            <a:ext cx="11164528" cy="6155531"/>
          </a:xfrm>
          <a:prstGeom prst="rect">
            <a:avLst/>
          </a:prstGeom>
          <a:noFill/>
        </p:spPr>
        <p:txBody>
          <a:bodyPr wrap="square" rtlCol="0">
            <a:spAutoFit/>
          </a:bodyPr>
          <a:lstStyle/>
          <a:p>
            <a:pPr marL="177800" indent="-177800" algn="ctr"/>
            <a:r>
              <a:rPr lang="it-IT" sz="1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a:t>
            </a:r>
            <a:endPar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algn="just"/>
            <a:r>
              <a:rPr lang="it-IT" sz="2800" b="1" dirty="0">
                <a:solidFill>
                  <a:schemeClr val="bg1"/>
                </a:solidFill>
                <a:latin typeface="Times New Roman" panose="02020603050405020304" pitchFamily="18" charset="0"/>
                <a:cs typeface="Times New Roman" panose="02020603050405020304" pitchFamily="18" charset="0"/>
                <a:sym typeface="Wingdings" pitchFamily="2" charset="2"/>
              </a:rPr>
              <a:t>Art. 35, comma 4</a:t>
            </a:r>
            <a:r>
              <a:rPr lang="it-IT" sz="2800" dirty="0">
                <a:solidFill>
                  <a:schemeClr val="bg1"/>
                </a:solidFill>
                <a:latin typeface="Times New Roman" panose="02020603050405020304" pitchFamily="18" charset="0"/>
                <a:cs typeface="Times New Roman" panose="02020603050405020304" pitchFamily="18" charset="0"/>
                <a:sym typeface="Wingdings" pitchFamily="2" charset="2"/>
              </a:rPr>
              <a:t>: fra i segreti commerciali, esclusi dall’esercizio del diritto di accesso, sono da considerarsi anche quelli risultanti da </a:t>
            </a:r>
            <a:r>
              <a:rPr lang="it-IT" sz="28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scoperte, innovazioni, progetti tutelati da titoli di proprietà industriale.</a:t>
            </a:r>
          </a:p>
          <a:p>
            <a:pPr algn="just"/>
            <a:endParaRPr lang="it-IT" sz="2800"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r>
              <a:rPr lang="it-IT" sz="2800" i="1" dirty="0">
                <a:solidFill>
                  <a:schemeClr val="bg1"/>
                </a:solidFill>
                <a:latin typeface="Times New Roman" panose="02020603050405020304" pitchFamily="18" charset="0"/>
                <a:cs typeface="Times New Roman" panose="02020603050405020304" pitchFamily="18" charset="0"/>
                <a:sym typeface="Wingdings" pitchFamily="2" charset="2"/>
              </a:rPr>
              <a:t>Introduzione </a:t>
            </a:r>
            <a:r>
              <a:rPr lang="it-IT" sz="2800" i="1"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comma 5 bis</a:t>
            </a:r>
            <a:r>
              <a:rPr lang="it-IT" sz="2800" i="1" dirty="0">
                <a:solidFill>
                  <a:schemeClr val="bg1"/>
                </a:solidFill>
                <a:latin typeface="Times New Roman" panose="02020603050405020304" pitchFamily="18" charset="0"/>
                <a:cs typeface="Times New Roman" panose="02020603050405020304" pitchFamily="18" charset="0"/>
                <a:sym typeface="Wingdings" pitchFamily="2" charset="2"/>
              </a:rPr>
              <a:t>: In sede di presentazione delle offerte, gli operatori economici trasmettono alla stazione appaltante e agli enti concedenti il </a:t>
            </a:r>
            <a:r>
              <a:rPr lang="it-IT" sz="2800" b="1" i="1" u="sng" dirty="0">
                <a:solidFill>
                  <a:schemeClr val="bg1"/>
                </a:solidFill>
                <a:latin typeface="Times New Roman" panose="02020603050405020304" pitchFamily="18" charset="0"/>
                <a:cs typeface="Times New Roman" panose="02020603050405020304" pitchFamily="18" charset="0"/>
                <a:sym typeface="Wingdings" pitchFamily="2" charset="2"/>
              </a:rPr>
              <a:t>consenso al trattamento dei dati tramite il fascicolo virtuale </a:t>
            </a:r>
            <a:r>
              <a:rPr lang="it-IT" sz="2800" i="1" dirty="0">
                <a:solidFill>
                  <a:schemeClr val="bg1"/>
                </a:solidFill>
                <a:latin typeface="Times New Roman" panose="02020603050405020304" pitchFamily="18" charset="0"/>
                <a:cs typeface="Times New Roman" panose="02020603050405020304" pitchFamily="18" charset="0"/>
                <a:sym typeface="Wingdings" pitchFamily="2" charset="2"/>
              </a:rPr>
              <a:t>dell'articolo 24, nel rispetto di quanto previsto dal codice in materia di protezione dei dati personali, di cui al decreto legislativo 30 giugno 2003, n. 196, ai fini della verifica da parte della stazione appaltante e dell'ente concedente del possesso dei requisiti di cui all'articolo 99, nonché per le altre finalità previste dal presente codice.». </a:t>
            </a:r>
            <a:endParaRPr lang="it-IT" sz="2800" i="1" dirty="0">
              <a:solidFill>
                <a:schemeClr val="bg1"/>
              </a:solidFill>
              <a:highlight>
                <a:srgbClr val="00FF00"/>
              </a:highlight>
              <a:latin typeface="Times New Roman" panose="02020603050405020304" pitchFamily="18" charset="0"/>
              <a:cs typeface="Times New Roman" panose="02020603050405020304" pitchFamily="18" charset="0"/>
              <a:sym typeface="Wingdings" pitchFamily="2" charset="2"/>
            </a:endParaRPr>
          </a:p>
          <a:p>
            <a:pPr algn="just"/>
            <a:r>
              <a:rPr lang="it-IT" sz="2000" i="1" dirty="0">
                <a:solidFill>
                  <a:schemeClr val="bg1"/>
                </a:solidFill>
                <a:latin typeface="Times New Roman" panose="02020603050405020304" pitchFamily="18" charset="0"/>
                <a:cs typeface="Times New Roman" panose="02020603050405020304" pitchFamily="18" charset="0"/>
                <a:sym typeface="Wingdings" pitchFamily="2" charset="2"/>
              </a:rPr>
              <a:t>      </a:t>
            </a:r>
          </a:p>
          <a:p>
            <a:pPr algn="just"/>
            <a:endParaRPr lang="it-IT" sz="2000" i="1" u="sng"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18308343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D4231C-8097-8CA2-4347-A60E57824A38}"/>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1F6CABD3-087E-8B96-8059-9E9ED18E733C}"/>
              </a:ext>
            </a:extLst>
          </p:cNvPr>
          <p:cNvSpPr txBox="1"/>
          <p:nvPr/>
        </p:nvSpPr>
        <p:spPr>
          <a:xfrm>
            <a:off x="1084790" y="444596"/>
            <a:ext cx="9124949" cy="1200329"/>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Localizzazione e approvazione del progetto delle opere - Art. 38 </a:t>
            </a:r>
            <a:r>
              <a:rPr lang="it-IT" sz="36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endPar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3" name="CasellaDiTesto 2">
            <a:extLst>
              <a:ext uri="{FF2B5EF4-FFF2-40B4-BE49-F238E27FC236}">
                <a16:creationId xmlns:a16="http://schemas.microsoft.com/office/drawing/2014/main" id="{F2800403-2CE9-7CF4-6D8C-9FEC33BBD8ED}"/>
              </a:ext>
            </a:extLst>
          </p:cNvPr>
          <p:cNvSpPr txBox="1"/>
          <p:nvPr/>
        </p:nvSpPr>
        <p:spPr>
          <a:xfrm>
            <a:off x="65001" y="1296118"/>
            <a:ext cx="11164528" cy="2831544"/>
          </a:xfrm>
          <a:prstGeom prst="rect">
            <a:avLst/>
          </a:prstGeom>
          <a:noFill/>
        </p:spPr>
        <p:txBody>
          <a:bodyPr wrap="square" rtlCol="0">
            <a:spAutoFit/>
          </a:bodyPr>
          <a:lstStyle/>
          <a:p>
            <a:pPr marL="177800" indent="-177800" algn="ctr"/>
            <a:r>
              <a:rPr lang="it-IT" sz="1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a:t>
            </a:r>
            <a:endPar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Viene sostituito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il comma 3, </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al fine di superare le criticità interpretative derivanti dal mancato coordinamento con la legge 7 agosto 1990, n. 241, senza comportare rallentamenti nei processi di realizzazione dell’opera pubblica. </a:t>
            </a:r>
          </a:p>
          <a:p>
            <a:pPr algn="just"/>
            <a:endParaRPr lang="it-IT" sz="2000"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La modifica legislativa è volta a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consentire anche all’amministrazione procedente, della quale l’articolo 38 non faceva menzione, di convocare la conferenza di servizi semplificata e, pertanto, di partecipare ai lavori della stessa.      </a:t>
            </a:r>
          </a:p>
          <a:p>
            <a:pPr algn="just"/>
            <a:endParaRPr lang="it-IT" sz="2000" i="1" u="sng"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30889523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D4231C-8097-8CA2-4347-A60E57824A38}"/>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1F6CABD3-087E-8B96-8059-9E9ED18E733C}"/>
              </a:ext>
            </a:extLst>
          </p:cNvPr>
          <p:cNvSpPr txBox="1"/>
          <p:nvPr/>
        </p:nvSpPr>
        <p:spPr>
          <a:xfrm>
            <a:off x="1084791" y="819065"/>
            <a:ext cx="9124949" cy="646331"/>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Principio di rotazione - art. 49 </a:t>
            </a:r>
            <a:r>
              <a:rPr lang="it-IT" sz="36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endPar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3" name="CasellaDiTesto 2">
            <a:extLst>
              <a:ext uri="{FF2B5EF4-FFF2-40B4-BE49-F238E27FC236}">
                <a16:creationId xmlns:a16="http://schemas.microsoft.com/office/drawing/2014/main" id="{F2800403-2CE9-7CF4-6D8C-9FEC33BBD8ED}"/>
              </a:ext>
            </a:extLst>
          </p:cNvPr>
          <p:cNvSpPr txBox="1"/>
          <p:nvPr/>
        </p:nvSpPr>
        <p:spPr>
          <a:xfrm>
            <a:off x="65001" y="1296118"/>
            <a:ext cx="11164528" cy="3354765"/>
          </a:xfrm>
          <a:prstGeom prst="rect">
            <a:avLst/>
          </a:prstGeom>
          <a:noFill/>
        </p:spPr>
        <p:txBody>
          <a:bodyPr wrap="square" rtlCol="0">
            <a:spAutoFit/>
          </a:bodyPr>
          <a:lstStyle/>
          <a:p>
            <a:pPr marL="177800" indent="-177800" algn="ctr"/>
            <a:r>
              <a:rPr lang="it-IT" sz="1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a:t>
            </a:r>
            <a:r>
              <a:rPr lang="it-IT" sz="32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Sostituzione comma 4 </a:t>
            </a:r>
          </a:p>
          <a:p>
            <a:pPr marL="177800" indent="-177800" algn="just"/>
            <a:endPar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algn="just"/>
            <a:r>
              <a:rPr lang="it-IT" sz="32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In casi motivati, con riferimento alla struttura del mercato e alla effettiva assenza di alternative, </a:t>
            </a:r>
            <a:r>
              <a:rPr lang="it-IT" sz="3200" b="1" dirty="0">
                <a:solidFill>
                  <a:schemeClr val="bg1"/>
                </a:solidFill>
                <a:effectLst>
                  <a:outerShdw blurRad="38100" dist="38100" dir="2700000" algn="tl">
                    <a:srgbClr val="000000">
                      <a:alpha val="43137"/>
                    </a:srgbClr>
                  </a:outerShdw>
                </a:effectLst>
                <a:highlight>
                  <a:srgbClr val="FFFF00"/>
                </a:highlight>
                <a:latin typeface="Times New Roman" panose="02020603050405020304" pitchFamily="18" charset="0"/>
                <a:cs typeface="Times New Roman" panose="02020603050405020304" pitchFamily="18" charset="0"/>
                <a:sym typeface="Wingdings" pitchFamily="2" charset="2"/>
              </a:rPr>
              <a:t>previa verifica </a:t>
            </a:r>
            <a:r>
              <a:rPr lang="it-IT" sz="32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dell’accurata esecuzione del precedente contratto </a:t>
            </a:r>
            <a:r>
              <a:rPr lang="it-IT" sz="3200" b="1" dirty="0">
                <a:solidFill>
                  <a:schemeClr val="bg1"/>
                </a:solidFill>
                <a:effectLst>
                  <a:outerShdw blurRad="38100" dist="38100" dir="2700000" algn="tl">
                    <a:srgbClr val="000000">
                      <a:alpha val="43137"/>
                    </a:srgbClr>
                  </a:outerShdw>
                </a:effectLst>
                <a:highlight>
                  <a:srgbClr val="FFFF00"/>
                </a:highlight>
                <a:latin typeface="Times New Roman" panose="02020603050405020304" pitchFamily="18" charset="0"/>
                <a:cs typeface="Times New Roman" panose="02020603050405020304" pitchFamily="18" charset="0"/>
                <a:sym typeface="Wingdings" pitchFamily="2" charset="2"/>
              </a:rPr>
              <a:t>nonché della qualità della prestazione resa,</a:t>
            </a:r>
            <a:r>
              <a:rPr lang="it-IT" sz="32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il contraente uscente può essere reinvitato o essere individuato quale affidatario diretto</a:t>
            </a:r>
            <a:r>
              <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a:t>
            </a:r>
          </a:p>
        </p:txBody>
      </p:sp>
    </p:spTree>
    <p:extLst>
      <p:ext uri="{BB962C8B-B14F-4D97-AF65-F5344CB8AC3E}">
        <p14:creationId xmlns:p14="http://schemas.microsoft.com/office/powerpoint/2010/main" val="25493978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D4231C-8097-8CA2-4347-A60E57824A38}"/>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1F6CABD3-087E-8B96-8059-9E9ED18E733C}"/>
              </a:ext>
            </a:extLst>
          </p:cNvPr>
          <p:cNvSpPr txBox="1"/>
          <p:nvPr/>
        </p:nvSpPr>
        <p:spPr>
          <a:xfrm>
            <a:off x="1084791" y="819065"/>
            <a:ext cx="9124949" cy="646331"/>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Ambito delle modifiche</a:t>
            </a:r>
          </a:p>
        </p:txBody>
      </p:sp>
      <p:sp>
        <p:nvSpPr>
          <p:cNvPr id="3" name="CasellaDiTesto 2">
            <a:extLst>
              <a:ext uri="{FF2B5EF4-FFF2-40B4-BE49-F238E27FC236}">
                <a16:creationId xmlns:a16="http://schemas.microsoft.com/office/drawing/2014/main" id="{F2800403-2CE9-7CF4-6D8C-9FEC33BBD8ED}"/>
              </a:ext>
            </a:extLst>
          </p:cNvPr>
          <p:cNvSpPr txBox="1"/>
          <p:nvPr/>
        </p:nvSpPr>
        <p:spPr>
          <a:xfrm>
            <a:off x="247881" y="1296118"/>
            <a:ext cx="11164528" cy="5170646"/>
          </a:xfrm>
          <a:prstGeom prst="rect">
            <a:avLst/>
          </a:prstGeom>
          <a:noFill/>
        </p:spPr>
        <p:txBody>
          <a:bodyPr wrap="square" rtlCol="0">
            <a:spAutoFit/>
          </a:bodyPr>
          <a:lstStyle/>
          <a:p>
            <a:pPr marL="177800" indent="-177800" algn="just"/>
            <a:r>
              <a:rPr lang="it-IT" sz="1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 Dlgs n. 209/2024 -						  - </a:t>
            </a:r>
            <a:r>
              <a:rPr lang="it-IT"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D</a:t>
            </a:r>
            <a:r>
              <a:rPr lang="it-IT" sz="1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lgs n. 36/2024 -</a:t>
            </a:r>
          </a:p>
          <a:p>
            <a:pPr marL="177800" indent="-177800" algn="just"/>
            <a:endParaRPr lang="it-IT" sz="32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342900" indent="-342900" algn="just">
              <a:buFontTx/>
              <a:buChar char="-"/>
            </a:pPr>
            <a:r>
              <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art. 1 - art. 16           Libro I - dei principi, della digitalizzazione, della programmazione, della     progettazione </a:t>
            </a:r>
          </a:p>
          <a:p>
            <a:pPr algn="just"/>
            <a:endPar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342900" indent="-342900" algn="just">
              <a:buFontTx/>
              <a:buChar char="-"/>
            </a:pPr>
            <a:r>
              <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art. 17 - art. 46                      Libro II - dell’appalto</a:t>
            </a:r>
          </a:p>
          <a:p>
            <a:pPr algn="just"/>
            <a:endPar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342900" indent="-342900" algn="just">
              <a:buFontTx/>
              <a:buChar char="-"/>
            </a:pPr>
            <a:r>
              <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art. 47 – art. 52                     Libro III - dell’appalto nei settori speciali</a:t>
            </a:r>
          </a:p>
          <a:p>
            <a:pPr algn="just"/>
            <a:r>
              <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a:t>
            </a:r>
          </a:p>
          <a:p>
            <a:pPr marL="342900" indent="-342900" algn="just">
              <a:buFontTx/>
              <a:buChar char="-"/>
            </a:pPr>
            <a:r>
              <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art. 53 – art. 60                    Libro IV - del partenariato pubblico-privato e delle concessioni</a:t>
            </a:r>
          </a:p>
          <a:p>
            <a:pPr algn="just"/>
            <a:endPar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342900" indent="-342900" algn="just">
              <a:buFontTx/>
              <a:buChar char="-"/>
            </a:pPr>
            <a:r>
              <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art. 61 – art. 72                    Libro V - del contenzioso e </a:t>
            </a:r>
            <a:r>
              <a:rPr lang="it-IT" sz="2000" dirty="0" err="1">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dell’Anac</a:t>
            </a:r>
            <a:r>
              <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Disposizioni finali e transitorie</a:t>
            </a:r>
          </a:p>
          <a:p>
            <a:pPr algn="just"/>
            <a:endPar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342900" indent="-342900" algn="just">
              <a:buFontTx/>
              <a:buChar char="-"/>
            </a:pPr>
            <a:r>
              <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art. 73 – art. 95                     Modifica e sostituzione allegati </a:t>
            </a:r>
          </a:p>
          <a:p>
            <a:pPr marL="342900" indent="-342900" algn="just">
              <a:buFontTx/>
              <a:buChar char="-"/>
            </a:pPr>
            <a:endPar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177800" indent="-177800" algn="just"/>
            <a:endPar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p:txBody>
      </p:sp>
      <p:sp>
        <p:nvSpPr>
          <p:cNvPr id="2" name="Freccia a destra 1">
            <a:extLst>
              <a:ext uri="{FF2B5EF4-FFF2-40B4-BE49-F238E27FC236}">
                <a16:creationId xmlns:a16="http://schemas.microsoft.com/office/drawing/2014/main" id="{C36CF164-5CC1-468B-A277-B97CE4EC497E}"/>
              </a:ext>
            </a:extLst>
          </p:cNvPr>
          <p:cNvSpPr/>
          <p:nvPr/>
        </p:nvSpPr>
        <p:spPr>
          <a:xfrm>
            <a:off x="2534190" y="2163103"/>
            <a:ext cx="635726" cy="2684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Freccia a destra 3">
            <a:extLst>
              <a:ext uri="{FF2B5EF4-FFF2-40B4-BE49-F238E27FC236}">
                <a16:creationId xmlns:a16="http://schemas.microsoft.com/office/drawing/2014/main" id="{F10DA561-A7B7-39B0-14FB-BFA2A1E180A8}"/>
              </a:ext>
            </a:extLst>
          </p:cNvPr>
          <p:cNvSpPr/>
          <p:nvPr/>
        </p:nvSpPr>
        <p:spPr>
          <a:xfrm>
            <a:off x="2534190" y="3086033"/>
            <a:ext cx="635726" cy="2684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Freccia a destra 5">
            <a:extLst>
              <a:ext uri="{FF2B5EF4-FFF2-40B4-BE49-F238E27FC236}">
                <a16:creationId xmlns:a16="http://schemas.microsoft.com/office/drawing/2014/main" id="{82CAA2EB-1597-445D-5F4E-EDA14D6018ED}"/>
              </a:ext>
            </a:extLst>
          </p:cNvPr>
          <p:cNvSpPr/>
          <p:nvPr/>
        </p:nvSpPr>
        <p:spPr>
          <a:xfrm>
            <a:off x="2534190" y="3677868"/>
            <a:ext cx="635726" cy="2684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Freccia a destra 6">
            <a:extLst>
              <a:ext uri="{FF2B5EF4-FFF2-40B4-BE49-F238E27FC236}">
                <a16:creationId xmlns:a16="http://schemas.microsoft.com/office/drawing/2014/main" id="{C11DEB76-7ABD-E460-4329-4CF9CEEE1AE6}"/>
              </a:ext>
            </a:extLst>
          </p:cNvPr>
          <p:cNvSpPr/>
          <p:nvPr/>
        </p:nvSpPr>
        <p:spPr>
          <a:xfrm>
            <a:off x="2516760" y="5511994"/>
            <a:ext cx="635726" cy="2684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8" name="Freccia a destra 7">
            <a:extLst>
              <a:ext uri="{FF2B5EF4-FFF2-40B4-BE49-F238E27FC236}">
                <a16:creationId xmlns:a16="http://schemas.microsoft.com/office/drawing/2014/main" id="{3E09C062-565B-6A99-A8C0-52B25D241390}"/>
              </a:ext>
            </a:extLst>
          </p:cNvPr>
          <p:cNvSpPr/>
          <p:nvPr/>
        </p:nvSpPr>
        <p:spPr>
          <a:xfrm>
            <a:off x="2516760" y="4299014"/>
            <a:ext cx="635726" cy="2684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9" name="Freccia a destra 8">
            <a:extLst>
              <a:ext uri="{FF2B5EF4-FFF2-40B4-BE49-F238E27FC236}">
                <a16:creationId xmlns:a16="http://schemas.microsoft.com/office/drawing/2014/main" id="{F1E0777E-EB1A-550E-DD94-F2932929290D}"/>
              </a:ext>
            </a:extLst>
          </p:cNvPr>
          <p:cNvSpPr/>
          <p:nvPr/>
        </p:nvSpPr>
        <p:spPr>
          <a:xfrm>
            <a:off x="2516760" y="4900746"/>
            <a:ext cx="635726" cy="2684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Tree>
    <p:extLst>
      <p:ext uri="{BB962C8B-B14F-4D97-AF65-F5344CB8AC3E}">
        <p14:creationId xmlns:p14="http://schemas.microsoft.com/office/powerpoint/2010/main" val="16939175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D4231C-8097-8CA2-4347-A60E57824A38}"/>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1F6CABD3-087E-8B96-8059-9E9ED18E733C}"/>
              </a:ext>
            </a:extLst>
          </p:cNvPr>
          <p:cNvSpPr txBox="1"/>
          <p:nvPr/>
        </p:nvSpPr>
        <p:spPr>
          <a:xfrm>
            <a:off x="1084791" y="819065"/>
            <a:ext cx="9124949" cy="646331"/>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Procedure per l’affidamento - art. 50 </a:t>
            </a:r>
            <a:r>
              <a:rPr lang="it-IT" sz="36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endPar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3" name="CasellaDiTesto 2">
            <a:extLst>
              <a:ext uri="{FF2B5EF4-FFF2-40B4-BE49-F238E27FC236}">
                <a16:creationId xmlns:a16="http://schemas.microsoft.com/office/drawing/2014/main" id="{F2800403-2CE9-7CF4-6D8C-9FEC33BBD8ED}"/>
              </a:ext>
            </a:extLst>
          </p:cNvPr>
          <p:cNvSpPr txBox="1"/>
          <p:nvPr/>
        </p:nvSpPr>
        <p:spPr>
          <a:xfrm>
            <a:off x="65001" y="1296118"/>
            <a:ext cx="11164528" cy="2492990"/>
          </a:xfrm>
          <a:prstGeom prst="rect">
            <a:avLst/>
          </a:prstGeom>
          <a:noFill/>
        </p:spPr>
        <p:txBody>
          <a:bodyPr wrap="square" rtlCol="0">
            <a:spAutoFit/>
          </a:bodyPr>
          <a:lstStyle/>
          <a:p>
            <a:pPr marL="177800" indent="-177800" algn="ctr"/>
            <a:r>
              <a:rPr lang="it-IT" sz="1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a:t>
            </a:r>
            <a:r>
              <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I</a:t>
            </a:r>
          </a:p>
          <a:p>
            <a:pPr marL="177800" indent="-177800" algn="just"/>
            <a:endPar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177800" indent="-177800" algn="just"/>
            <a:r>
              <a:rPr lang="it-IT" sz="32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Introduzione </a:t>
            </a:r>
            <a:r>
              <a:rPr lang="it-IT" sz="3200" dirty="0">
                <a:solidFill>
                  <a:schemeClr val="bg1"/>
                </a:solidFill>
                <a:effectLst>
                  <a:outerShdw blurRad="38100" dist="38100" dir="2700000" algn="tl">
                    <a:srgbClr val="000000">
                      <a:alpha val="43137"/>
                    </a:srgbClr>
                  </a:outerShdw>
                </a:effectLst>
                <a:highlight>
                  <a:srgbClr val="FFFF00"/>
                </a:highlight>
                <a:latin typeface="Times New Roman" panose="02020603050405020304" pitchFamily="18" charset="0"/>
                <a:cs typeface="Times New Roman" panose="02020603050405020304" pitchFamily="18" charset="0"/>
                <a:sym typeface="Wingdings" pitchFamily="2" charset="2"/>
              </a:rPr>
              <a:t>comma 2-bis: </a:t>
            </a:r>
            <a:r>
              <a:rPr lang="it-IT" sz="3200" i="1" dirty="0">
                <a:solidFill>
                  <a:schemeClr val="bg1"/>
                </a:solidFill>
                <a:latin typeface="Times New Roman" panose="02020603050405020304" pitchFamily="18" charset="0"/>
                <a:cs typeface="Times New Roman" panose="02020603050405020304" pitchFamily="18" charset="0"/>
                <a:sym typeface="Wingdings" pitchFamily="2" charset="2"/>
              </a:rPr>
              <a:t>«Le stazioni appaltanti pubblicano sul proprio sito </a:t>
            </a:r>
            <a:r>
              <a:rPr lang="it-IT" sz="3200" b="1" i="1" dirty="0">
                <a:solidFill>
                  <a:schemeClr val="bg1"/>
                </a:solidFill>
                <a:latin typeface="Times New Roman" panose="02020603050405020304" pitchFamily="18" charset="0"/>
                <a:cs typeface="Times New Roman" panose="02020603050405020304" pitchFamily="18" charset="0"/>
                <a:sym typeface="Wingdings" pitchFamily="2" charset="2"/>
              </a:rPr>
              <a:t>l'avvio di una consultazione </a:t>
            </a:r>
            <a:r>
              <a:rPr lang="it-IT" sz="3200" i="1" dirty="0">
                <a:solidFill>
                  <a:schemeClr val="bg1"/>
                </a:solidFill>
                <a:latin typeface="Times New Roman" panose="02020603050405020304" pitchFamily="18" charset="0"/>
                <a:cs typeface="Times New Roman" panose="02020603050405020304" pitchFamily="18" charset="0"/>
                <a:sym typeface="Wingdings" pitchFamily="2" charset="2"/>
              </a:rPr>
              <a:t>ai sensi del comma 1, lettere </a:t>
            </a:r>
            <a:r>
              <a:rPr lang="it-IT" sz="3200" i="1"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c), d) ed e</a:t>
            </a:r>
            <a:r>
              <a:rPr lang="it-IT" sz="3200" i="1" dirty="0">
                <a:solidFill>
                  <a:schemeClr val="bg1"/>
                </a:solidFill>
                <a:latin typeface="Times New Roman" panose="02020603050405020304" pitchFamily="18" charset="0"/>
                <a:cs typeface="Times New Roman" panose="02020603050405020304" pitchFamily="18" charset="0"/>
                <a:sym typeface="Wingdings" pitchFamily="2" charset="2"/>
              </a:rPr>
              <a:t>).»</a:t>
            </a:r>
            <a:endParaRPr lang="it-IT" sz="3200" i="1" dirty="0">
              <a:solidFill>
                <a:schemeClr val="bg1"/>
              </a:solidFill>
              <a:effectLst>
                <a:outerShdw blurRad="38100" dist="38100" dir="2700000" algn="tl">
                  <a:srgbClr val="000000">
                    <a:alpha val="43137"/>
                  </a:srgbClr>
                </a:outerShdw>
              </a:effectLst>
              <a:highlight>
                <a:srgbClr val="00FF00"/>
              </a:highlight>
              <a:latin typeface="Times New Roman" panose="02020603050405020304" pitchFamily="18" charset="0"/>
              <a:cs typeface="Times New Roman" panose="02020603050405020304" pitchFamily="18" charset="0"/>
              <a:sym typeface="Wingdings" pitchFamily="2" charset="2"/>
            </a:endParaRPr>
          </a:p>
          <a:p>
            <a:pPr marL="177800" indent="-177800" algn="just"/>
            <a:endParaRPr lang="it-IT" sz="2000" i="1" dirty="0">
              <a:solidFill>
                <a:schemeClr val="bg1"/>
              </a:solidFill>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9987632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D4231C-8097-8CA2-4347-A60E57824A38}"/>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1F6CABD3-087E-8B96-8059-9E9ED18E733C}"/>
              </a:ext>
            </a:extLst>
          </p:cNvPr>
          <p:cNvSpPr txBox="1"/>
          <p:nvPr/>
        </p:nvSpPr>
        <p:spPr>
          <a:xfrm>
            <a:off x="1084791" y="819065"/>
            <a:ext cx="9124949" cy="646331"/>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Garanzie sotto soglia comunitaria - art. 53 </a:t>
            </a:r>
            <a:r>
              <a:rPr lang="it-IT" sz="36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endPar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3" name="CasellaDiTesto 2">
            <a:extLst>
              <a:ext uri="{FF2B5EF4-FFF2-40B4-BE49-F238E27FC236}">
                <a16:creationId xmlns:a16="http://schemas.microsoft.com/office/drawing/2014/main" id="{F2800403-2CE9-7CF4-6D8C-9FEC33BBD8ED}"/>
              </a:ext>
            </a:extLst>
          </p:cNvPr>
          <p:cNvSpPr txBox="1"/>
          <p:nvPr/>
        </p:nvSpPr>
        <p:spPr>
          <a:xfrm>
            <a:off x="65001" y="1296118"/>
            <a:ext cx="11164528" cy="2492990"/>
          </a:xfrm>
          <a:prstGeom prst="rect">
            <a:avLst/>
          </a:prstGeom>
          <a:noFill/>
        </p:spPr>
        <p:txBody>
          <a:bodyPr wrap="square" rtlCol="0">
            <a:spAutoFit/>
          </a:bodyPr>
          <a:lstStyle/>
          <a:p>
            <a:pPr marL="177800" indent="-177800" algn="ctr"/>
            <a:r>
              <a:rPr lang="it-IT" sz="1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a:t>
            </a:r>
            <a:r>
              <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I</a:t>
            </a:r>
          </a:p>
          <a:p>
            <a:pPr marL="177800" indent="-177800" algn="just"/>
            <a:endPar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177800" indent="-177800" algn="just"/>
            <a:r>
              <a:rPr lang="it-IT" sz="32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Introduzione </a:t>
            </a:r>
            <a:r>
              <a:rPr lang="it-IT" sz="3200" dirty="0">
                <a:solidFill>
                  <a:schemeClr val="bg1"/>
                </a:solidFill>
                <a:effectLst>
                  <a:outerShdw blurRad="38100" dist="38100" dir="2700000" algn="tl">
                    <a:srgbClr val="000000">
                      <a:alpha val="43137"/>
                    </a:srgbClr>
                  </a:outerShdw>
                </a:effectLst>
                <a:highlight>
                  <a:srgbClr val="FFFF00"/>
                </a:highlight>
                <a:latin typeface="Times New Roman" panose="02020603050405020304" pitchFamily="18" charset="0"/>
                <a:cs typeface="Times New Roman" panose="02020603050405020304" pitchFamily="18" charset="0"/>
                <a:sym typeface="Wingdings" pitchFamily="2" charset="2"/>
              </a:rPr>
              <a:t>comma 4-bis: «</a:t>
            </a:r>
            <a:r>
              <a:rPr lang="it-IT" sz="3200" i="1" dirty="0">
                <a:solidFill>
                  <a:schemeClr val="bg1"/>
                </a:solidFill>
                <a:latin typeface="Times New Roman" panose="02020603050405020304" pitchFamily="18" charset="0"/>
                <a:cs typeface="Times New Roman" panose="02020603050405020304" pitchFamily="18" charset="0"/>
                <a:sym typeface="Wingdings" pitchFamily="2" charset="2"/>
              </a:rPr>
              <a:t>Alla garanzia provvisoria e definitiva non si applicano le riduzioni previste dall'articolo 106, comma 8, e gli aumenti previsti dall'articolo 117, comma 2.»..».</a:t>
            </a:r>
            <a:endParaRPr lang="it-IT" sz="3200" i="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177800" indent="-177800" algn="just"/>
            <a:endParaRPr lang="it-IT" sz="2000" i="1" dirty="0">
              <a:solidFill>
                <a:schemeClr val="bg1"/>
              </a:solidFill>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40316655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5F764-6CF7-8E4C-22EE-B220ACC392D5}"/>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333953BD-DBF6-DC88-86A5-545462E3C4D3}"/>
              </a:ext>
            </a:extLst>
          </p:cNvPr>
          <p:cNvSpPr txBox="1"/>
          <p:nvPr/>
        </p:nvSpPr>
        <p:spPr>
          <a:xfrm>
            <a:off x="1145751" y="95789"/>
            <a:ext cx="9124949" cy="1200329"/>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3600" b="1" i="1" u="none" strike="noStrike" kern="1200" cap="none" spc="0" normalizeH="0" baseline="0" noProof="0" dirty="0">
                <a:ln>
                  <a:noFill/>
                </a:ln>
                <a:solidFill>
                  <a:prstClr val="black">
                    <a:lumMod val="95000"/>
                    <a:lumOff val="5000"/>
                  </a:prst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Garanzie per la partecipazione alla procedura(art. 106 </a:t>
            </a:r>
            <a:r>
              <a:rPr kumimoji="0" lang="it-IT" sz="3600" b="1" i="1" u="none" strike="noStrike" kern="1200" cap="none" spc="0" normalizeH="0" baseline="0" noProof="0" dirty="0" err="1">
                <a:ln>
                  <a:noFill/>
                </a:ln>
                <a:solidFill>
                  <a:prstClr val="black">
                    <a:lumMod val="95000"/>
                    <a:lumOff val="5000"/>
                  </a:prst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cdc</a:t>
            </a:r>
            <a:r>
              <a:rPr kumimoji="0" lang="it-IT" sz="3600" b="1" i="1" u="none" strike="noStrike" kern="1200" cap="none" spc="0" normalizeH="0" baseline="0" noProof="0" dirty="0">
                <a:ln>
                  <a:noFill/>
                </a:ln>
                <a:solidFill>
                  <a:prstClr val="black">
                    <a:lumMod val="95000"/>
                    <a:lumOff val="5000"/>
                  </a:prst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a:t>
            </a:r>
          </a:p>
        </p:txBody>
      </p:sp>
      <p:sp>
        <p:nvSpPr>
          <p:cNvPr id="3" name="CasellaDiTesto 2">
            <a:extLst>
              <a:ext uri="{FF2B5EF4-FFF2-40B4-BE49-F238E27FC236}">
                <a16:creationId xmlns:a16="http://schemas.microsoft.com/office/drawing/2014/main" id="{7B447BFF-744B-E364-E087-8EF53CCB3C83}"/>
              </a:ext>
            </a:extLst>
          </p:cNvPr>
          <p:cNvSpPr txBox="1"/>
          <p:nvPr/>
        </p:nvSpPr>
        <p:spPr>
          <a:xfrm>
            <a:off x="65001" y="1296118"/>
            <a:ext cx="11164528" cy="5078313"/>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it-IT" sz="1800" b="1" i="0" u="sng"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it-IT" sz="1800" b="1" i="0" u="sng" strike="noStrike" kern="1200" cap="none" spc="0" normalizeH="0" baseline="0" noProof="0" dirty="0">
                <a:ln>
                  <a:noFill/>
                </a:ln>
                <a:solidFill>
                  <a:srgbClr val="000000"/>
                </a:solidFill>
                <a:effectLst/>
                <a:uLnTx/>
                <a:uFillTx/>
                <a:latin typeface="Calibri" panose="020F0502020204030204" pitchFamily="34" charset="0"/>
                <a:ea typeface="+mn-ea"/>
                <a:cs typeface="+mn-cs"/>
              </a:rPr>
              <a:t> Comma 3: </a:t>
            </a:r>
            <a:r>
              <a:rPr kumimoji="0" lang="it-IT"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La garanzia fideiussoria di cui al comma 1 a scelta dell’appaltatore può essere rilasciata da imprese bancarie o assicurative che rispondano ai requisiti di solvibilità previsti dalle leggi che ne disciplinano le rispettive attività, oppure dagli intermediari finanziari iscritti nell’albo di cui all'</a:t>
            </a:r>
            <a:r>
              <a:rPr kumimoji="0" lang="it-IT"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hlinkClick r:id="rId2">
                  <a:extLst>
                    <a:ext uri="{A12FA001-AC4F-418D-AE19-62706E023703}">
                      <ahyp:hlinkClr xmlns:ahyp="http://schemas.microsoft.com/office/drawing/2018/hyperlinkcolor" val="tx"/>
                    </a:ext>
                  </a:extLst>
                </a:hlinkClick>
              </a:rPr>
              <a:t>articolo 106 del testo unico delle leggi in materia bancaria e creditizia, di cui al decreto legislativo 1° settembre 1993, n. 385</a:t>
            </a:r>
            <a:r>
              <a:rPr kumimoji="0" lang="it-IT"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 che svolgono in via esclusiva o prevalente attività di rilascio di garanzie e che sono sottoposti a revisione contabile da parte di una società di revisione iscritta nell’apposito albo e che abbiano i requisiti minimi di solvibilità richiesti dalla vigente normativa bancaria assicurativa. La garanzia fideiussoria deve essere emessa e firmata digitalmente; essa deve essere altresì verificabile telematicamente presso l’emittente ovvero gestita mediante ricorso a piattaforme operanti con tecnologie basate su registri distribuiti ai sensi dell’articolo 8-ter, comma 1, del decreto-legge 14 dicembre 2018, n. 135, convertito, con modificazioni, dalla legge 11 febbraio 2019, n. 12, conformi alle caratteristiche stabilite dall’AGID con il provvedimento di cui all’</a:t>
            </a:r>
            <a:r>
              <a:rPr kumimoji="0" lang="it-IT"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hlinkClick r:id="rId3">
                  <a:extLst>
                    <a:ext uri="{A12FA001-AC4F-418D-AE19-62706E023703}">
                      <ahyp:hlinkClr xmlns:ahyp="http://schemas.microsoft.com/office/drawing/2018/hyperlinkcolor" val="tx"/>
                    </a:ext>
                  </a:extLst>
                </a:hlinkClick>
              </a:rPr>
              <a:t>articolo 26, comma 1</a:t>
            </a:r>
            <a:r>
              <a:rPr kumimoji="0" lang="it-IT"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 </a:t>
            </a:r>
            <a:r>
              <a:rPr kumimoji="0" lang="it-IT" sz="1800" b="0" i="1" u="none" strike="noStrike" kern="1200" cap="none" spc="0" normalizeH="0" baseline="0" noProof="0" dirty="0">
                <a:ln>
                  <a:noFill/>
                </a:ln>
                <a:solidFill>
                  <a:prstClr val="black"/>
                </a:solidFill>
                <a:effectLst/>
                <a:highlight>
                  <a:srgbClr val="FFFF00"/>
                </a:highlight>
                <a:uLnTx/>
                <a:uFillTx/>
                <a:latin typeface="Calibri" panose="020F0502020204030204" pitchFamily="34" charset="0"/>
                <a:ea typeface="+mn-ea"/>
                <a:cs typeface="+mn-cs"/>
              </a:rPr>
              <a:t>La garanzia fideiussoria </a:t>
            </a:r>
            <a:r>
              <a:rPr kumimoji="0" lang="it-IT" sz="1800" b="1" i="1" u="none" strike="noStrike" kern="1200" cap="none" spc="0" normalizeH="0" baseline="0" noProof="0" dirty="0">
                <a:ln>
                  <a:noFill/>
                </a:ln>
                <a:solidFill>
                  <a:prstClr val="black"/>
                </a:solidFill>
                <a:effectLst/>
                <a:highlight>
                  <a:srgbClr val="FFFF00"/>
                </a:highlight>
                <a:uLnTx/>
                <a:uFillTx/>
                <a:latin typeface="Calibri" panose="020F0502020204030204" pitchFamily="34" charset="0"/>
                <a:ea typeface="+mn-ea"/>
                <a:cs typeface="+mn-cs"/>
              </a:rPr>
              <a:t>deve essere emessa e firmata digitalmente</a:t>
            </a:r>
            <a:r>
              <a:rPr kumimoji="0" lang="it-IT" sz="1800" b="0" i="1" u="none" strike="noStrike" kern="1200" cap="none" spc="0" normalizeH="0" baseline="0" noProof="0" dirty="0">
                <a:ln>
                  <a:noFill/>
                </a:ln>
                <a:solidFill>
                  <a:prstClr val="black"/>
                </a:solidFill>
                <a:effectLst/>
                <a:highlight>
                  <a:srgbClr val="FFFF00"/>
                </a:highlight>
                <a:uLnTx/>
                <a:uFillTx/>
                <a:latin typeface="Calibri" panose="020F0502020204030204" pitchFamily="34" charset="0"/>
                <a:ea typeface="+mn-ea"/>
                <a:cs typeface="+mn-cs"/>
              </a:rPr>
              <a:t>; essa deve essere altresì verificabile telematicamente presso l'emittente ovvero gestita in tutte le fasi mediante ricorso a piattaforme operanti con tecnologie basate su registri distribuiti ai sensi dell'articolo 8-ter, comma 1, del decreto-legge 14 dicembre 2018, n. 135, convertito, con modificazioni, dalla legge 11 febbraio 2019, n. 12, o su registri elettronici qualificati ai sensi del Regolamento (UE) n. 910/2014. Le piattaforme, operanti con tecnologie basate su registri distribuiti o su registri elettronici, sono conformi alle caratteristiche stabilite dall'AGID con il provvedimento di cui all'articolo 26, comma 1</a:t>
            </a:r>
            <a:endParaRPr kumimoji="0" lang="it-IT" sz="1800" b="0" i="0" u="none" strike="noStrike" kern="1200" cap="none" spc="0" normalizeH="0" baseline="0" noProof="0" dirty="0">
              <a:ln>
                <a:noFill/>
              </a:ln>
              <a:solidFill>
                <a:prstClr val="black"/>
              </a:solidFill>
              <a:effectLst/>
              <a:highlight>
                <a:srgbClr val="FFFF00"/>
              </a:highlight>
              <a:uLnTx/>
              <a:uFillTx/>
              <a:latin typeface="Times New Roman" panose="02020603050405020304" pitchFamily="18" charset="0"/>
              <a:ea typeface="+mn-ea"/>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4274930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5F764-6CF7-8E4C-22EE-B220ACC392D5}"/>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333953BD-DBF6-DC88-86A5-545462E3C4D3}"/>
              </a:ext>
            </a:extLst>
          </p:cNvPr>
          <p:cNvSpPr txBox="1"/>
          <p:nvPr/>
        </p:nvSpPr>
        <p:spPr>
          <a:xfrm>
            <a:off x="1145751" y="95789"/>
            <a:ext cx="9124949" cy="1200329"/>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3600" b="1" i="1" u="none" strike="noStrike" kern="1200" cap="none" spc="0" normalizeH="0" baseline="0" noProof="0" dirty="0">
                <a:ln>
                  <a:noFill/>
                </a:ln>
                <a:solidFill>
                  <a:prstClr val="black">
                    <a:lumMod val="95000"/>
                    <a:lumOff val="5000"/>
                  </a:prst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Garanzie per la partecipazione alla procedura(art. 106 </a:t>
            </a:r>
            <a:r>
              <a:rPr kumimoji="0" lang="it-IT" sz="3600" b="1" i="1" u="none" strike="noStrike" kern="1200" cap="none" spc="0" normalizeH="0" baseline="0" noProof="0" dirty="0" err="1">
                <a:ln>
                  <a:noFill/>
                </a:ln>
                <a:solidFill>
                  <a:prstClr val="black">
                    <a:lumMod val="95000"/>
                    <a:lumOff val="5000"/>
                  </a:prst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cdc</a:t>
            </a:r>
            <a:r>
              <a:rPr kumimoji="0" lang="it-IT" sz="3600" b="1" i="1" u="none" strike="noStrike" kern="1200" cap="none" spc="0" normalizeH="0" baseline="0" noProof="0" dirty="0">
                <a:ln>
                  <a:noFill/>
                </a:ln>
                <a:solidFill>
                  <a:prstClr val="black">
                    <a:lumMod val="95000"/>
                    <a:lumOff val="5000"/>
                  </a:prst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a:t>
            </a:r>
          </a:p>
        </p:txBody>
      </p:sp>
      <p:sp>
        <p:nvSpPr>
          <p:cNvPr id="3" name="CasellaDiTesto 2">
            <a:extLst>
              <a:ext uri="{FF2B5EF4-FFF2-40B4-BE49-F238E27FC236}">
                <a16:creationId xmlns:a16="http://schemas.microsoft.com/office/drawing/2014/main" id="{7B447BFF-744B-E364-E087-8EF53CCB3C83}"/>
              </a:ext>
            </a:extLst>
          </p:cNvPr>
          <p:cNvSpPr txBox="1"/>
          <p:nvPr/>
        </p:nvSpPr>
        <p:spPr>
          <a:xfrm>
            <a:off x="65001" y="1296118"/>
            <a:ext cx="11164528" cy="4339650"/>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it-IT" sz="1800" b="1" i="0" u="sng"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Comma 8:</a:t>
            </a:r>
            <a:r>
              <a:rPr kumimoji="0" lang="it-IT"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  L’importo della garanzia e del suo eventuale rinnovo è ridotto del 10 per cento, cumulabile con la riduzione di cui al primo e secondo periodo, quando l’operatore economico presenti una fideiussione, emessa e firmata digitalmente, che sia gestita mediante ricorso a piattaforme operanti con tecnologie basate su registri distribuiti ai sensi del comma 3 </a:t>
            </a:r>
            <a:r>
              <a:rPr kumimoji="0" lang="it-IT" sz="1800" b="0" i="0" u="none" strike="noStrike" kern="1200" cap="none" spc="0" normalizeH="0" baseline="0" noProof="0" dirty="0">
                <a:ln>
                  <a:noFill/>
                </a:ln>
                <a:solidFill>
                  <a:srgbClr val="000000"/>
                </a:solidFill>
                <a:effectLst/>
                <a:highlight>
                  <a:srgbClr val="FFFF00"/>
                </a:highlight>
                <a:uLnTx/>
                <a:uFillTx/>
                <a:latin typeface="Calibri" panose="020F0502020204030204" pitchFamily="34" charset="0"/>
                <a:ea typeface="+mn-ea"/>
                <a:cs typeface="+mn-cs"/>
              </a:rPr>
              <a:t>ovvero mediante verifica telematica sul sito internet dell'emittente.  </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it-IT" sz="1400" b="0" i="0" u="none" strike="noStrike" kern="1200" cap="none" spc="0" normalizeH="0" baseline="0" noProof="0" dirty="0">
              <a:ln>
                <a:noFill/>
              </a:ln>
              <a:solidFill>
                <a:srgbClr val="000000"/>
              </a:solidFill>
              <a:effectLst/>
              <a:highlight>
                <a:srgbClr val="FFFF00"/>
              </a:highlight>
              <a:uLnTx/>
              <a:uFillTx/>
              <a:latin typeface="Calibri" panose="020F0502020204030204" pitchFamily="34" charset="0"/>
              <a:ea typeface="+mn-ea"/>
              <a:cs typeface="Times New Roman" panose="02020603050405020304" pitchFamily="18" charset="0"/>
              <a:sym typeface="Wingdings" pitchFamily="2" charset="2"/>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it-IT" sz="1400" b="0" i="0" u="none" strike="noStrike" kern="1200" cap="none" spc="0" normalizeH="0" baseline="0" noProof="0" dirty="0">
                <a:ln>
                  <a:noFill/>
                </a:ln>
                <a:solidFill>
                  <a:prstClr val="black"/>
                </a:solidFill>
                <a:effectLst/>
                <a:highlight>
                  <a:srgbClr val="00FF00"/>
                </a:highlight>
                <a:uLnTx/>
                <a:uFillTx/>
                <a:latin typeface="Times New Roman" panose="02020603050405020304" pitchFamily="18" charset="0"/>
                <a:ea typeface="+mn-ea"/>
                <a:cs typeface="Times New Roman" panose="02020603050405020304" pitchFamily="18" charset="0"/>
                <a:sym typeface="Wingdings" pitchFamily="2" charset="2"/>
              </a:rPr>
              <a:t>In tema di garanzie per la partecipazione alla procedura, l’articolo 106, comma 3, secondo periodo del Codice, prevede che la garanzia fideiussoria deve obbligatoriamente essere emessa e firmata digitalmente; essa deve essere altresì verificabile telematicamente presso l’emittente ovvero gestita mediante ricorso a piattaforme digitali specificate. Va precisato che, pur non essendo obbligatorio prestare garanzia fideiussoria, in quanto si è mantenuta l’alternativa con la cauzione, si è tuttavia previsto che quando l’operatore economico scelga la prima, la polizza debba essere c.d. nativa digitale. Invero, l’obbligatorietà del formato nativo digitale delle garanzie è presupposto per aumentare l’efficienza e la sicurezza del sistema, nonché la riduzione degli oneri amministrativi. Ciò premesso, la disposizione in esame, al comma 1, lettera a), apporta delle modifiche all’articolo 106, comma 3 del Codice al fine di chiarire che la garanzia fideiussoria emessa e firmata digitalmente può essere gestita anche mediante ricorso a registri elettronici qualificati ai sensi del</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it-IT" sz="1400" b="0" i="0" u="none" strike="noStrike" kern="1200" cap="none" spc="0" normalizeH="0" baseline="0" noProof="0" dirty="0">
                <a:ln>
                  <a:noFill/>
                </a:ln>
                <a:solidFill>
                  <a:prstClr val="black"/>
                </a:solidFill>
                <a:effectLst/>
                <a:highlight>
                  <a:srgbClr val="00FF00"/>
                </a:highlight>
                <a:uLnTx/>
                <a:uFillTx/>
                <a:latin typeface="Times New Roman" panose="02020603050405020304" pitchFamily="18" charset="0"/>
                <a:ea typeface="+mn-ea"/>
                <a:cs typeface="Times New Roman" panose="02020603050405020304" pitchFamily="18" charset="0"/>
                <a:sym typeface="Wingdings" pitchFamily="2" charset="2"/>
              </a:rPr>
              <a:t>Regolamento (UE) n. 910/2014 sull’identità digitale (Regolamento </a:t>
            </a:r>
            <a:r>
              <a:rPr kumimoji="0" lang="it-IT" sz="1400" b="0" i="0" u="none" strike="noStrike" kern="1200" cap="none" spc="0" normalizeH="0" baseline="0" noProof="0" dirty="0" err="1">
                <a:ln>
                  <a:noFill/>
                </a:ln>
                <a:solidFill>
                  <a:prstClr val="black"/>
                </a:solidFill>
                <a:effectLst/>
                <a:highlight>
                  <a:srgbClr val="00FF00"/>
                </a:highlight>
                <a:uLnTx/>
                <a:uFillTx/>
                <a:latin typeface="Times New Roman" panose="02020603050405020304" pitchFamily="18" charset="0"/>
                <a:ea typeface="+mn-ea"/>
                <a:cs typeface="Times New Roman" panose="02020603050405020304" pitchFamily="18" charset="0"/>
                <a:sym typeface="Wingdings" pitchFamily="2" charset="2"/>
              </a:rPr>
              <a:t>eIDAS</a:t>
            </a:r>
            <a:r>
              <a:rPr kumimoji="0" lang="it-IT" sz="1400" b="0" i="0" u="none" strike="noStrike" kern="1200" cap="none" spc="0" normalizeH="0" baseline="0" noProof="0" dirty="0">
                <a:ln>
                  <a:noFill/>
                </a:ln>
                <a:solidFill>
                  <a:prstClr val="black"/>
                </a:solidFill>
                <a:effectLst/>
                <a:highlight>
                  <a:srgbClr val="00FF00"/>
                </a:highlight>
                <a:uLnTx/>
                <a:uFillTx/>
                <a:latin typeface="Times New Roman" panose="02020603050405020304" pitchFamily="18" charset="0"/>
                <a:ea typeface="+mn-ea"/>
                <a:cs typeface="Times New Roman" panose="02020603050405020304" pitchFamily="18" charset="0"/>
                <a:sym typeface="Wingdings" pitchFamily="2" charset="2"/>
              </a:rPr>
              <a:t> - </a:t>
            </a:r>
            <a:r>
              <a:rPr kumimoji="0" lang="it-IT" sz="1400" b="0" i="0" u="none" strike="noStrike" kern="1200" cap="none" spc="0" normalizeH="0" baseline="0" noProof="0" dirty="0" err="1">
                <a:ln>
                  <a:noFill/>
                </a:ln>
                <a:solidFill>
                  <a:prstClr val="black"/>
                </a:solidFill>
                <a:effectLst/>
                <a:highlight>
                  <a:srgbClr val="00FF00"/>
                </a:highlight>
                <a:uLnTx/>
                <a:uFillTx/>
                <a:latin typeface="Times New Roman" panose="02020603050405020304" pitchFamily="18" charset="0"/>
                <a:ea typeface="+mn-ea"/>
                <a:cs typeface="Times New Roman" panose="02020603050405020304" pitchFamily="18" charset="0"/>
                <a:sym typeface="Wingdings" pitchFamily="2" charset="2"/>
              </a:rPr>
              <a:t>electronic</a:t>
            </a:r>
            <a:r>
              <a:rPr kumimoji="0" lang="it-IT" sz="1400" b="0" i="0" u="none" strike="noStrike" kern="1200" cap="none" spc="0" normalizeH="0" baseline="0" noProof="0" dirty="0">
                <a:ln>
                  <a:noFill/>
                </a:ln>
                <a:solidFill>
                  <a:prstClr val="black"/>
                </a:solidFill>
                <a:effectLst/>
                <a:highlight>
                  <a:srgbClr val="00FF00"/>
                </a:highlight>
                <a:uLnTx/>
                <a:uFillTx/>
                <a:latin typeface="Times New Roman" panose="02020603050405020304" pitchFamily="18" charset="0"/>
                <a:ea typeface="+mn-ea"/>
                <a:cs typeface="Times New Roman" panose="02020603050405020304" pitchFamily="18" charset="0"/>
                <a:sym typeface="Wingdings" pitchFamily="2" charset="2"/>
              </a:rPr>
              <a:t> </a:t>
            </a:r>
            <a:r>
              <a:rPr kumimoji="0" lang="it-IT" sz="1400" b="0" i="0" u="none" strike="noStrike" kern="1200" cap="none" spc="0" normalizeH="0" baseline="0" noProof="0" dirty="0" err="1">
                <a:ln>
                  <a:noFill/>
                </a:ln>
                <a:solidFill>
                  <a:prstClr val="black"/>
                </a:solidFill>
                <a:effectLst/>
                <a:highlight>
                  <a:srgbClr val="00FF00"/>
                </a:highlight>
                <a:uLnTx/>
                <a:uFillTx/>
                <a:latin typeface="Times New Roman" panose="02020603050405020304" pitchFamily="18" charset="0"/>
                <a:ea typeface="+mn-ea"/>
                <a:cs typeface="Times New Roman" panose="02020603050405020304" pitchFamily="18" charset="0"/>
                <a:sym typeface="Wingdings" pitchFamily="2" charset="2"/>
              </a:rPr>
              <a:t>Identification</a:t>
            </a:r>
            <a:r>
              <a:rPr kumimoji="0" lang="it-IT" sz="1400" b="0" i="0" u="none" strike="noStrike" kern="1200" cap="none" spc="0" normalizeH="0" baseline="0" noProof="0" dirty="0">
                <a:ln>
                  <a:noFill/>
                </a:ln>
                <a:solidFill>
                  <a:prstClr val="black"/>
                </a:solidFill>
                <a:effectLst/>
                <a:highlight>
                  <a:srgbClr val="00FF00"/>
                </a:highlight>
                <a:uLnTx/>
                <a:uFillTx/>
                <a:latin typeface="Times New Roman" panose="02020603050405020304" pitchFamily="18" charset="0"/>
                <a:ea typeface="+mn-ea"/>
                <a:cs typeface="Times New Roman" panose="02020603050405020304" pitchFamily="18" charset="0"/>
                <a:sym typeface="Wingdings" pitchFamily="2" charset="2"/>
              </a:rPr>
              <a:t> Authentication and Signature), che ha l’obiettivo di fornire una base normativa a livello comunitario per i mezzi di identificazione elettronica degli stati membri, al fine di incrementare la sicurezza e l’efficacia delle interazioni elettroniche nell’Unione europea. Al comma 1, lettera b), numero 1), invece, la disposizione in esame interviene sull’articolo</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it-IT" sz="1400" b="0" i="0" u="none" strike="noStrike" kern="1200" cap="none" spc="0" normalizeH="0" baseline="0" noProof="0" dirty="0">
                <a:ln>
                  <a:noFill/>
                </a:ln>
                <a:solidFill>
                  <a:prstClr val="black"/>
                </a:solidFill>
                <a:effectLst/>
                <a:highlight>
                  <a:srgbClr val="00FF00"/>
                </a:highlight>
                <a:uLnTx/>
                <a:uFillTx/>
                <a:latin typeface="Times New Roman" panose="02020603050405020304" pitchFamily="18" charset="0"/>
                <a:ea typeface="+mn-ea"/>
                <a:cs typeface="Times New Roman" panose="02020603050405020304" pitchFamily="18" charset="0"/>
                <a:sym typeface="Wingdings" pitchFamily="2" charset="2"/>
              </a:rPr>
              <a:t>106, comma 8, terzo periodo del Codice, al fine di chiarire che la riduzione della garanzia ivi prevista deve conseguire alla completa gestione tramite la piattaforma dell’intero ciclo di vita della polizza, dall’emissione all’estinzione. </a:t>
            </a:r>
            <a:endParaRPr kumimoji="0" lang="it-IT" sz="1800" b="1" i="0" u="none" strike="noStrike" kern="1200" cap="none" spc="0" normalizeH="0" baseline="0" noProof="0" dirty="0">
              <a:ln>
                <a:noFill/>
              </a:ln>
              <a:solidFill>
                <a:prstClr val="black"/>
              </a:solidFill>
              <a:effectLst/>
              <a:highlight>
                <a:srgbClr val="00FF00"/>
              </a:highlight>
              <a:uLnTx/>
              <a:uFillTx/>
              <a:latin typeface="Times New Roman" panose="02020603050405020304" pitchFamily="18" charset="0"/>
              <a:ea typeface="+mn-ea"/>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36221983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4EE89C-43CD-06B7-6DCD-93982581657E}"/>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8D81B043-7F11-32F6-2473-FF1D7D9A4210}"/>
              </a:ext>
            </a:extLst>
          </p:cNvPr>
          <p:cNvSpPr txBox="1"/>
          <p:nvPr/>
        </p:nvSpPr>
        <p:spPr>
          <a:xfrm>
            <a:off x="1145751" y="95789"/>
            <a:ext cx="9124949" cy="646331"/>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3600" b="1" i="1" u="none" strike="noStrike" kern="1200" cap="none" spc="0" normalizeH="0" baseline="0" noProof="0" dirty="0">
                <a:ln>
                  <a:noFill/>
                </a:ln>
                <a:solidFill>
                  <a:prstClr val="black">
                    <a:lumMod val="95000"/>
                    <a:lumOff val="5000"/>
                  </a:prst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Escussione della polizza </a:t>
            </a:r>
          </a:p>
        </p:txBody>
      </p:sp>
      <p:sp>
        <p:nvSpPr>
          <p:cNvPr id="3" name="CasellaDiTesto 2">
            <a:extLst>
              <a:ext uri="{FF2B5EF4-FFF2-40B4-BE49-F238E27FC236}">
                <a16:creationId xmlns:a16="http://schemas.microsoft.com/office/drawing/2014/main" id="{E11909EB-CF1C-8E3E-F84C-D6B80716AF9C}"/>
              </a:ext>
            </a:extLst>
          </p:cNvPr>
          <p:cNvSpPr txBox="1"/>
          <p:nvPr/>
        </p:nvSpPr>
        <p:spPr>
          <a:xfrm>
            <a:off x="65001" y="1296118"/>
            <a:ext cx="11164528" cy="4062651"/>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it-IT" sz="1800" b="1" i="0" u="sng"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2400" b="1" dirty="0">
                <a:solidFill>
                  <a:srgbClr val="000000"/>
                </a:solidFill>
                <a:latin typeface="Times New Roman" panose="02020603050405020304" pitchFamily="18" charset="0"/>
                <a:cs typeface="Times New Roman" panose="02020603050405020304" pitchFamily="18" charset="0"/>
              </a:rPr>
              <a:t>Art. 106, c</a:t>
            </a:r>
            <a:r>
              <a:rPr kumimoji="0" lang="it-IT" sz="2400" b="1" i="0" u="none" strike="noStrike" kern="1200" cap="none" spc="0" normalizeH="0" baseline="0" noProof="0" dirty="0" err="1">
                <a:ln>
                  <a:noFill/>
                </a:ln>
                <a:solidFill>
                  <a:srgbClr val="000000"/>
                </a:solidFill>
                <a:effectLst/>
                <a:uLnTx/>
                <a:uFillTx/>
                <a:latin typeface="Times New Roman" panose="02020603050405020304" pitchFamily="18" charset="0"/>
                <a:cs typeface="Times New Roman" panose="02020603050405020304" pitchFamily="18" charset="0"/>
              </a:rPr>
              <a:t>omma</a:t>
            </a:r>
            <a:r>
              <a:rPr kumimoji="0" lang="it-IT" sz="2400" b="1"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 5:</a:t>
            </a:r>
            <a:r>
              <a:rPr kumimoji="0" lang="it-IT" sz="2400" b="0"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  La garanzia copre la mancata aggiudicazione </a:t>
            </a:r>
            <a:r>
              <a:rPr kumimoji="0" lang="it-IT" sz="2400" b="0" i="0" u="sng"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dopo la proposta di aggiudicazione</a:t>
            </a:r>
            <a:r>
              <a:rPr kumimoji="0" lang="it-IT" sz="2400" b="0"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 e la </a:t>
            </a:r>
            <a:r>
              <a:rPr kumimoji="0" lang="it-IT" sz="2400" b="0" i="0" u="sng"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mancata sottoscrizione del contratto </a:t>
            </a:r>
            <a:r>
              <a:rPr kumimoji="0" lang="it-IT" sz="2400" b="0"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imputabili a ogni fatto riconducibile all’affidatario o conseguenti all’adozione di informazione antimafia interdittiva ..”</a:t>
            </a:r>
            <a:r>
              <a:rPr kumimoji="0" lang="it-IT" sz="24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sym typeface="Wingdings" pitchFamily="2" charset="2"/>
              </a:rPr>
              <a:t> </a:t>
            </a:r>
          </a:p>
          <a:p>
            <a:pPr marL="0" marR="0" lvl="0" indent="0" algn="just" defTabSz="457200" rtl="0" eaLnBrk="1" fontAlgn="auto" latinLnBrk="0" hangingPunct="1">
              <a:lnSpc>
                <a:spcPct val="100000"/>
              </a:lnSpc>
              <a:spcBef>
                <a:spcPts val="0"/>
              </a:spcBef>
              <a:spcAft>
                <a:spcPts val="0"/>
              </a:spcAft>
              <a:buClrTx/>
              <a:buSzTx/>
              <a:buFontTx/>
              <a:buNone/>
              <a:tabLst/>
              <a:defRPr/>
            </a:pPr>
            <a:endParaRPr lang="it-IT" sz="2400" dirty="0">
              <a:solidFill>
                <a:prstClr val="black"/>
              </a:solidFill>
              <a:latin typeface="Times New Roman" panose="02020603050405020304" pitchFamily="18" charset="0"/>
              <a:cs typeface="Times New Roman" panose="02020603050405020304" pitchFamily="18" charset="0"/>
              <a:sym typeface="Wingdings" pitchFamily="2" charset="2"/>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it-IT" sz="24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sym typeface="Wingdings" pitchFamily="2" charset="2"/>
              </a:rPr>
              <a:t>Art. 117, comma 3: </a:t>
            </a:r>
            <a:r>
              <a:rPr lang="it-IT" sz="2400" b="0" i="0" dirty="0">
                <a:solidFill>
                  <a:srgbClr val="000000"/>
                </a:solidFill>
                <a:effectLst/>
                <a:latin typeface="Times New Roman" panose="02020603050405020304" pitchFamily="18" charset="0"/>
                <a:cs typeface="Times New Roman" panose="02020603050405020304" pitchFamily="18" charset="0"/>
              </a:rPr>
              <a:t>La garanzia è prestata per l'adempimento di tutte le obbligazioni del contratto e per il </a:t>
            </a:r>
            <a:r>
              <a:rPr lang="it-IT" sz="2400" b="0" i="0" u="sng" dirty="0">
                <a:solidFill>
                  <a:srgbClr val="000000"/>
                </a:solidFill>
                <a:effectLst/>
                <a:latin typeface="Times New Roman" panose="02020603050405020304" pitchFamily="18" charset="0"/>
                <a:cs typeface="Times New Roman" panose="02020603050405020304" pitchFamily="18" charset="0"/>
              </a:rPr>
              <a:t>risarcimento dei danni derivanti dall'eventuale inadempimento </a:t>
            </a:r>
            <a:r>
              <a:rPr lang="it-IT" sz="2400" b="0" i="0" dirty="0">
                <a:solidFill>
                  <a:srgbClr val="000000"/>
                </a:solidFill>
                <a:effectLst/>
                <a:latin typeface="Times New Roman" panose="02020603050405020304" pitchFamily="18" charset="0"/>
                <a:cs typeface="Times New Roman" panose="02020603050405020304" pitchFamily="18" charset="0"/>
              </a:rPr>
              <a:t>delle obbligazioni stesse, nonché per il rimborso delle somme pagate in più all'esecutore rispetto alle risultanze della liquidazione finale, salva comunque la risarcibilità del maggior danno verso l'appaltatore. </a:t>
            </a:r>
            <a:endParaRPr kumimoji="0" lang="it-IT" sz="24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15664857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29789E-69CB-7B0C-3382-7DD81B1A2D3B}"/>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BFF76DE4-D3F8-E386-6D89-8BE66F0F769F}"/>
              </a:ext>
            </a:extLst>
          </p:cNvPr>
          <p:cNvSpPr txBox="1"/>
          <p:nvPr/>
        </p:nvSpPr>
        <p:spPr>
          <a:xfrm>
            <a:off x="1019789" y="-140179"/>
            <a:ext cx="9124949" cy="584775"/>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Accordo quadro - art. 59 </a:t>
            </a:r>
            <a:r>
              <a:rPr lang="it-IT" sz="32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endPar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3" name="CasellaDiTesto 2">
            <a:extLst>
              <a:ext uri="{FF2B5EF4-FFF2-40B4-BE49-F238E27FC236}">
                <a16:creationId xmlns:a16="http://schemas.microsoft.com/office/drawing/2014/main" id="{FF8E4893-621D-A36E-32F2-2520A2568EF9}"/>
              </a:ext>
            </a:extLst>
          </p:cNvPr>
          <p:cNvSpPr txBox="1"/>
          <p:nvPr/>
        </p:nvSpPr>
        <p:spPr>
          <a:xfrm>
            <a:off x="60960" y="152208"/>
            <a:ext cx="11164528" cy="6832640"/>
          </a:xfrm>
          <a:prstGeom prst="rect">
            <a:avLst/>
          </a:prstGeom>
          <a:noFill/>
        </p:spPr>
        <p:txBody>
          <a:bodyPr wrap="square" rtlCol="0">
            <a:spAutoFit/>
          </a:bodyPr>
          <a:lstStyle/>
          <a:p>
            <a:pPr marL="177800" indent="-177800" algn="just"/>
            <a:endParaRPr lang="it-IT" sz="1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177800" indent="4763"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Introduzione comma 1</a:t>
            </a:r>
            <a:r>
              <a:rPr lang="it-IT" sz="2000" i="1" dirty="0">
                <a:solidFill>
                  <a:schemeClr val="bg1"/>
                </a:solidFill>
                <a:latin typeface="Times New Roman" panose="02020603050405020304" pitchFamily="18" charset="0"/>
                <a:cs typeface="Times New Roman" panose="02020603050405020304" pitchFamily="18" charset="0"/>
                <a:sym typeface="Wingdings" pitchFamily="2" charset="2"/>
              </a:rPr>
              <a:t>:</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a:t>
            </a:r>
            <a:r>
              <a:rPr lang="it-IT" sz="2000" b="0" i="0" dirty="0">
                <a:solidFill>
                  <a:srgbClr val="000000"/>
                </a:solidFill>
                <a:effectLst/>
                <a:latin typeface="Calibri" panose="020F0502020204030204" pitchFamily="34" charset="0"/>
              </a:rPr>
              <a:t>1. Le stazioni appaltanti possono concludere accordi quadro di durata non superiore a quattro anni, salvo casi eccezionali debitamente motivati, in particolare con riferimento all’oggetto dell’accordo quadro. </a:t>
            </a:r>
            <a:r>
              <a:rPr lang="it-IT" sz="2000" b="1" i="1" dirty="0">
                <a:solidFill>
                  <a:srgbClr val="000000"/>
                </a:solidFill>
                <a:effectLst/>
                <a:highlight>
                  <a:srgbClr val="FFFF00"/>
                </a:highlight>
                <a:latin typeface="Calibri" panose="020F0502020204030204" pitchFamily="34" charset="0"/>
              </a:rPr>
              <a:t>Nei casi di cui al presente comma, la decisione a contrarre di cui all'articolo 17, comma 1, indica </a:t>
            </a:r>
            <a:r>
              <a:rPr lang="it-IT" sz="2000" b="1" i="1" u="sng" dirty="0">
                <a:solidFill>
                  <a:srgbClr val="000000"/>
                </a:solidFill>
                <a:effectLst/>
                <a:highlight>
                  <a:srgbClr val="FFFF00"/>
                </a:highlight>
                <a:latin typeface="Calibri" panose="020F0502020204030204" pitchFamily="34" charset="0"/>
              </a:rPr>
              <a:t>le esigenze di programmazione sulla base di una ricognizione dei fabbisogni di ricorso al mercato</a:t>
            </a:r>
            <a:r>
              <a:rPr lang="it-IT" sz="2000" b="1" i="1" dirty="0">
                <a:solidFill>
                  <a:srgbClr val="000000"/>
                </a:solidFill>
                <a:effectLst/>
                <a:highlight>
                  <a:srgbClr val="FFFF00"/>
                </a:highlight>
                <a:latin typeface="Calibri" panose="020F0502020204030204" pitchFamily="34" charset="0"/>
              </a:rPr>
              <a:t> per l'affidamento di lavori, servizi e forniture. Nei casi di cui al comma 4, lettera a), la decisione a contrarre indica altresì </a:t>
            </a:r>
            <a:r>
              <a:rPr lang="it-IT" sz="2000" b="1" i="1" u="sng" dirty="0">
                <a:solidFill>
                  <a:srgbClr val="000000"/>
                </a:solidFill>
                <a:effectLst/>
                <a:highlight>
                  <a:srgbClr val="FFFF00"/>
                </a:highlight>
                <a:latin typeface="Calibri" panose="020F0502020204030204" pitchFamily="34" charset="0"/>
              </a:rPr>
              <a:t>le percentuali di affidamento ai diversi operatori </a:t>
            </a:r>
            <a:r>
              <a:rPr lang="it-IT" sz="2000" b="1" i="1" dirty="0">
                <a:solidFill>
                  <a:srgbClr val="000000"/>
                </a:solidFill>
                <a:effectLst/>
                <a:highlight>
                  <a:srgbClr val="FFFF00"/>
                </a:highlight>
                <a:latin typeface="Calibri" panose="020F0502020204030204" pitchFamily="34" charset="0"/>
              </a:rPr>
              <a:t>economici al fine di assicurare condizioni di effettiva remuneratività dei singoli contratti attuativi. </a:t>
            </a:r>
            <a:r>
              <a:rPr lang="it-IT" sz="2000" b="0" i="0" dirty="0">
                <a:solidFill>
                  <a:srgbClr val="000000"/>
                </a:solidFill>
                <a:effectLst/>
                <a:latin typeface="Calibri" panose="020F0502020204030204" pitchFamily="34" charset="0"/>
              </a:rPr>
              <a:t>L’accordo quadro indica il valore stimato dell’intera operazione contrattuale. In ogni caso la stazione appaltante non può ricorrere agli accordi quadro in modo da eludere l'applicazione del codice o in modo da ostacolare, limitare o distorcere la concorrenza. In particolare, e salvo quanto previsto dai commi 4, lettera b), e 5 ai fini dell’ottenimento di offerte migliorative, il ricorso all’accordo quadro non è ammissibile ove l’appalto consequenziale comporti modifiche sostanziali alla tipologia delle prestazioni previste nell'accordo</a:t>
            </a:r>
            <a:r>
              <a:rPr lang="it-IT" sz="2000" i="1" dirty="0">
                <a:solidFill>
                  <a:schemeClr val="bg1"/>
                </a:solidFill>
                <a:latin typeface="Times New Roman" panose="02020603050405020304" pitchFamily="18" charset="0"/>
                <a:cs typeface="Times New Roman" panose="02020603050405020304" pitchFamily="18" charset="0"/>
                <a:sym typeface="Wingdings" pitchFamily="2" charset="2"/>
              </a:rPr>
              <a:t>» </a:t>
            </a:r>
          </a:p>
          <a:p>
            <a:pPr marL="177800" indent="4763" algn="just"/>
            <a:r>
              <a:rPr lang="it-IT" sz="2000" i="1" dirty="0">
                <a:solidFill>
                  <a:schemeClr val="bg1"/>
                </a:solidFill>
                <a:effectLst/>
                <a:highlight>
                  <a:srgbClr val="FFFF00"/>
                </a:highlight>
                <a:latin typeface="Calibri" panose="020F0502020204030204" pitchFamily="34" charset="0"/>
              </a:rPr>
              <a:t>5-bis. Quando in </a:t>
            </a:r>
            <a:r>
              <a:rPr lang="it-IT" sz="2000" b="1" i="1" dirty="0">
                <a:solidFill>
                  <a:schemeClr val="bg1"/>
                </a:solidFill>
                <a:effectLst/>
                <a:highlight>
                  <a:srgbClr val="FFFF00"/>
                </a:highlight>
                <a:latin typeface="Calibri" panose="020F0502020204030204" pitchFamily="34" charset="0"/>
              </a:rPr>
              <a:t>fase di stipula dei contratti attuativi </a:t>
            </a:r>
            <a:r>
              <a:rPr lang="it-IT" sz="2000" i="1" dirty="0">
                <a:solidFill>
                  <a:schemeClr val="bg1"/>
                </a:solidFill>
                <a:effectLst/>
                <a:highlight>
                  <a:srgbClr val="FFFF00"/>
                </a:highlight>
                <a:latin typeface="Calibri" panose="020F0502020204030204" pitchFamily="34" charset="0"/>
              </a:rPr>
              <a:t>dell'accordo </a:t>
            </a:r>
            <a:r>
              <a:rPr lang="it-IT" sz="2000" i="1" u="sng" dirty="0">
                <a:solidFill>
                  <a:schemeClr val="bg1"/>
                </a:solidFill>
                <a:effectLst/>
                <a:highlight>
                  <a:srgbClr val="FFFF00"/>
                </a:highlight>
                <a:latin typeface="Calibri" panose="020F0502020204030204" pitchFamily="34" charset="0"/>
              </a:rPr>
              <a:t>non sia possibile preservare l'equilibrio contrattuale e non risulti possibile ripristinarlo</a:t>
            </a:r>
            <a:r>
              <a:rPr lang="it-IT" sz="2000" i="1" dirty="0">
                <a:solidFill>
                  <a:schemeClr val="bg1"/>
                </a:solidFill>
                <a:effectLst/>
                <a:highlight>
                  <a:srgbClr val="FFFF00"/>
                </a:highlight>
                <a:latin typeface="Calibri" panose="020F0502020204030204" pitchFamily="34" charset="0"/>
              </a:rPr>
              <a:t> mediante una rinegoziazione secondo oggettiva buona fede, ai sensi dell'</a:t>
            </a:r>
            <a:r>
              <a:rPr lang="it-IT" sz="2000" i="1" dirty="0">
                <a:solidFill>
                  <a:schemeClr val="bg1"/>
                </a:solidFill>
                <a:effectLst/>
                <a:highlight>
                  <a:srgbClr val="FFFF00"/>
                </a:highlight>
                <a:latin typeface="Calibri" panose="020F0502020204030204" pitchFamily="34" charset="0"/>
                <a:hlinkClick r:id="rId2">
                  <a:extLst>
                    <a:ext uri="{A12FA001-AC4F-418D-AE19-62706E023703}">
                      <ahyp:hlinkClr xmlns:ahyp="http://schemas.microsoft.com/office/drawing/2018/hyperlinkcolor" val="tx"/>
                    </a:ext>
                  </a:extLst>
                </a:hlinkClick>
              </a:rPr>
              <a:t>articolo 12, comma 1, lettera b)</a:t>
            </a:r>
            <a:r>
              <a:rPr lang="it-IT" sz="2000" i="1" dirty="0">
                <a:solidFill>
                  <a:schemeClr val="bg1"/>
                </a:solidFill>
                <a:effectLst/>
                <a:highlight>
                  <a:srgbClr val="FFFF00"/>
                </a:highlight>
                <a:latin typeface="Calibri" panose="020F0502020204030204" pitchFamily="34" charset="0"/>
              </a:rPr>
              <a:t>, è fatta salva la </a:t>
            </a:r>
            <a:r>
              <a:rPr lang="it-IT" sz="2000" b="1" i="1" dirty="0">
                <a:solidFill>
                  <a:schemeClr val="bg1"/>
                </a:solidFill>
                <a:effectLst/>
                <a:highlight>
                  <a:srgbClr val="FFFF00"/>
                </a:highlight>
                <a:latin typeface="Calibri" panose="020F0502020204030204" pitchFamily="34" charset="0"/>
              </a:rPr>
              <a:t>facoltà dell'operatore economico o della stazione appaltante di non procedere alla stipula</a:t>
            </a:r>
            <a:r>
              <a:rPr lang="it-IT" sz="2000" i="1" dirty="0">
                <a:solidFill>
                  <a:schemeClr val="bg1"/>
                </a:solidFill>
                <a:effectLst/>
                <a:highlight>
                  <a:srgbClr val="FFFF00"/>
                </a:highlight>
                <a:latin typeface="Calibri" panose="020F0502020204030204" pitchFamily="34" charset="0"/>
              </a:rPr>
              <a:t>. Quando in </a:t>
            </a:r>
            <a:r>
              <a:rPr lang="it-IT" sz="2000" b="1" i="1" dirty="0">
                <a:solidFill>
                  <a:schemeClr val="bg1"/>
                </a:solidFill>
                <a:effectLst/>
                <a:highlight>
                  <a:srgbClr val="FFFF00"/>
                </a:highlight>
                <a:latin typeface="Calibri" panose="020F0502020204030204" pitchFamily="34" charset="0"/>
              </a:rPr>
              <a:t>fase di esecuzione </a:t>
            </a:r>
            <a:r>
              <a:rPr lang="it-IT" sz="2000" i="1" dirty="0">
                <a:solidFill>
                  <a:schemeClr val="bg1"/>
                </a:solidFill>
                <a:effectLst/>
                <a:highlight>
                  <a:srgbClr val="FFFF00"/>
                </a:highlight>
                <a:latin typeface="Calibri" panose="020F0502020204030204" pitchFamily="34" charset="0"/>
              </a:rPr>
              <a:t>dei singoli contratti attuativi dell'accordo </a:t>
            </a:r>
            <a:r>
              <a:rPr lang="it-IT" sz="2000" i="1" u="sng" dirty="0">
                <a:solidFill>
                  <a:schemeClr val="bg1"/>
                </a:solidFill>
                <a:effectLst/>
                <a:highlight>
                  <a:srgbClr val="FFFF00"/>
                </a:highlight>
                <a:latin typeface="Calibri" panose="020F0502020204030204" pitchFamily="34" charset="0"/>
              </a:rPr>
              <a:t>non sia possibile preservare l'equilibrio contrattuale e non risulti possibile ripristinarlo </a:t>
            </a:r>
            <a:r>
              <a:rPr lang="it-IT" sz="2000" i="1" dirty="0">
                <a:solidFill>
                  <a:schemeClr val="bg1"/>
                </a:solidFill>
                <a:effectLst/>
                <a:highlight>
                  <a:srgbClr val="FFFF00"/>
                </a:highlight>
                <a:latin typeface="Calibri" panose="020F0502020204030204" pitchFamily="34" charset="0"/>
              </a:rPr>
              <a:t>mediante una rinegoziazione secondo oggettiva buona fede, è fatta salva la facoltà della stazione appaltante o dell' appaltatore di invocarne </a:t>
            </a:r>
            <a:r>
              <a:rPr lang="it-IT" sz="2000" dirty="0">
                <a:solidFill>
                  <a:schemeClr val="bg1"/>
                </a:solidFill>
                <a:effectLst/>
                <a:highlight>
                  <a:srgbClr val="FFFF00"/>
                </a:highlight>
                <a:latin typeface="Calibri" panose="020F0502020204030204" pitchFamily="34" charset="0"/>
              </a:rPr>
              <a:t>la </a:t>
            </a:r>
            <a:r>
              <a:rPr lang="it-IT" sz="2000" b="1" dirty="0">
                <a:solidFill>
                  <a:schemeClr val="bg1"/>
                </a:solidFill>
                <a:effectLst/>
                <a:highlight>
                  <a:srgbClr val="FFFF00"/>
                </a:highlight>
                <a:latin typeface="Calibri" panose="020F0502020204030204" pitchFamily="34" charset="0"/>
              </a:rPr>
              <a:t>risoluzione per eccessiva onerosità </a:t>
            </a:r>
            <a:r>
              <a:rPr lang="it-IT" sz="2000" dirty="0">
                <a:solidFill>
                  <a:schemeClr val="bg1"/>
                </a:solidFill>
                <a:effectLst/>
                <a:highlight>
                  <a:srgbClr val="FFFF00"/>
                </a:highlight>
                <a:latin typeface="Calibri" panose="020F0502020204030204" pitchFamily="34" charset="0"/>
              </a:rPr>
              <a:t>sopravvenuta</a:t>
            </a:r>
            <a:r>
              <a:rPr lang="it-IT" sz="2000" i="1" dirty="0">
                <a:solidFill>
                  <a:schemeClr val="bg1"/>
                </a:solidFill>
                <a:effectLst/>
                <a:highlight>
                  <a:srgbClr val="FFFF00"/>
                </a:highlight>
                <a:latin typeface="Calibri" panose="020F0502020204030204" pitchFamily="34" charset="0"/>
              </a:rPr>
              <a:t>, fermo restando quanto previsto dall'</a:t>
            </a:r>
            <a:r>
              <a:rPr lang="it-IT" sz="2000" i="1" dirty="0">
                <a:solidFill>
                  <a:schemeClr val="bg1"/>
                </a:solidFill>
                <a:effectLst/>
                <a:highlight>
                  <a:srgbClr val="FFFF00"/>
                </a:highlight>
                <a:latin typeface="Calibri" panose="020F0502020204030204" pitchFamily="34" charset="0"/>
                <a:hlinkClick r:id="rId3">
                  <a:extLst>
                    <a:ext uri="{A12FA001-AC4F-418D-AE19-62706E023703}">
                      <ahyp:hlinkClr xmlns:ahyp="http://schemas.microsoft.com/office/drawing/2018/hyperlinkcolor" val="tx"/>
                    </a:ext>
                  </a:extLst>
                </a:hlinkClick>
              </a:rPr>
              <a:t>articolo 122, comma 5, del codice.</a:t>
            </a:r>
            <a:endParaRPr lang="it-IT" sz="2000" i="1"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25468760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5F764-6CF7-8E4C-22EE-B220ACC392D5}"/>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333953BD-DBF6-DC88-86A5-545462E3C4D3}"/>
              </a:ext>
            </a:extLst>
          </p:cNvPr>
          <p:cNvSpPr txBox="1"/>
          <p:nvPr/>
        </p:nvSpPr>
        <p:spPr>
          <a:xfrm>
            <a:off x="958629" y="0"/>
            <a:ext cx="9247269" cy="584775"/>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Rinegoziazione art. 9 </a:t>
            </a:r>
            <a:r>
              <a:rPr lang="it-IT" sz="32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endPar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3" name="CasellaDiTesto 2">
            <a:extLst>
              <a:ext uri="{FF2B5EF4-FFF2-40B4-BE49-F238E27FC236}">
                <a16:creationId xmlns:a16="http://schemas.microsoft.com/office/drawing/2014/main" id="{7B447BFF-744B-E364-E087-8EF53CCB3C83}"/>
              </a:ext>
            </a:extLst>
          </p:cNvPr>
          <p:cNvSpPr txBox="1"/>
          <p:nvPr/>
        </p:nvSpPr>
        <p:spPr>
          <a:xfrm>
            <a:off x="0" y="474042"/>
            <a:ext cx="11164528" cy="649408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2400" b="1" i="0"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Wingdings" pitchFamily="2" charset="2"/>
              </a:rPr>
              <a:t> ART. 9</a:t>
            </a:r>
          </a:p>
          <a:p>
            <a:pPr marR="0" lvl="0" algn="just" defTabSz="457200" rtl="0" eaLnBrk="1" fontAlgn="auto" latinLnBrk="0" hangingPunct="1">
              <a:lnSpc>
                <a:spcPct val="100000"/>
              </a:lnSpc>
              <a:spcBef>
                <a:spcPts val="0"/>
              </a:spcBef>
              <a:spcAft>
                <a:spcPts val="0"/>
              </a:spcAft>
              <a:buClrTx/>
              <a:buSzTx/>
              <a:tabLst/>
              <a:defRPr/>
            </a:pPr>
            <a:r>
              <a:rPr kumimoji="0" lang="it-IT" sz="20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Wingdings" pitchFamily="2" charset="2"/>
              </a:rPr>
              <a:t>Diritto alla rinegoziazione </a:t>
            </a:r>
            <a:r>
              <a:rPr kumimoji="0" lang="it-IT" sz="200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Wingdings" pitchFamily="2" charset="2"/>
              </a:rPr>
              <a:t>della parte svantaggiata </a:t>
            </a:r>
            <a:r>
              <a:rPr kumimoji="0" lang="it-IT"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Wingdings" pitchFamily="2" charset="2"/>
              </a:rPr>
              <a:t>in presenza di:</a:t>
            </a:r>
          </a:p>
          <a:p>
            <a:pPr marL="355600" marR="0" lvl="0" indent="0" algn="just" defTabSz="457200" rtl="0" eaLnBrk="1" fontAlgn="auto" latinLnBrk="0" hangingPunct="1">
              <a:lnSpc>
                <a:spcPct val="100000"/>
              </a:lnSpc>
              <a:spcBef>
                <a:spcPts val="0"/>
              </a:spcBef>
              <a:spcAft>
                <a:spcPts val="0"/>
              </a:spcAft>
              <a:buClrTx/>
              <a:buSzTx/>
              <a:buFontTx/>
              <a:buNone/>
              <a:tabLst/>
              <a:defRPr/>
            </a:pPr>
            <a:r>
              <a:rPr kumimoji="0" lang="it-IT"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Wingdings" pitchFamily="2" charset="2"/>
              </a:rPr>
              <a:t>a. circostanza straordinarie ed imprevedibili estranee alla normale alea, all’ordinaria fluttuazione economica e al rischio di mercato</a:t>
            </a:r>
          </a:p>
          <a:p>
            <a:pPr marL="355600" marR="0" lvl="0" indent="0" algn="just" defTabSz="457200" rtl="0" eaLnBrk="1" fontAlgn="auto" latinLnBrk="0" hangingPunct="1">
              <a:lnSpc>
                <a:spcPct val="100000"/>
              </a:lnSpc>
              <a:spcBef>
                <a:spcPts val="0"/>
              </a:spcBef>
              <a:spcAft>
                <a:spcPts val="0"/>
              </a:spcAft>
              <a:buClrTx/>
              <a:buSzTx/>
              <a:buFontTx/>
              <a:buNone/>
              <a:tabLst/>
              <a:defRPr/>
            </a:pPr>
            <a:r>
              <a:rPr kumimoji="0" lang="it-IT"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Wingdings" pitchFamily="2" charset="2"/>
              </a:rPr>
              <a:t>b. modifica rilevante dell’equilibrio originario del contratto </a:t>
            </a:r>
          </a:p>
          <a:p>
            <a:pPr marL="355600" marR="0" lvl="0" indent="-355600" algn="just" defTabSz="4572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Wingdings" pitchFamily="2" charset="2"/>
              </a:rPr>
              <a:t>Mediante somme stanziate nel quadro economico (imprevisti e accantonamento e, se necessario, economie da ribasso d’asta)</a:t>
            </a:r>
          </a:p>
          <a:p>
            <a:pPr marL="355600" marR="0" lvl="0" indent="-355600" algn="just" defTabSz="457200" rtl="0" eaLnBrk="1" fontAlgn="auto" latinLnBrk="0" hangingPunct="1">
              <a:lnSpc>
                <a:spcPct val="100000"/>
              </a:lnSpc>
              <a:spcBef>
                <a:spcPts val="0"/>
              </a:spcBef>
              <a:spcAft>
                <a:spcPts val="0"/>
              </a:spcAft>
              <a:buClrTx/>
              <a:buSzTx/>
              <a:buFontTx/>
              <a:buChar char="-"/>
              <a:tabLst/>
              <a:defRPr/>
            </a:pPr>
            <a:r>
              <a:rPr kumimoji="0" lang="it-IT"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Wingdings" pitchFamily="2" charset="2"/>
              </a:rPr>
              <a:t>ripristino dell’equilibrio contrattuale (come risultante dalla </a:t>
            </a:r>
            <a:r>
              <a:rPr kumimoji="0" lang="it-IT" b="0" i="1"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sym typeface="Wingdings" pitchFamily="2" charset="2"/>
              </a:rPr>
              <a:t>lex</a:t>
            </a:r>
            <a:r>
              <a:rPr kumimoji="0" lang="it-IT" b="0"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Wingdings" pitchFamily="2" charset="2"/>
              </a:rPr>
              <a:t> </a:t>
            </a:r>
            <a:r>
              <a:rPr kumimoji="0" lang="it-IT" b="0" i="1"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sym typeface="Wingdings" pitchFamily="2" charset="2"/>
              </a:rPr>
              <a:t>specialis</a:t>
            </a:r>
            <a:r>
              <a:rPr kumimoji="0" lang="it-IT"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Wingdings" pitchFamily="2" charset="2"/>
              </a:rPr>
              <a:t>), senza alterare la </a:t>
            </a:r>
            <a:r>
              <a:rPr kumimoji="0" lang="it-IT" b="0"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Wingdings" pitchFamily="2" charset="2"/>
              </a:rPr>
              <a:t>sostanza economica</a:t>
            </a:r>
          </a:p>
          <a:p>
            <a:pPr marL="355600" marR="0" lvl="0" indent="-355600" algn="just" defTabSz="457200" rtl="0" eaLnBrk="1" fontAlgn="auto" latinLnBrk="0" hangingPunct="1">
              <a:lnSpc>
                <a:spcPct val="100000"/>
              </a:lnSpc>
              <a:spcBef>
                <a:spcPts val="0"/>
              </a:spcBef>
              <a:spcAft>
                <a:spcPts val="0"/>
              </a:spcAft>
              <a:buClrTx/>
              <a:buSzTx/>
              <a:buFontTx/>
              <a:buChar char="-"/>
              <a:tabLst/>
              <a:defRPr/>
            </a:pPr>
            <a:r>
              <a:rPr kumimoji="0" lang="it-IT"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Wingdings" pitchFamily="2" charset="2"/>
              </a:rPr>
              <a:t>riduzione proporzionale del corrispettivo (in caso di prestazione i</a:t>
            </a:r>
            <a:r>
              <a:rPr lang="it-IT" b="0" i="0" dirty="0" err="1">
                <a:solidFill>
                  <a:srgbClr val="000000"/>
                </a:solidFill>
                <a:effectLst/>
                <a:latin typeface="Calibri" panose="020F0502020204030204" pitchFamily="34" charset="0"/>
              </a:rPr>
              <a:t>nutile</a:t>
            </a:r>
            <a:r>
              <a:rPr lang="it-IT" b="0" i="0" dirty="0">
                <a:solidFill>
                  <a:srgbClr val="000000"/>
                </a:solidFill>
                <a:effectLst/>
                <a:latin typeface="Calibri" panose="020F0502020204030204" pitchFamily="34" charset="0"/>
              </a:rPr>
              <a:t> o inutilizzabile per uno dei contraenti)</a:t>
            </a:r>
            <a:endParaRPr kumimoji="0" lang="it-IT"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Wingdings" pitchFamily="2" charset="2"/>
            </a:endParaRPr>
          </a:p>
          <a:p>
            <a:pPr marL="355600" marR="0" lvl="0" indent="-355600" algn="just" defTabSz="457200" rtl="0" eaLnBrk="1" fontAlgn="auto" latinLnBrk="0" hangingPunct="1">
              <a:lnSpc>
                <a:spcPct val="100000"/>
              </a:lnSpc>
              <a:spcBef>
                <a:spcPts val="0"/>
              </a:spcBef>
              <a:spcAft>
                <a:spcPts val="0"/>
              </a:spcAft>
              <a:buClrTx/>
              <a:buSzTx/>
              <a:buFontTx/>
              <a:buChar char="-"/>
              <a:tabLst/>
              <a:defRPr/>
            </a:pPr>
            <a:r>
              <a:rPr kumimoji="0" lang="it-IT"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Wingdings" pitchFamily="2" charset="2"/>
              </a:rPr>
              <a:t>Facoltà di prevedere clausole di rinegoziazione all’interno dei bandi </a:t>
            </a:r>
          </a:p>
          <a:p>
            <a:pPr marR="0" lvl="0" algn="ctr" defTabSz="457200" rtl="0" eaLnBrk="1" fontAlgn="auto" latinLnBrk="0" hangingPunct="1">
              <a:lnSpc>
                <a:spcPct val="100000"/>
              </a:lnSpc>
              <a:spcBef>
                <a:spcPts val="0"/>
              </a:spcBef>
              <a:spcAft>
                <a:spcPts val="0"/>
              </a:spcAft>
              <a:buClrTx/>
              <a:buSzTx/>
              <a:tabLst/>
              <a:defRPr/>
            </a:pPr>
            <a:r>
              <a:rPr lang="it-IT" sz="2000" b="1" dirty="0">
                <a:solidFill>
                  <a:prstClr val="black"/>
                </a:solidFill>
                <a:latin typeface="Calibri" panose="020F0502020204030204" pitchFamily="34" charset="0"/>
                <a:cs typeface="Calibri" panose="020F0502020204030204" pitchFamily="34" charset="0"/>
                <a:sym typeface="Wingdings" pitchFamily="2" charset="2"/>
              </a:rPr>
              <a:t>Art. 120, comma 8 </a:t>
            </a:r>
          </a:p>
          <a:p>
            <a:pPr marR="0" lvl="0" algn="just" defTabSz="457200" rtl="0" eaLnBrk="1" fontAlgn="auto" latinLnBrk="0" hangingPunct="1">
              <a:lnSpc>
                <a:spcPct val="100000"/>
              </a:lnSpc>
              <a:spcBef>
                <a:spcPts val="0"/>
              </a:spcBef>
              <a:spcAft>
                <a:spcPts val="0"/>
              </a:spcAft>
              <a:buClrTx/>
              <a:buSzTx/>
              <a:tabLst/>
              <a:defRPr/>
            </a:pPr>
            <a:r>
              <a:rPr lang="it-IT" b="0" i="0" dirty="0">
                <a:solidFill>
                  <a:srgbClr val="000000"/>
                </a:solidFill>
                <a:effectLst/>
                <a:latin typeface="Calibri" panose="020F0502020204030204" pitchFamily="34" charset="0"/>
              </a:rPr>
              <a:t>Il contratto è </a:t>
            </a:r>
            <a:r>
              <a:rPr lang="it-IT" b="1" i="0" dirty="0">
                <a:solidFill>
                  <a:srgbClr val="000000"/>
                </a:solidFill>
                <a:effectLst/>
                <a:latin typeface="Calibri" panose="020F0502020204030204" pitchFamily="34" charset="0"/>
              </a:rPr>
              <a:t>sempre modificabile ai sensi dell’articolo 9 e nel rispetto delle clausole di rinegoziazione contenute nel contratto</a:t>
            </a:r>
            <a:r>
              <a:rPr lang="it-IT" b="0" i="0" dirty="0">
                <a:solidFill>
                  <a:srgbClr val="000000"/>
                </a:solidFill>
                <a:effectLst/>
                <a:latin typeface="Calibri" panose="020F0502020204030204" pitchFamily="34" charset="0"/>
              </a:rPr>
              <a:t>. Nel caso in cui queste </a:t>
            </a:r>
            <a:r>
              <a:rPr lang="it-IT" b="1" i="0" dirty="0">
                <a:solidFill>
                  <a:srgbClr val="000000"/>
                </a:solidFill>
                <a:effectLst/>
                <a:latin typeface="Calibri" panose="020F0502020204030204" pitchFamily="34" charset="0"/>
              </a:rPr>
              <a:t>non </a:t>
            </a:r>
            <a:r>
              <a:rPr lang="it-IT" b="0" i="0" dirty="0">
                <a:solidFill>
                  <a:srgbClr val="000000"/>
                </a:solidFill>
                <a:effectLst/>
                <a:latin typeface="Calibri" panose="020F0502020204030204" pitchFamily="34" charset="0"/>
              </a:rPr>
              <a:t>siano previste, la richiesta di rinegoziazione va avanzata senza ritardo e non giustifica, di per sé, la sospensione dell’esecuzione del contratto. </a:t>
            </a:r>
            <a:r>
              <a:rPr lang="it-IT" b="1" i="0" dirty="0">
                <a:solidFill>
                  <a:srgbClr val="000000"/>
                </a:solidFill>
                <a:effectLst/>
                <a:latin typeface="Calibri" panose="020F0502020204030204" pitchFamily="34" charset="0"/>
              </a:rPr>
              <a:t>Il RUP provvede a formulare la proposta di un nuovo accordo entro un termine non superiore a tre mesi. </a:t>
            </a:r>
            <a:r>
              <a:rPr lang="it-IT" b="0" i="0" dirty="0">
                <a:solidFill>
                  <a:srgbClr val="000000"/>
                </a:solidFill>
                <a:effectLst/>
                <a:latin typeface="Calibri" panose="020F0502020204030204" pitchFamily="34" charset="0"/>
              </a:rPr>
              <a:t>Nel caso in cui non si pervenga al nuovo accordo entro un termine ragionevole, la parte svantaggiata </a:t>
            </a:r>
            <a:r>
              <a:rPr lang="it-IT" b="1" i="0" dirty="0">
                <a:solidFill>
                  <a:srgbClr val="000000"/>
                </a:solidFill>
                <a:effectLst/>
                <a:latin typeface="Calibri" panose="020F0502020204030204" pitchFamily="34" charset="0"/>
              </a:rPr>
              <a:t>può agire in giudizio </a:t>
            </a:r>
            <a:r>
              <a:rPr lang="it-IT" b="0" i="0" dirty="0">
                <a:solidFill>
                  <a:srgbClr val="000000"/>
                </a:solidFill>
                <a:effectLst/>
                <a:latin typeface="Calibri" panose="020F0502020204030204" pitchFamily="34" charset="0"/>
              </a:rPr>
              <a:t>per ottenere l’adeguamento del contratto all’equilibrio originario, salva la responsabilità per la violazione dell’obbligo di rinegoziazione.</a:t>
            </a:r>
          </a:p>
          <a:p>
            <a:pPr marR="0" lvl="0" algn="ctr" defTabSz="457200" rtl="0" eaLnBrk="1" fontAlgn="auto" latinLnBrk="0" hangingPunct="1">
              <a:lnSpc>
                <a:spcPct val="100000"/>
              </a:lnSpc>
              <a:spcBef>
                <a:spcPts val="0"/>
              </a:spcBef>
              <a:spcAft>
                <a:spcPts val="0"/>
              </a:spcAft>
              <a:buClrTx/>
              <a:buSzTx/>
              <a:tabLst/>
              <a:defRPr/>
            </a:pPr>
            <a:r>
              <a:rPr kumimoji="0" lang="it-IT" sz="2400" b="1" u="none" strike="noStrike" kern="1200" cap="none" spc="0" normalizeH="0" baseline="0" noProof="0" dirty="0">
                <a:ln>
                  <a:noFill/>
                </a:ln>
                <a:solidFill>
                  <a:srgbClr val="000000"/>
                </a:solidFill>
                <a:uLnTx/>
                <a:uFillTx/>
                <a:latin typeface="Calibri" panose="020F0502020204030204" pitchFamily="34" charset="0"/>
                <a:ea typeface="+mn-ea"/>
                <a:cs typeface="Calibri" panose="020F0502020204030204" pitchFamily="34" charset="0"/>
                <a:sym typeface="Wingdings" pitchFamily="2" charset="2"/>
              </a:rPr>
              <a:t>Art. 120, comma 15</a:t>
            </a:r>
          </a:p>
          <a:p>
            <a:pPr marR="0" lvl="0" algn="just" defTabSz="457200" rtl="0" eaLnBrk="1" fontAlgn="auto" latinLnBrk="0" hangingPunct="1">
              <a:lnSpc>
                <a:spcPct val="100000"/>
              </a:lnSpc>
              <a:spcBef>
                <a:spcPts val="0"/>
              </a:spcBef>
              <a:spcAft>
                <a:spcPts val="0"/>
              </a:spcAft>
              <a:buClrTx/>
              <a:buSzTx/>
              <a:tabLst/>
              <a:defRPr/>
            </a:pPr>
            <a:r>
              <a:rPr kumimoji="0" lang="it-IT"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Wingdings" pitchFamily="2" charset="2"/>
              </a:rPr>
              <a:t> Si osservano, </a:t>
            </a:r>
            <a:r>
              <a:rPr kumimoji="0" lang="it-IT"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Wingdings" pitchFamily="2" charset="2"/>
              </a:rPr>
              <a:t>in relazione alle modifiche del contratto</a:t>
            </a:r>
            <a:r>
              <a:rPr kumimoji="0" lang="it-IT"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Wingdings" pitchFamily="2" charset="2"/>
              </a:rPr>
              <a:t>, nonché in relazione alle varianti in corso d’opera, gli </a:t>
            </a:r>
            <a:r>
              <a:rPr kumimoji="0" lang="it-IT"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Wingdings" pitchFamily="2" charset="2"/>
              </a:rPr>
              <a:t>oneri di comunicazione e di trasmissione all’ANAC</a:t>
            </a:r>
            <a:r>
              <a:rPr kumimoji="0" lang="it-IT"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Wingdings" pitchFamily="2" charset="2"/>
              </a:rPr>
              <a:t>, a cura del RUP, individuati dall’allegato II.14. Nel caso in cui l'ANAC accerti l'illegittimità della variante in corso d'opera approvata, esercita i poteri di cui all'articolo 222. In caso di inadempimento agli obblighi di comunicazione e trasmissione delle modifiche e delle varianti in corso d'opera previsti dall’allegato II.14, si applicano le </a:t>
            </a:r>
            <a:r>
              <a:rPr kumimoji="0" lang="it-IT"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Wingdings" pitchFamily="2" charset="2"/>
              </a:rPr>
              <a:t>sanzioni amministrative pecuniarie </a:t>
            </a:r>
            <a:r>
              <a:rPr kumimoji="0" lang="it-IT"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Wingdings" pitchFamily="2" charset="2"/>
              </a:rPr>
              <a:t>di cui all'articolo 222, comma 13.</a:t>
            </a:r>
          </a:p>
        </p:txBody>
      </p:sp>
    </p:spTree>
    <p:extLst>
      <p:ext uri="{BB962C8B-B14F-4D97-AF65-F5344CB8AC3E}">
        <p14:creationId xmlns:p14="http://schemas.microsoft.com/office/powerpoint/2010/main" val="26698503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5F764-6CF7-8E4C-22EE-B220ACC392D5}"/>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333953BD-DBF6-DC88-86A5-545462E3C4D3}"/>
              </a:ext>
            </a:extLst>
          </p:cNvPr>
          <p:cNvSpPr txBox="1"/>
          <p:nvPr/>
        </p:nvSpPr>
        <p:spPr>
          <a:xfrm>
            <a:off x="962471" y="239151"/>
            <a:ext cx="9247269" cy="584775"/>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Revisione prezzi - art. 60 </a:t>
            </a:r>
            <a:r>
              <a:rPr lang="it-IT" sz="32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endPar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3" name="CasellaDiTesto 2">
            <a:extLst>
              <a:ext uri="{FF2B5EF4-FFF2-40B4-BE49-F238E27FC236}">
                <a16:creationId xmlns:a16="http://schemas.microsoft.com/office/drawing/2014/main" id="{7B447BFF-744B-E364-E087-8EF53CCB3C83}"/>
              </a:ext>
            </a:extLst>
          </p:cNvPr>
          <p:cNvSpPr txBox="1"/>
          <p:nvPr/>
        </p:nvSpPr>
        <p:spPr>
          <a:xfrm>
            <a:off x="82903" y="933870"/>
            <a:ext cx="11164528" cy="6247864"/>
          </a:xfrm>
          <a:prstGeom prst="rect">
            <a:avLst/>
          </a:prstGeom>
          <a:noFill/>
        </p:spPr>
        <p:txBody>
          <a:bodyPr wrap="square" rtlCol="0">
            <a:spAutoFit/>
          </a:bodyPr>
          <a:lstStyle/>
          <a:p>
            <a:pPr algn="just"/>
            <a:endParaRPr lang="it-IT" sz="20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algn="just"/>
            <a:r>
              <a:rPr lang="it-IT" sz="20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Verificarsi di</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 particolari condizioni di natura oggettiva</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che determinano una variazione del costo dell’opera, della fornitura o del servizio</a:t>
            </a:r>
          </a:p>
          <a:p>
            <a:pPr algn="just"/>
            <a:endParaRPr lang="it-IT" sz="20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342900" indent="-342900" algn="just">
              <a:buFontTx/>
              <a:buChar char="-"/>
            </a:pPr>
            <a:r>
              <a:rPr lang="it-IT" sz="20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Meccanismo revisionale per lavori:</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in caso di variazione del costo dell'opera, in aumento o in diminuzione, superiore al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3 per cento </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dell'importo complessivo e nella misura del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90 per cento </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del valore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eccedente</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la variazione del 3 per cento applicata alle prestazioni da eseguire (comma 2); </a:t>
            </a:r>
          </a:p>
          <a:p>
            <a:pPr algn="just"/>
            <a:endParaRPr lang="it-IT" sz="2000" dirty="0">
              <a:solidFill>
                <a:schemeClr val="bg1"/>
              </a:solidFill>
              <a:latin typeface="Times New Roman" panose="02020603050405020304" pitchFamily="18" charset="0"/>
              <a:cs typeface="Times New Roman" panose="02020603050405020304" pitchFamily="18" charset="0"/>
              <a:sym typeface="Wingdings" pitchFamily="2" charset="2"/>
            </a:endParaRPr>
          </a:p>
          <a:p>
            <a:pPr marL="342900" indent="-342900" algn="just">
              <a:buFontTx/>
              <a:buChar char="-"/>
            </a:pPr>
            <a:r>
              <a:rPr lang="it-IT" sz="20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Meccanismo revisionali per servizi e forniture</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variazione del costo della fornitura o del servizio, in aumento o in diminuzione, superiore al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5 per cento </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dell'importo complessivo e nella misura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dell'80 per cento</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del valore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eccedente</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la variazione del 5% applicata alle prestazioni da eseguire (comma 2).</a:t>
            </a:r>
          </a:p>
          <a:p>
            <a:pPr algn="just"/>
            <a:endParaRPr lang="it-IT" sz="2000" dirty="0">
              <a:solidFill>
                <a:schemeClr val="bg1"/>
              </a:solidFill>
              <a:latin typeface="Times New Roman" panose="02020603050405020304" pitchFamily="18" charset="0"/>
              <a:cs typeface="Times New Roman" panose="02020603050405020304" pitchFamily="18" charset="0"/>
              <a:sym typeface="Wingdings" pitchFamily="2" charset="2"/>
            </a:endParaRPr>
          </a:p>
          <a:p>
            <a:pPr marL="714375"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Resta ferma la facoltà (per servizi e forniture) di inserire nel contratto, oltre alle clausole di cui al comma 1,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meccanismi ordinari di adeguamento del prezzo </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del contratto all'indice inflattivo convenzionalmente individuato tra le parti.</a:t>
            </a:r>
          </a:p>
          <a:p>
            <a:pPr marL="714375" algn="just"/>
            <a:endParaRPr lang="it-IT" sz="2000" dirty="0">
              <a:solidFill>
                <a:schemeClr val="bg1"/>
              </a:solidFill>
              <a:latin typeface="Times New Roman" panose="02020603050405020304" pitchFamily="18" charset="0"/>
              <a:cs typeface="Times New Roman" panose="02020603050405020304" pitchFamily="18" charset="0"/>
              <a:sym typeface="Wingdings" pitchFamily="2" charset="2"/>
            </a:endParaRPr>
          </a:p>
          <a:p>
            <a:pPr marL="182563"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L'allegato II.2-bis disciplina le modalità di applicazione delle clausole di revisione dei prezzi, tenuto conto della natura e del settore merceologico dell'appalto, e degli indici disponibili e ne specifica le modalità di corresponsione, anche in considerazione dell'eventuale ricorso al subappalto.</a:t>
            </a:r>
          </a:p>
          <a:p>
            <a:pPr marL="627063" algn="just"/>
            <a:endParaRPr lang="it-IT" sz="20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endParaRPr>
          </a:p>
        </p:txBody>
      </p:sp>
      <p:sp>
        <p:nvSpPr>
          <p:cNvPr id="2" name="Freccia in giù 1">
            <a:extLst>
              <a:ext uri="{FF2B5EF4-FFF2-40B4-BE49-F238E27FC236}">
                <a16:creationId xmlns:a16="http://schemas.microsoft.com/office/drawing/2014/main" id="{2981B266-F964-FF22-8953-CF3AAC05FC3B}"/>
              </a:ext>
            </a:extLst>
          </p:cNvPr>
          <p:cNvSpPr/>
          <p:nvPr/>
        </p:nvSpPr>
        <p:spPr>
          <a:xfrm>
            <a:off x="5180535" y="4286627"/>
            <a:ext cx="484632" cy="3657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1136245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5F764-6CF7-8E4C-22EE-B220ACC392D5}"/>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333953BD-DBF6-DC88-86A5-545462E3C4D3}"/>
              </a:ext>
            </a:extLst>
          </p:cNvPr>
          <p:cNvSpPr txBox="1"/>
          <p:nvPr/>
        </p:nvSpPr>
        <p:spPr>
          <a:xfrm>
            <a:off x="1420837" y="436099"/>
            <a:ext cx="9112460" cy="646331"/>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Revisione prezzi - art. 60 </a:t>
            </a:r>
            <a:r>
              <a:rPr lang="it-IT" sz="36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endPar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3" name="CasellaDiTesto 2">
            <a:extLst>
              <a:ext uri="{FF2B5EF4-FFF2-40B4-BE49-F238E27FC236}">
                <a16:creationId xmlns:a16="http://schemas.microsoft.com/office/drawing/2014/main" id="{7B447BFF-744B-E364-E087-8EF53CCB3C83}"/>
              </a:ext>
            </a:extLst>
          </p:cNvPr>
          <p:cNvSpPr txBox="1"/>
          <p:nvPr/>
        </p:nvSpPr>
        <p:spPr>
          <a:xfrm>
            <a:off x="323557" y="886266"/>
            <a:ext cx="10905972" cy="6370975"/>
          </a:xfrm>
          <a:prstGeom prst="rect">
            <a:avLst/>
          </a:prstGeom>
          <a:noFill/>
        </p:spPr>
        <p:txBody>
          <a:bodyPr wrap="square" rtlCol="0">
            <a:spAutoFit/>
          </a:bodyPr>
          <a:lstStyle/>
          <a:p>
            <a:pPr algn="just"/>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Comma 3: </a:t>
            </a:r>
            <a:r>
              <a:rPr lang="it-IT" sz="2400" i="1" dirty="0">
                <a:solidFill>
                  <a:schemeClr val="bg1"/>
                </a:solidFill>
                <a:latin typeface="Times New Roman" panose="02020603050405020304" pitchFamily="18" charset="0"/>
                <a:cs typeface="Times New Roman" panose="02020603050405020304" pitchFamily="18" charset="0"/>
                <a:sym typeface="Wingdings" pitchFamily="2" charset="2"/>
              </a:rPr>
              <a:t>Ai fini della determinazione della variazione dei costi e dei prezzi di cui al comma 1, si utilizzano i seguenti indici sintetici </a:t>
            </a:r>
            <a:r>
              <a:rPr lang="it-IT" sz="2400" i="1" strike="sngStrike" dirty="0">
                <a:solidFill>
                  <a:schemeClr val="bg1"/>
                </a:solidFill>
                <a:latin typeface="Times New Roman" panose="02020603050405020304" pitchFamily="18" charset="0"/>
                <a:cs typeface="Times New Roman" panose="02020603050405020304" pitchFamily="18" charset="0"/>
                <a:sym typeface="Wingdings" pitchFamily="2" charset="2"/>
              </a:rPr>
              <a:t>elaborati dall’ISTAT:</a:t>
            </a:r>
          </a:p>
          <a:p>
            <a:pPr algn="just"/>
            <a:endParaRPr lang="it-IT" sz="2400" i="1"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r>
              <a:rPr lang="it-IT" sz="2400" i="1" dirty="0">
                <a:solidFill>
                  <a:schemeClr val="bg1"/>
                </a:solidFill>
                <a:latin typeface="Times New Roman" panose="02020603050405020304" pitchFamily="18" charset="0"/>
                <a:cs typeface="Times New Roman" panose="02020603050405020304" pitchFamily="18" charset="0"/>
                <a:sym typeface="Wingdings" pitchFamily="2" charset="2"/>
              </a:rPr>
              <a:t>a) </a:t>
            </a:r>
            <a:r>
              <a:rPr lang="it-IT" sz="2400" i="1" strike="sngStrike" dirty="0">
                <a:solidFill>
                  <a:schemeClr val="bg1"/>
                </a:solidFill>
                <a:latin typeface="Times New Roman" panose="02020603050405020304" pitchFamily="18" charset="0"/>
                <a:cs typeface="Times New Roman" panose="02020603050405020304" pitchFamily="18" charset="0"/>
                <a:sym typeface="Wingdings" pitchFamily="2" charset="2"/>
              </a:rPr>
              <a:t>con riguardo ai contratti di lavori, gli indici sintetici di costo di costruzione;</a:t>
            </a:r>
          </a:p>
          <a:p>
            <a:pPr algn="just"/>
            <a:r>
              <a:rPr lang="it-IT" sz="2400" i="1" dirty="0">
                <a:solidFill>
                  <a:schemeClr val="bg1"/>
                </a:solidFill>
                <a:latin typeface="Times New Roman" panose="02020603050405020304" pitchFamily="18" charset="0"/>
                <a:cs typeface="Times New Roman" panose="02020603050405020304" pitchFamily="18" charset="0"/>
                <a:sym typeface="Wingdings" pitchFamily="2" charset="2"/>
              </a:rPr>
              <a:t>a) con riguardo ai </a:t>
            </a:r>
            <a:r>
              <a:rPr lang="it-IT" sz="2400" b="1" i="1" dirty="0">
                <a:solidFill>
                  <a:schemeClr val="bg1"/>
                </a:solidFill>
                <a:latin typeface="Times New Roman" panose="02020603050405020304" pitchFamily="18" charset="0"/>
                <a:cs typeface="Times New Roman" panose="02020603050405020304" pitchFamily="18" charset="0"/>
                <a:sym typeface="Wingdings" pitchFamily="2" charset="2"/>
              </a:rPr>
              <a:t>contratti di lavori</a:t>
            </a:r>
            <a:r>
              <a:rPr lang="it-IT" sz="2400" i="1" dirty="0">
                <a:solidFill>
                  <a:schemeClr val="bg1"/>
                </a:solidFill>
                <a:latin typeface="Times New Roman" panose="02020603050405020304" pitchFamily="18" charset="0"/>
                <a:cs typeface="Times New Roman" panose="02020603050405020304" pitchFamily="18" charset="0"/>
                <a:sym typeface="Wingdings" pitchFamily="2" charset="2"/>
              </a:rPr>
              <a:t>, </a:t>
            </a:r>
            <a:r>
              <a:rPr lang="it-IT" sz="2400" i="1"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gli indici sintetici individuati ai sensi del comma 4-quater </a:t>
            </a:r>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a:t>
            </a:r>
            <a:r>
              <a:rPr lang="it-IT" sz="2400" i="1" dirty="0" err="1">
                <a:solidFill>
                  <a:schemeClr val="bg1"/>
                </a:solidFill>
                <a:latin typeface="Times New Roman" panose="02020603050405020304" pitchFamily="18" charset="0"/>
                <a:cs typeface="Times New Roman" panose="02020603050405020304" pitchFamily="18" charset="0"/>
                <a:sym typeface="Wingdings" pitchFamily="2" charset="2"/>
              </a:rPr>
              <a:t>recte</a:t>
            </a:r>
            <a:r>
              <a:rPr lang="it-IT" sz="2400" i="1" dirty="0">
                <a:solidFill>
                  <a:schemeClr val="bg1"/>
                </a:solidFill>
                <a:latin typeface="Times New Roman" panose="02020603050405020304" pitchFamily="18" charset="0"/>
                <a:cs typeface="Times New Roman" panose="02020603050405020304" pitchFamily="18" charset="0"/>
                <a:sym typeface="Wingdings" pitchFamily="2" charset="2"/>
              </a:rPr>
              <a:t>:</a:t>
            </a:r>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 a seguito di adozione di provvedimento ministeriale);</a:t>
            </a:r>
          </a:p>
          <a:p>
            <a:pPr algn="just"/>
            <a:endParaRPr lang="it-IT" sz="2400" i="1"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r>
              <a:rPr lang="it-IT" sz="2400" i="1" dirty="0">
                <a:solidFill>
                  <a:schemeClr val="bg1"/>
                </a:solidFill>
                <a:latin typeface="Times New Roman" panose="02020603050405020304" pitchFamily="18" charset="0"/>
                <a:cs typeface="Times New Roman" panose="02020603050405020304" pitchFamily="18" charset="0"/>
                <a:sym typeface="Wingdings" pitchFamily="2" charset="2"/>
              </a:rPr>
              <a:t>b) con riguardo ai </a:t>
            </a:r>
            <a:r>
              <a:rPr lang="it-IT" sz="2400" b="1" i="1" dirty="0">
                <a:solidFill>
                  <a:schemeClr val="bg1"/>
                </a:solidFill>
                <a:latin typeface="Times New Roman" panose="02020603050405020304" pitchFamily="18" charset="0"/>
                <a:cs typeface="Times New Roman" panose="02020603050405020304" pitchFamily="18" charset="0"/>
                <a:sym typeface="Wingdings" pitchFamily="2" charset="2"/>
              </a:rPr>
              <a:t>contratti di servizi e forniture</a:t>
            </a:r>
            <a:r>
              <a:rPr lang="it-IT" sz="2400" i="1" dirty="0">
                <a:solidFill>
                  <a:schemeClr val="bg1"/>
                </a:solidFill>
                <a:latin typeface="Times New Roman" panose="02020603050405020304" pitchFamily="18" charset="0"/>
                <a:cs typeface="Times New Roman" panose="02020603050405020304" pitchFamily="18" charset="0"/>
                <a:sym typeface="Wingdings" pitchFamily="2" charset="2"/>
              </a:rPr>
              <a:t>, gli indici, anche disaggregati, dei prezzi al consumo, dei prezzi alla produzione dell’industria e dei servizi e gli indici delle retribuzioni contrattuali orarie.</a:t>
            </a:r>
          </a:p>
          <a:p>
            <a:pPr algn="just"/>
            <a:endParaRPr lang="it-IT" sz="2400" i="1"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r>
              <a:rPr lang="it-IT" sz="2400" i="1" dirty="0">
                <a:solidFill>
                  <a:schemeClr val="bg1"/>
                </a:solidFill>
                <a:latin typeface="Times New Roman" panose="02020603050405020304" pitchFamily="18" charset="0"/>
                <a:cs typeface="Times New Roman" panose="02020603050405020304" pitchFamily="18" charset="0"/>
                <a:sym typeface="Wingdings" pitchFamily="2" charset="2"/>
              </a:rPr>
              <a:t>4</a:t>
            </a:r>
            <a:r>
              <a:rPr lang="it-IT" sz="2000" i="1" dirty="0">
                <a:solidFill>
                  <a:schemeClr val="bg1"/>
                </a:solidFill>
                <a:latin typeface="Times New Roman" panose="02020603050405020304" pitchFamily="18" charset="0"/>
                <a:cs typeface="Times New Roman" panose="02020603050405020304" pitchFamily="18" charset="0"/>
                <a:sym typeface="Wingdings" pitchFamily="2" charset="2"/>
              </a:rPr>
              <a:t>. </a:t>
            </a:r>
            <a:r>
              <a:rPr lang="it-IT" sz="2000" i="1" strike="sngStrike" dirty="0">
                <a:solidFill>
                  <a:schemeClr val="bg1"/>
                </a:solidFill>
                <a:latin typeface="Times New Roman" panose="02020603050405020304" pitchFamily="18" charset="0"/>
                <a:cs typeface="Times New Roman" panose="02020603050405020304" pitchFamily="18" charset="0"/>
                <a:sym typeface="Wingdings" pitchFamily="2" charset="2"/>
              </a:rPr>
              <a:t>Gli indici di costo e di prezzo di cui al comma 3, sono pubblicati, unitamente alla relativa metodologia di calcolo, sul portale istituzionale dell’ISTAT in conformità alle pertinenti disposizioni normative europee e nazionali in materia di comunicazione e diffusione dell’informazione statistica ufficiale. Con provvedimento adottato dal Ministero dell’infrastrutture e dei trasporti, sentito l’ISTAT, sono individuate eventuali ulteriori categorie di indici ovvero ulteriori specificazioni tipologiche o merceologiche delle categorie di indici individuate dal comma 3 nell’ambito degli indici già prodotti dall’ISTAT.</a:t>
            </a:r>
          </a:p>
          <a:p>
            <a:pPr marL="627063" algn="just"/>
            <a:endParaRPr lang="it-IT" sz="20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39784600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5F764-6CF7-8E4C-22EE-B220ACC392D5}"/>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333953BD-DBF6-DC88-86A5-545462E3C4D3}"/>
              </a:ext>
            </a:extLst>
          </p:cNvPr>
          <p:cNvSpPr txBox="1"/>
          <p:nvPr/>
        </p:nvSpPr>
        <p:spPr>
          <a:xfrm>
            <a:off x="1084791" y="819065"/>
            <a:ext cx="9124949" cy="584775"/>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Revisione prezzi - art. 60 </a:t>
            </a:r>
            <a:r>
              <a:rPr lang="it-IT" sz="32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endPar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3" name="CasellaDiTesto 2">
            <a:extLst>
              <a:ext uri="{FF2B5EF4-FFF2-40B4-BE49-F238E27FC236}">
                <a16:creationId xmlns:a16="http://schemas.microsoft.com/office/drawing/2014/main" id="{7B447BFF-744B-E364-E087-8EF53CCB3C83}"/>
              </a:ext>
            </a:extLst>
          </p:cNvPr>
          <p:cNvSpPr txBox="1"/>
          <p:nvPr/>
        </p:nvSpPr>
        <p:spPr>
          <a:xfrm>
            <a:off x="65001" y="1296118"/>
            <a:ext cx="11164528" cy="5016758"/>
          </a:xfrm>
          <a:prstGeom prst="rect">
            <a:avLst/>
          </a:prstGeom>
          <a:noFill/>
        </p:spPr>
        <p:txBody>
          <a:bodyPr wrap="square" rtlCol="0">
            <a:spAutoFit/>
          </a:bodyPr>
          <a:lstStyle/>
          <a:p>
            <a:pPr marL="177800" indent="-177800"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Introdotto</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l’allegato II.2-bis </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secondo cui:</a:t>
            </a:r>
          </a:p>
          <a:p>
            <a:pPr marL="177800" indent="-177800"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a) Nel caso di appalti di lavori, la revisione dei prezzi si applica ai lavori di nuova costruzione, nonché ai lavori di manutenzione straordinaria e ordinaria (art. 1);</a:t>
            </a:r>
          </a:p>
          <a:p>
            <a:pPr marL="177800" indent="-177800"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b) </a:t>
            </a:r>
            <a:r>
              <a:rPr lang="it-IT" sz="20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è previsto l’obbligo di inserimento di clausole di revisione dei prezzi anche nei contratti di subappalto e/o subcontratti (art. 8);</a:t>
            </a:r>
          </a:p>
          <a:p>
            <a:pPr marL="177800" indent="-177800"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c) il momento di riferimento per il calcolo è il </a:t>
            </a:r>
            <a:r>
              <a:rPr lang="it-IT" sz="2000" b="1"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provvedimento di aggiudicazione </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(non la stipula, né il termine per la presentazione delle offerte) – art. 3 -.</a:t>
            </a:r>
          </a:p>
          <a:p>
            <a:pPr marL="177800" indent="-177800"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d) l’indice sintetico viene individuato dal progettista;</a:t>
            </a:r>
          </a:p>
          <a:p>
            <a:pPr marL="177800" indent="-177800"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e) la revisione viene effettuata </a:t>
            </a:r>
            <a:r>
              <a:rPr lang="it-IT" sz="2000" b="1"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in automatico </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dalla SA, anche in assenza di istanza di parte (art. 3);</a:t>
            </a:r>
          </a:p>
          <a:p>
            <a:pPr marL="177800" indent="-177800"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f) il compenso a titolo revisionale si può pagare con Sal revisionali o con un unico Sal che riporti distintamente le somme;</a:t>
            </a:r>
          </a:p>
          <a:p>
            <a:pPr marL="177800" indent="-177800"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g) in caso di appalto integrato, l’indice viene individuato in sede di approvazione del PFTE ed è ricalcolato al momento della progettazione esecutiva, </a:t>
            </a:r>
            <a:r>
              <a:rPr lang="it-IT" sz="20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tenuto conto delle eventuali variazioni intervenute (art. 9);</a:t>
            </a:r>
          </a:p>
          <a:p>
            <a:pPr marL="177800" indent="-177800" algn="just"/>
            <a:r>
              <a:rPr lang="it-IT" sz="20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h) Per i lavori,  in caso di mancanza di risorse, è ammessa la rimodulazione della programmazione triennale e annuale, ovvero ricorrendo alle economie derivanti da possibili varianti in diminuzione del medesimo intervento. </a:t>
            </a:r>
          </a:p>
        </p:txBody>
      </p:sp>
    </p:spTree>
    <p:extLst>
      <p:ext uri="{BB962C8B-B14F-4D97-AF65-F5344CB8AC3E}">
        <p14:creationId xmlns:p14="http://schemas.microsoft.com/office/powerpoint/2010/main" val="4095671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D4231C-8097-8CA2-4347-A60E57824A38}"/>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1F6CABD3-087E-8B96-8059-9E9ED18E733C}"/>
              </a:ext>
            </a:extLst>
          </p:cNvPr>
          <p:cNvSpPr txBox="1"/>
          <p:nvPr/>
        </p:nvSpPr>
        <p:spPr>
          <a:xfrm>
            <a:off x="1195754" y="140677"/>
            <a:ext cx="9013986" cy="1754326"/>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Art. 8 </a:t>
            </a:r>
            <a:r>
              <a:rPr lang="it-IT" sz="36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endPar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p>
            <a:pPr algn="ct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Divieto di prestazioni d’opera intellettuale a titolo gratuito</a:t>
            </a:r>
          </a:p>
        </p:txBody>
      </p:sp>
      <p:sp>
        <p:nvSpPr>
          <p:cNvPr id="3" name="CasellaDiTesto 2">
            <a:extLst>
              <a:ext uri="{FF2B5EF4-FFF2-40B4-BE49-F238E27FC236}">
                <a16:creationId xmlns:a16="http://schemas.microsoft.com/office/drawing/2014/main" id="{F2800403-2CE9-7CF4-6D8C-9FEC33BBD8ED}"/>
              </a:ext>
            </a:extLst>
          </p:cNvPr>
          <p:cNvSpPr txBox="1"/>
          <p:nvPr/>
        </p:nvSpPr>
        <p:spPr>
          <a:xfrm>
            <a:off x="65001" y="1296118"/>
            <a:ext cx="11301694" cy="5109091"/>
          </a:xfrm>
          <a:prstGeom prst="rect">
            <a:avLst/>
          </a:prstGeom>
          <a:noFill/>
        </p:spPr>
        <p:txBody>
          <a:bodyPr wrap="square" rtlCol="0">
            <a:spAutoFit/>
          </a:bodyPr>
          <a:lstStyle/>
          <a:p>
            <a:pPr marL="177800" indent="-177800" algn="ctr"/>
            <a:r>
              <a:rPr lang="it-IT" sz="1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a:t>
            </a:r>
            <a:endPar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algn="just"/>
            <a:endParaRPr lang="it-IT" sz="3200"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r>
              <a:rPr lang="it-IT" sz="3200" dirty="0">
                <a:solidFill>
                  <a:schemeClr val="bg1"/>
                </a:solidFill>
                <a:latin typeface="Times New Roman" panose="02020603050405020304" pitchFamily="18" charset="0"/>
                <a:cs typeface="Times New Roman" panose="02020603050405020304" pitchFamily="18" charset="0"/>
                <a:sym typeface="Wingdings" pitchFamily="2" charset="2"/>
              </a:rPr>
              <a:t>Comma 2:</a:t>
            </a:r>
            <a:r>
              <a:rPr lang="it-IT" sz="3200" i="1" dirty="0">
                <a:solidFill>
                  <a:schemeClr val="bg1"/>
                </a:solidFill>
                <a:latin typeface="Times New Roman" panose="02020603050405020304" pitchFamily="18" charset="0"/>
                <a:cs typeface="Times New Roman" panose="02020603050405020304" pitchFamily="18" charset="0"/>
                <a:sym typeface="Wingdings" pitchFamily="2" charset="2"/>
              </a:rPr>
              <a:t> «Le prestazioni d’opera intellettuale non possono essere rese dai professionisti gratuitamente, </a:t>
            </a:r>
            <a:r>
              <a:rPr lang="it-IT" sz="3200" b="1" i="1" dirty="0">
                <a:solidFill>
                  <a:schemeClr val="bg1"/>
                </a:solidFill>
                <a:latin typeface="Times New Roman" panose="02020603050405020304" pitchFamily="18" charset="0"/>
                <a:cs typeface="Times New Roman" panose="02020603050405020304" pitchFamily="18" charset="0"/>
                <a:sym typeface="Wingdings" pitchFamily="2" charset="2"/>
              </a:rPr>
              <a:t>salvo che in casi eccezionali e previa adeguata motivazione</a:t>
            </a:r>
            <a:r>
              <a:rPr lang="it-IT" sz="3200" i="1" dirty="0">
                <a:solidFill>
                  <a:schemeClr val="bg1"/>
                </a:solidFill>
                <a:latin typeface="Times New Roman" panose="02020603050405020304" pitchFamily="18" charset="0"/>
                <a:cs typeface="Times New Roman" panose="02020603050405020304" pitchFamily="18" charset="0"/>
                <a:sym typeface="Wingdings" pitchFamily="2" charset="2"/>
              </a:rPr>
              <a:t>. Salvo i predetti casi eccezionali, la pubblica amministrazione garantisce comunque l’applicazione del principio dell’equo compenso </a:t>
            </a:r>
            <a:r>
              <a:rPr lang="it-IT" sz="3200" i="1"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secondo le modalità previste dall'articolo 41, commi 15-bis, 15-ter e 15-quater».</a:t>
            </a:r>
          </a:p>
          <a:p>
            <a:pPr algn="just"/>
            <a:r>
              <a:rPr lang="it-IT" sz="28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Questa integrazione ha lo scopo di coordinare tale divieto con le nuove disposizioni sull’equo compenso contenute nell’articolo 41, commi da 15-bis a 15-quater, introdotte dal medesimo Codice.</a:t>
            </a:r>
          </a:p>
        </p:txBody>
      </p:sp>
    </p:spTree>
    <p:extLst>
      <p:ext uri="{BB962C8B-B14F-4D97-AF65-F5344CB8AC3E}">
        <p14:creationId xmlns:p14="http://schemas.microsoft.com/office/powerpoint/2010/main" val="13681243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5F764-6CF7-8E4C-22EE-B220ACC392D5}"/>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333953BD-DBF6-DC88-86A5-545462E3C4D3}"/>
              </a:ext>
            </a:extLst>
          </p:cNvPr>
          <p:cNvSpPr txBox="1"/>
          <p:nvPr/>
        </p:nvSpPr>
        <p:spPr>
          <a:xfrm>
            <a:off x="1198002" y="0"/>
            <a:ext cx="9124949" cy="584775"/>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Revisione del contratto di concessione (art. 192 </a:t>
            </a:r>
            <a:r>
              <a:rPr lang="it-IT" sz="32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p>
        </p:txBody>
      </p:sp>
      <p:sp>
        <p:nvSpPr>
          <p:cNvPr id="3" name="CasellaDiTesto 2">
            <a:extLst>
              <a:ext uri="{FF2B5EF4-FFF2-40B4-BE49-F238E27FC236}">
                <a16:creationId xmlns:a16="http://schemas.microsoft.com/office/drawing/2014/main" id="{7B447BFF-744B-E364-E087-8EF53CCB3C83}"/>
              </a:ext>
            </a:extLst>
          </p:cNvPr>
          <p:cNvSpPr txBox="1"/>
          <p:nvPr/>
        </p:nvSpPr>
        <p:spPr>
          <a:xfrm>
            <a:off x="247881" y="835160"/>
            <a:ext cx="11164528" cy="5632311"/>
          </a:xfrm>
          <a:prstGeom prst="rect">
            <a:avLst/>
          </a:prstGeom>
          <a:noFill/>
        </p:spPr>
        <p:txBody>
          <a:bodyPr wrap="square" rtlCol="0">
            <a:spAutoFit/>
          </a:bodyPr>
          <a:lstStyle/>
          <a:p>
            <a:pPr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Al verificarsi di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eventi sopravvenuti straordinari e imprevedibili</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ivi compreso il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mutamento della normativa o della regolazione di riferimento</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purché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non imputabili al concessionario</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che incidano in modo significativo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sull'equilibrio economico-finanziario </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dell'operazione, il concessionario può chiedere la revisione del contratto nella misura strettamente necessaria a ricondurlo ai livelli di equilibrio e di traslazione del rischio pattuiti al momento della conclusione del contratto. L'alterazione dell'equilibrio economico e finanziario dovuto a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eventi diversi da quelli di cui al primo periodo e rientranti nei rischi allocati alla parte privata sono a carico della stessa</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a:t>
            </a:r>
          </a:p>
          <a:p>
            <a:pPr algn="just"/>
            <a:endParaRPr lang="it-IT" sz="2000"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In sede di revisione ai sensi del comma 1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non è consentito </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concordare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modifiche che </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alterino la natura della concessione, o modifiche sostanziali che, se fossero state contenute nella procedura iniziale di aggiudicazione della concessione, avrebbero consentito l'ammissione di candidati diversi da quelli inizialmente selezionati o l'accettazione di un'offerta diversa da quella inizialmente accettata, oppure avrebbero attirato ulteriori partecipanti alla procedura di aggiudicazione della concessione.</a:t>
            </a:r>
          </a:p>
          <a:p>
            <a:pPr algn="just"/>
            <a:endParaRPr lang="it-IT" sz="2000"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In caso di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mancato accordo </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sul riequilibrio del piano economico-finanziario le parti possono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recedere</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dal contratto. In tal caso, al concessionario sono rimborsati gli importi di cui all'articolo 190, comma 4, lettere a) e b), a esclusione degli oneri derivanti dallo scioglimento anticipato dei contratti di copertura del rischio di fluttuazione del tasso di interesse.</a:t>
            </a:r>
            <a:endParaRPr lang="it-IT" sz="2000" dirty="0">
              <a:solidFill>
                <a:schemeClr val="bg1"/>
              </a:solidFill>
              <a:highlight>
                <a:srgbClr val="00FF00"/>
              </a:highlight>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8435257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2A97B4-43B5-8317-E439-B2A2AF37F826}"/>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3A812B1D-4085-2729-608B-3531C1B63D3E}"/>
              </a:ext>
            </a:extLst>
          </p:cNvPr>
          <p:cNvSpPr txBox="1"/>
          <p:nvPr/>
        </p:nvSpPr>
        <p:spPr>
          <a:xfrm>
            <a:off x="1084791" y="819065"/>
            <a:ext cx="9124949" cy="646331"/>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Art. 61 </a:t>
            </a:r>
            <a:r>
              <a:rPr lang="it-IT" sz="36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(Contratti riservati)</a:t>
            </a:r>
          </a:p>
        </p:txBody>
      </p:sp>
      <p:sp>
        <p:nvSpPr>
          <p:cNvPr id="3" name="CasellaDiTesto 2">
            <a:extLst>
              <a:ext uri="{FF2B5EF4-FFF2-40B4-BE49-F238E27FC236}">
                <a16:creationId xmlns:a16="http://schemas.microsoft.com/office/drawing/2014/main" id="{F40BEAFF-EF1E-E221-2281-D4657388FF53}"/>
              </a:ext>
            </a:extLst>
          </p:cNvPr>
          <p:cNvSpPr txBox="1"/>
          <p:nvPr/>
        </p:nvSpPr>
        <p:spPr>
          <a:xfrm>
            <a:off x="65001" y="1296118"/>
            <a:ext cx="11164528" cy="3816429"/>
          </a:xfrm>
          <a:prstGeom prst="rect">
            <a:avLst/>
          </a:prstGeom>
          <a:noFill/>
        </p:spPr>
        <p:txBody>
          <a:bodyPr wrap="square" rtlCol="0">
            <a:spAutoFit/>
          </a:bodyPr>
          <a:lstStyle/>
          <a:p>
            <a:pPr marL="177800" indent="-177800" algn="ctr"/>
            <a:r>
              <a:rPr lang="it-IT" sz="1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a:t>
            </a:r>
            <a:endParaRPr lang="it-IT" sz="32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177800" indent="4763" algn="just"/>
            <a:r>
              <a:rPr lang="it-IT" sz="28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Introduzione comma 2 bis: </a:t>
            </a:r>
            <a:r>
              <a:rPr lang="it-IT" sz="2800" dirty="0">
                <a:solidFill>
                  <a:schemeClr val="bg1"/>
                </a:solidFill>
                <a:latin typeface="Times New Roman" panose="02020603050405020304" pitchFamily="18" charset="0"/>
                <a:cs typeface="Times New Roman" panose="02020603050405020304" pitchFamily="18" charset="0"/>
                <a:sym typeface="Wingdings" pitchFamily="2" charset="2"/>
              </a:rPr>
              <a:t>Per gli affidamenti di importo </a:t>
            </a:r>
            <a:r>
              <a:rPr lang="it-IT" sz="2800" b="1" dirty="0">
                <a:solidFill>
                  <a:schemeClr val="bg1"/>
                </a:solidFill>
                <a:latin typeface="Times New Roman" panose="02020603050405020304" pitchFamily="18" charset="0"/>
                <a:cs typeface="Times New Roman" panose="02020603050405020304" pitchFamily="18" charset="0"/>
                <a:sym typeface="Wingdings" pitchFamily="2" charset="2"/>
              </a:rPr>
              <a:t>inferiore alle soglie </a:t>
            </a:r>
            <a:r>
              <a:rPr lang="it-IT" sz="2800" dirty="0">
                <a:solidFill>
                  <a:schemeClr val="bg1"/>
                </a:solidFill>
                <a:latin typeface="Times New Roman" panose="02020603050405020304" pitchFamily="18" charset="0"/>
                <a:cs typeface="Times New Roman" panose="02020603050405020304" pitchFamily="18" charset="0"/>
                <a:sym typeface="Wingdings" pitchFamily="2" charset="2"/>
              </a:rPr>
              <a:t>di cui all’articolo 14, ad eccezione dei casi di cui all’articolo 48, comma 2, tenuto conto dell’oggetto e delle caratteristiche delle prestazioni o del mercato di riferimento, le stazioni appaltanti e gli enti concedenti possono </a:t>
            </a:r>
            <a:r>
              <a:rPr lang="it-IT" sz="2800" b="1" dirty="0">
                <a:solidFill>
                  <a:schemeClr val="bg1"/>
                </a:solidFill>
                <a:latin typeface="Times New Roman" panose="02020603050405020304" pitchFamily="18" charset="0"/>
                <a:cs typeface="Times New Roman" panose="02020603050405020304" pitchFamily="18" charset="0"/>
                <a:sym typeface="Wingdings" pitchFamily="2" charset="2"/>
              </a:rPr>
              <a:t>riservare il diritto di partecipazione alle procedure di appalto e a quelle di concessione o possono riservarne l’esecuzione a piccole e medie imprese</a:t>
            </a:r>
            <a:endParaRPr lang="it-IT" sz="2800" dirty="0">
              <a:solidFill>
                <a:schemeClr val="bg1"/>
              </a:solidFill>
              <a:latin typeface="Times New Roman" panose="02020603050405020304" pitchFamily="18" charset="0"/>
              <a:cs typeface="Times New Roman" panose="02020603050405020304" pitchFamily="18" charset="0"/>
              <a:sym typeface="Wingdings" pitchFamily="2" charset="2"/>
            </a:endParaRPr>
          </a:p>
          <a:p>
            <a:pPr marL="177800" indent="4763" algn="just"/>
            <a:endParaRPr lang="it-IT" sz="28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39692140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2A97B4-43B5-8317-E439-B2A2AF37F826}"/>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3A812B1D-4085-2729-608B-3531C1B63D3E}"/>
              </a:ext>
            </a:extLst>
          </p:cNvPr>
          <p:cNvSpPr txBox="1"/>
          <p:nvPr/>
        </p:nvSpPr>
        <p:spPr>
          <a:xfrm>
            <a:off x="1084791" y="819065"/>
            <a:ext cx="9124949" cy="646331"/>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Art. 61 </a:t>
            </a:r>
            <a:r>
              <a:rPr lang="it-IT" sz="36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(Contratti riservati)</a:t>
            </a:r>
          </a:p>
        </p:txBody>
      </p:sp>
      <p:sp>
        <p:nvSpPr>
          <p:cNvPr id="3" name="CasellaDiTesto 2">
            <a:extLst>
              <a:ext uri="{FF2B5EF4-FFF2-40B4-BE49-F238E27FC236}">
                <a16:creationId xmlns:a16="http://schemas.microsoft.com/office/drawing/2014/main" id="{F40BEAFF-EF1E-E221-2281-D4657388FF53}"/>
              </a:ext>
            </a:extLst>
          </p:cNvPr>
          <p:cNvSpPr txBox="1"/>
          <p:nvPr/>
        </p:nvSpPr>
        <p:spPr>
          <a:xfrm>
            <a:off x="65001" y="1296118"/>
            <a:ext cx="11164528" cy="3693319"/>
          </a:xfrm>
          <a:prstGeom prst="rect">
            <a:avLst/>
          </a:prstGeom>
          <a:noFill/>
        </p:spPr>
        <p:txBody>
          <a:bodyPr wrap="square" rtlCol="0">
            <a:spAutoFit/>
          </a:bodyPr>
          <a:lstStyle/>
          <a:p>
            <a:pPr marL="177800" indent="-177800" algn="ctr"/>
            <a:r>
              <a:rPr lang="it-IT" sz="1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a:t>
            </a:r>
            <a:endParaRPr lang="it-IT" sz="32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177800" indent="4763" algn="just"/>
            <a:endParaRPr lang="it-IT" sz="2400" dirty="0">
              <a:solidFill>
                <a:schemeClr val="bg1"/>
              </a:solidFill>
              <a:highlight>
                <a:srgbClr val="00FF00"/>
              </a:highlight>
              <a:latin typeface="Times New Roman" panose="02020603050405020304" pitchFamily="18" charset="0"/>
              <a:cs typeface="Times New Roman" panose="02020603050405020304" pitchFamily="18" charset="0"/>
              <a:sym typeface="Wingdings" pitchFamily="2" charset="2"/>
            </a:endParaRPr>
          </a:p>
          <a:p>
            <a:pPr marL="177800" indent="4763" algn="just"/>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Trattasi di modifica conseguente a quella apportata dal presente decreto all’articolo 57 del codice che ha traslato il riferimento al citato Allegato II.3 nell’ambito del medesimo articolo, relativo alla disciplina delle clausole sociali, anche al fine di risolvere un difetto di coordinamento fra lo stesso articolo 57, comma 1, e l’articolo 61, commi 1 e 2, con l’obiettivo di evitare di porre a carico dei consorzi o cooperative sociali il cui scopo principale sia l’integrazione sociale e professionale delle persone con disabilità o svantaggiate oneri di partecipazione alle procedure di affidamento non coerenti con il proprio fine statutario, quali le pari opportunità generazionali e di genere</a:t>
            </a:r>
          </a:p>
        </p:txBody>
      </p:sp>
    </p:spTree>
    <p:extLst>
      <p:ext uri="{BB962C8B-B14F-4D97-AF65-F5344CB8AC3E}">
        <p14:creationId xmlns:p14="http://schemas.microsoft.com/office/powerpoint/2010/main" val="3024516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5F764-6CF7-8E4C-22EE-B220ACC392D5}"/>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333953BD-DBF6-DC88-86A5-545462E3C4D3}"/>
              </a:ext>
            </a:extLst>
          </p:cNvPr>
          <p:cNvSpPr txBox="1"/>
          <p:nvPr/>
        </p:nvSpPr>
        <p:spPr>
          <a:xfrm>
            <a:off x="1084791" y="819065"/>
            <a:ext cx="9124949" cy="584775"/>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Qualificazione stazioni appaltanti(art. 62 e 63 </a:t>
            </a:r>
            <a:r>
              <a:rPr lang="it-IT" sz="32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p>
        </p:txBody>
      </p:sp>
      <p:sp>
        <p:nvSpPr>
          <p:cNvPr id="3" name="CasellaDiTesto 2">
            <a:extLst>
              <a:ext uri="{FF2B5EF4-FFF2-40B4-BE49-F238E27FC236}">
                <a16:creationId xmlns:a16="http://schemas.microsoft.com/office/drawing/2014/main" id="{7B447BFF-744B-E364-E087-8EF53CCB3C83}"/>
              </a:ext>
            </a:extLst>
          </p:cNvPr>
          <p:cNvSpPr txBox="1"/>
          <p:nvPr/>
        </p:nvSpPr>
        <p:spPr>
          <a:xfrm>
            <a:off x="65001" y="1296118"/>
            <a:ext cx="11164528" cy="5447645"/>
          </a:xfrm>
          <a:prstGeom prst="rect">
            <a:avLst/>
          </a:prstGeom>
          <a:noFill/>
        </p:spPr>
        <p:txBody>
          <a:bodyPr wrap="square" rtlCol="0">
            <a:spAutoFit/>
          </a:bodyPr>
          <a:lstStyle/>
          <a:p>
            <a:pPr marL="177800" indent="-177800" algn="just"/>
            <a:endParaRPr lang="it-IT" sz="2800" dirty="0">
              <a:solidFill>
                <a:schemeClr val="bg1"/>
              </a:solidFill>
              <a:effectLst>
                <a:outerShdw blurRad="38100" dist="38100" dir="2700000" algn="tl">
                  <a:srgbClr val="000000">
                    <a:alpha val="43137"/>
                  </a:srgbClr>
                </a:outerShdw>
              </a:effectLst>
              <a:highlight>
                <a:srgbClr val="FFFF00"/>
              </a:highlight>
              <a:latin typeface="Times New Roman" panose="02020603050405020304" pitchFamily="18" charset="0"/>
              <a:cs typeface="Times New Roman" panose="02020603050405020304" pitchFamily="18" charset="0"/>
              <a:sym typeface="Wingdings" pitchFamily="2" charset="2"/>
            </a:endParaRPr>
          </a:p>
          <a:p>
            <a:pPr marL="342900" indent="-342900" algn="just">
              <a:buFontTx/>
              <a:buChar char="-"/>
            </a:pP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incentivi</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a favore delle stazioni appaltanti che non hanno conseguito, in prima istanza, la qualificazione e, dall’altro, si sono introdotti dei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requisiti flessibili (</a:t>
            </a:r>
            <a:r>
              <a:rPr lang="it-IT" sz="2000" b="1" dirty="0" err="1">
                <a:solidFill>
                  <a:schemeClr val="bg1"/>
                </a:solidFill>
                <a:latin typeface="Times New Roman" panose="02020603050405020304" pitchFamily="18" charset="0"/>
                <a:cs typeface="Times New Roman" panose="02020603050405020304" pitchFamily="18" charset="0"/>
                <a:sym typeface="Wingdings" pitchFamily="2" charset="2"/>
              </a:rPr>
              <a:t>All</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 II.4) </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per la qualificazione relativa alla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fase di esecuzione;</a:t>
            </a:r>
          </a:p>
          <a:p>
            <a:pPr algn="just"/>
            <a:endParaRPr lang="it-IT" sz="2000" dirty="0">
              <a:solidFill>
                <a:schemeClr val="bg1"/>
              </a:solidFill>
              <a:latin typeface="Times New Roman" panose="02020603050405020304" pitchFamily="18" charset="0"/>
              <a:cs typeface="Times New Roman" panose="02020603050405020304" pitchFamily="18" charset="0"/>
              <a:sym typeface="Wingdings" pitchFamily="2" charset="2"/>
            </a:endParaRPr>
          </a:p>
          <a:p>
            <a:pPr marL="342900" indent="-342900" algn="just">
              <a:buFontTx/>
              <a:buChar char="-"/>
            </a:pP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introduzione del comma 6-</a:t>
            </a:r>
            <a:r>
              <a:rPr lang="it-IT" sz="2000" b="1" i="1" dirty="0">
                <a:solidFill>
                  <a:schemeClr val="bg1"/>
                </a:solidFill>
                <a:latin typeface="Times New Roman" panose="02020603050405020304" pitchFamily="18" charset="0"/>
                <a:cs typeface="Times New Roman" panose="02020603050405020304" pitchFamily="18" charset="0"/>
                <a:sym typeface="Wingdings" pitchFamily="2" charset="2"/>
              </a:rPr>
              <a:t>bis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all’art. 62</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secondo cui le stazioni appaltanti non qualificate possono procedere all'acquisizione di forniture, servizi e lavori ricorrendo a una stazione appaltante o centrale di committenza qualificata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anche per le procedure di importo inferiore alle soglie di cui al comma 1 dell’art. 62</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a:t>
            </a:r>
            <a:r>
              <a:rPr lang="it-IT" sz="20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(€ 140.000,00 per servizi e forniture ed € 500.000,00 per lavori); </a:t>
            </a:r>
          </a:p>
          <a:p>
            <a:pPr marL="342900" indent="-342900" algn="just">
              <a:buFontTx/>
              <a:buChar char="-"/>
            </a:pPr>
            <a:endParaRPr lang="it-IT" sz="2000" b="1"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endParaRPr>
          </a:p>
          <a:p>
            <a:pPr marL="342900" indent="-342900" algn="just">
              <a:buFontTx/>
              <a:buChar char="-"/>
            </a:pP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modifica dell’art. 63, comma 6:  </a:t>
            </a:r>
            <a:r>
              <a:rPr lang="it-IT" sz="2000" strike="sngStrike" dirty="0">
                <a:solidFill>
                  <a:schemeClr val="bg1"/>
                </a:solidFill>
                <a:latin typeface="Times New Roman" panose="02020603050405020304" pitchFamily="18" charset="0"/>
                <a:cs typeface="Times New Roman" panose="02020603050405020304" pitchFamily="18" charset="0"/>
                <a:sym typeface="Wingdings" pitchFamily="2" charset="2"/>
              </a:rPr>
              <a:t>Le stazioni appaltanti e le centrali di committenza per svolgere attività di progettazione e affidamento devono essere qualificate almeno nella seconda fascia. </a:t>
            </a:r>
            <a:r>
              <a:rPr lang="it-IT" sz="20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Le stazioni appaltanti e le centrali di committenza possono essere qualificate anche solo per la progettazione e l'affidamento di lavori oppure per la progettazione e l'affidamento di servizi e forniture o, alle condizioni indicate nell'Allegato II.4, per la sola esecuzione di lavori o di servizi e forniture</a:t>
            </a:r>
          </a:p>
          <a:p>
            <a:pPr marL="342900" indent="-342900" algn="just">
              <a:buFontTx/>
              <a:buChar char="-"/>
            </a:pPr>
            <a:endParaRPr lang="it-IT" sz="20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endParaRPr>
          </a:p>
          <a:p>
            <a:pPr marL="342900" indent="-342900" algn="just">
              <a:buFontTx/>
              <a:buChar char="-"/>
            </a:pPr>
            <a:endParaRPr lang="it-IT" sz="2000" dirty="0">
              <a:solidFill>
                <a:schemeClr val="bg1"/>
              </a:solidFill>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25991272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BB8819-1F1F-2E6D-1FB1-DAFCCDB901D1}"/>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61874E6F-49A9-10DC-66BF-844E17937B58}"/>
              </a:ext>
            </a:extLst>
          </p:cNvPr>
          <p:cNvSpPr txBox="1"/>
          <p:nvPr/>
        </p:nvSpPr>
        <p:spPr>
          <a:xfrm>
            <a:off x="1084790" y="218900"/>
            <a:ext cx="9124949" cy="1077218"/>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Qualificazione in materia di concessione e partenariato (art. 5, all.II.4)</a:t>
            </a:r>
          </a:p>
        </p:txBody>
      </p:sp>
      <p:sp>
        <p:nvSpPr>
          <p:cNvPr id="3" name="CasellaDiTesto 2">
            <a:extLst>
              <a:ext uri="{FF2B5EF4-FFF2-40B4-BE49-F238E27FC236}">
                <a16:creationId xmlns:a16="http://schemas.microsoft.com/office/drawing/2014/main" id="{7EBBDEC2-11D2-73D3-FD89-CDEADB920E5C}"/>
              </a:ext>
            </a:extLst>
          </p:cNvPr>
          <p:cNvSpPr txBox="1"/>
          <p:nvPr/>
        </p:nvSpPr>
        <p:spPr>
          <a:xfrm>
            <a:off x="65001" y="1296118"/>
            <a:ext cx="11164528" cy="6401753"/>
          </a:xfrm>
          <a:prstGeom prst="rect">
            <a:avLst/>
          </a:prstGeom>
          <a:noFill/>
        </p:spPr>
        <p:txBody>
          <a:bodyPr wrap="square" rtlCol="0">
            <a:spAutoFit/>
          </a:bodyPr>
          <a:lstStyle/>
          <a:p>
            <a:pPr algn="just"/>
            <a:r>
              <a:rPr lang="it-IT" sz="2000" b="0" i="0" dirty="0">
                <a:solidFill>
                  <a:srgbClr val="000000"/>
                </a:solidFill>
                <a:effectLst/>
                <a:latin typeface="Arial" panose="020B0604020202020204" pitchFamily="34" charset="0"/>
              </a:rPr>
              <a:t>Ai fini della progettazione, nelle ipotesi di cui  all’articolo 193, comma 16, dell’affidamento e dell’esecuzione dei contratti di concessione e di  partenariato pubblico privato di importo a base di gara </a:t>
            </a:r>
            <a:r>
              <a:rPr lang="it-IT" sz="2000" b="1" i="0" dirty="0">
                <a:solidFill>
                  <a:srgbClr val="000000"/>
                </a:solidFill>
                <a:effectLst/>
                <a:highlight>
                  <a:srgbClr val="FFFF00"/>
                </a:highlight>
                <a:latin typeface="Arial" panose="020B0604020202020204" pitchFamily="34" charset="0"/>
              </a:rPr>
              <a:t>pari o superiore a 500 mila euro</a:t>
            </a:r>
            <a:r>
              <a:rPr lang="it-IT" sz="2000" b="0" i="0" dirty="0">
                <a:solidFill>
                  <a:srgbClr val="000000"/>
                </a:solidFill>
                <a:effectLst/>
                <a:latin typeface="Arial" panose="020B0604020202020204" pitchFamily="34" charset="0"/>
              </a:rPr>
              <a:t>, gli enti  concedenti devono possedere almeno una qualificazione di livello L2 e garantire la presenza di  almeno un soggetto con esperienza di tre anni nella gestione di piani economici e finanziari e dei  rischi (</a:t>
            </a:r>
            <a:r>
              <a:rPr lang="it-IT" b="0" i="0" dirty="0">
                <a:solidFill>
                  <a:srgbClr val="000000"/>
                </a:solidFill>
                <a:effectLst/>
                <a:latin typeface="Arial" panose="020B0604020202020204" pitchFamily="34" charset="0"/>
              </a:rPr>
              <a:t>art. 3, comma 5 «Livelli di qualificazione per la progettazione e l’affidamento di </a:t>
            </a:r>
            <a:r>
              <a:rPr lang="it-IT" b="0" i="0" u="sng" dirty="0">
                <a:solidFill>
                  <a:srgbClr val="000000"/>
                </a:solidFill>
                <a:effectLst/>
                <a:latin typeface="Arial" panose="020B0604020202020204" pitchFamily="34" charset="0"/>
              </a:rPr>
              <a:t>lavori</a:t>
            </a:r>
            <a:r>
              <a:rPr lang="it-IT" b="0" i="0" dirty="0">
                <a:solidFill>
                  <a:srgbClr val="000000"/>
                </a:solidFill>
                <a:effectLst/>
                <a:latin typeface="Arial" panose="020B0604020202020204" pitchFamily="34" charset="0"/>
              </a:rPr>
              <a:t> per le stazioni appaltanti</a:t>
            </a:r>
            <a:r>
              <a:rPr lang="it-IT" sz="2000" b="0" i="0" dirty="0">
                <a:solidFill>
                  <a:srgbClr val="000000"/>
                </a:solidFill>
                <a:effectLst/>
                <a:latin typeface="Arial" panose="020B0604020202020204" pitchFamily="34" charset="0"/>
              </a:rPr>
              <a:t>)</a:t>
            </a:r>
          </a:p>
          <a:p>
            <a:pPr algn="just"/>
            <a:endParaRPr lang="it-IT" sz="2000" b="0" i="0" dirty="0">
              <a:solidFill>
                <a:srgbClr val="000000"/>
              </a:solidFill>
              <a:effectLst/>
              <a:latin typeface="Arial" panose="020B0604020202020204" pitchFamily="34" charset="0"/>
            </a:endParaRPr>
          </a:p>
          <a:p>
            <a:pPr algn="just"/>
            <a:r>
              <a:rPr lang="it-IT" sz="2000" b="0" i="0" dirty="0">
                <a:solidFill>
                  <a:srgbClr val="000000"/>
                </a:solidFill>
                <a:effectLst/>
                <a:latin typeface="Arial" panose="020B0604020202020204" pitchFamily="34" charset="0"/>
              </a:rPr>
              <a:t>Ai fini della progettazione e dell’affidamento  e dell’esecuzione dei contratti di concessione e di partenariato pubblico privato di </a:t>
            </a:r>
            <a:r>
              <a:rPr lang="it-IT" sz="2000" b="1" i="0" dirty="0">
                <a:solidFill>
                  <a:srgbClr val="000000"/>
                </a:solidFill>
                <a:effectLst/>
                <a:highlight>
                  <a:srgbClr val="FFFF00"/>
                </a:highlight>
                <a:latin typeface="Arial" panose="020B0604020202020204" pitchFamily="34" charset="0"/>
              </a:rPr>
              <a:t>importo a base di  gara pari o superiore a 140 mila euro</a:t>
            </a:r>
            <a:r>
              <a:rPr lang="it-IT" sz="2000" b="1" i="0" dirty="0">
                <a:solidFill>
                  <a:srgbClr val="000000"/>
                </a:solidFill>
                <a:effectLst/>
                <a:latin typeface="Arial" panose="020B0604020202020204" pitchFamily="34" charset="0"/>
              </a:rPr>
              <a:t>, </a:t>
            </a:r>
            <a:r>
              <a:rPr lang="it-IT" sz="2000" b="0" i="0" dirty="0">
                <a:solidFill>
                  <a:srgbClr val="000000"/>
                </a:solidFill>
                <a:effectLst/>
                <a:latin typeface="Arial" panose="020B0604020202020204" pitchFamily="34" charset="0"/>
              </a:rPr>
              <a:t>gli enti concedenti devono possedere almeno una  qualificazione di livello SF2 e garantire la presenza di un soggetto con esperienza di tre anni nella  gestione di piani economici e finanziari e dei rischi </a:t>
            </a:r>
            <a:r>
              <a:rPr lang="it-IT" b="0" i="0" dirty="0">
                <a:solidFill>
                  <a:srgbClr val="000000"/>
                </a:solidFill>
                <a:effectLst/>
                <a:latin typeface="Arial" panose="020B0604020202020204" pitchFamily="34" charset="0"/>
              </a:rPr>
              <a:t>(art. 5, comma 5 «Livelli di qualificazione relativi alla progettazione e all’affidamento di </a:t>
            </a:r>
            <a:r>
              <a:rPr lang="it-IT" b="1" i="0" dirty="0">
                <a:solidFill>
                  <a:srgbClr val="000000"/>
                </a:solidFill>
                <a:effectLst/>
                <a:latin typeface="Arial" panose="020B0604020202020204" pitchFamily="34" charset="0"/>
              </a:rPr>
              <a:t>servizi e forniture </a:t>
            </a:r>
            <a:r>
              <a:rPr lang="it-IT" b="0" i="0" dirty="0">
                <a:solidFill>
                  <a:srgbClr val="000000"/>
                </a:solidFill>
                <a:effectLst/>
                <a:latin typeface="Arial" panose="020B0604020202020204" pitchFamily="34" charset="0"/>
              </a:rPr>
              <a:t>per le stazioni appaltanti») </a:t>
            </a:r>
          </a:p>
          <a:p>
            <a:pPr algn="just"/>
            <a:endParaRPr lang="it-IT" sz="2000" strike="sngStrike" dirty="0">
              <a:solidFill>
                <a:srgbClr val="000000"/>
              </a:solidFill>
              <a:latin typeface="Arial" panose="020B0604020202020204" pitchFamily="34" charset="0"/>
              <a:cs typeface="Times New Roman" panose="02020603050405020304" pitchFamily="18" charset="0"/>
              <a:sym typeface="Wingdings" pitchFamily="2" charset="2"/>
            </a:endParaRPr>
          </a:p>
          <a:p>
            <a:pPr algn="just"/>
            <a:r>
              <a:rPr lang="it-IT" i="1" dirty="0">
                <a:solidFill>
                  <a:srgbClr val="000000"/>
                </a:solidFill>
                <a:latin typeface="Arial" panose="020B0604020202020204" pitchFamily="34" charset="0"/>
                <a:cs typeface="Times New Roman" panose="02020603050405020304" pitchFamily="18" charset="0"/>
                <a:sym typeface="Wingdings" pitchFamily="2" charset="2"/>
              </a:rPr>
              <a:t>Modifica che risulta essere necessaria al fine di semplificare il ricorso al partenariato pubblico-privato al di sotto della soglia obbligatoria di qualificazione, nonché al fine di garantire, al di sopra della predetta soglia, che gli operatori economici presentino i requisiti di qualificazione intermedi e avanzati, e, pertanto, una professionalizzazione elevata, giustificata dal grado di complessità delle prestazioni oggetto del contratto.</a:t>
            </a:r>
            <a:endParaRPr lang="it-IT" i="1"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endParaRPr lang="it-IT" strike="sngStrike"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endParaRPr lang="it-IT" strike="sngStrike"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endParaRPr lang="it-IT" sz="2400" strike="sngStrike" dirty="0">
              <a:solidFill>
                <a:schemeClr val="bg1"/>
              </a:solidFill>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23698504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C1BB54-1A7C-AFC7-7514-665913733027}"/>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A5460DB7-3F42-03DF-BA1C-5B3AA2C770E9}"/>
              </a:ext>
            </a:extLst>
          </p:cNvPr>
          <p:cNvSpPr txBox="1"/>
          <p:nvPr/>
        </p:nvSpPr>
        <p:spPr>
          <a:xfrm>
            <a:off x="1084791" y="425169"/>
            <a:ext cx="9124949" cy="1077218"/>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Qualificazione stazioni appaltanti in fase esecutiva dal 1.01.2025 (</a:t>
            </a:r>
            <a:r>
              <a:rPr lang="it-IT" sz="32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all</a:t>
            </a: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II.4 del </a:t>
            </a:r>
            <a:r>
              <a:rPr lang="it-IT" sz="32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p>
        </p:txBody>
      </p:sp>
      <p:sp>
        <p:nvSpPr>
          <p:cNvPr id="3" name="CasellaDiTesto 2">
            <a:extLst>
              <a:ext uri="{FF2B5EF4-FFF2-40B4-BE49-F238E27FC236}">
                <a16:creationId xmlns:a16="http://schemas.microsoft.com/office/drawing/2014/main" id="{BE30A7F1-1566-6A1B-963C-BF27605BA8A4}"/>
              </a:ext>
            </a:extLst>
          </p:cNvPr>
          <p:cNvSpPr txBox="1"/>
          <p:nvPr/>
        </p:nvSpPr>
        <p:spPr>
          <a:xfrm>
            <a:off x="0" y="1296118"/>
            <a:ext cx="11164528" cy="5632311"/>
          </a:xfrm>
          <a:prstGeom prst="rect">
            <a:avLst/>
          </a:prstGeom>
          <a:noFill/>
        </p:spPr>
        <p:txBody>
          <a:bodyPr wrap="square" rtlCol="0">
            <a:spAutoFit/>
          </a:bodyPr>
          <a:lstStyle/>
          <a:p>
            <a:pPr algn="just"/>
            <a:endParaRPr lang="it-IT" sz="24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algn="just"/>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Modifica dell’articolo 63 «Qualificazione delle stazioni appaltanti e delle centrali di committenza», introducendo la qualificazione </a:t>
            </a:r>
            <a:r>
              <a:rPr lang="it-IT" sz="2400" b="1" dirty="0">
                <a:solidFill>
                  <a:schemeClr val="bg1"/>
                </a:solidFill>
                <a:latin typeface="Times New Roman" panose="02020603050405020304" pitchFamily="18" charset="0"/>
                <a:cs typeface="Times New Roman" panose="02020603050405020304" pitchFamily="18" charset="0"/>
                <a:sym typeface="Wingdings" pitchFamily="2" charset="2"/>
              </a:rPr>
              <a:t>anche per la fase di esecuzione al comma 2. </a:t>
            </a:r>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Il comma 8 prevede ora che i </a:t>
            </a:r>
            <a:r>
              <a:rPr lang="it-IT" sz="2400" b="1" dirty="0">
                <a:solidFill>
                  <a:schemeClr val="bg1"/>
                </a:solidFill>
                <a:latin typeface="Times New Roman" panose="02020603050405020304" pitchFamily="18" charset="0"/>
                <a:cs typeface="Times New Roman" panose="02020603050405020304" pitchFamily="18" charset="0"/>
                <a:sym typeface="Wingdings" pitchFamily="2" charset="2"/>
              </a:rPr>
              <a:t>requisiti di qualificazione </a:t>
            </a:r>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per l’esecuzione sono indicati separatamente </a:t>
            </a:r>
            <a:r>
              <a:rPr lang="it-IT" sz="2400" b="1" dirty="0">
                <a:solidFill>
                  <a:schemeClr val="bg1"/>
                </a:solidFill>
                <a:latin typeface="Times New Roman" panose="02020603050405020304" pitchFamily="18" charset="0"/>
                <a:cs typeface="Times New Roman" panose="02020603050405020304" pitchFamily="18" charset="0"/>
                <a:sym typeface="Wingdings" pitchFamily="2" charset="2"/>
              </a:rPr>
              <a:t>nell’allegato II.4, </a:t>
            </a:r>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come modificato dal Correttivo stesso.</a:t>
            </a:r>
          </a:p>
          <a:p>
            <a:pPr algn="just"/>
            <a:endParaRPr lang="it-IT" sz="2400"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endParaRPr lang="it-IT" sz="2400"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Modifica dell’all.II.4 al fine di rendere le previsioni in esame compatibili con lo stato dell’arte in cui versano le stazioni appaltanti (soprattutto medio-piccole) in ordine alla maturazione dei requisiti richiesti per la qualificazione alla esecuzione dei contratti pubblici.</a:t>
            </a:r>
          </a:p>
          <a:p>
            <a:pPr algn="just"/>
            <a:endParaRPr lang="it-IT" sz="2400"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endParaRPr lang="it-IT" sz="2400"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endParaRPr lang="it-IT" sz="2400" strike="sngStrike"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endParaRPr lang="it-IT" sz="2400" strike="sngStrike" dirty="0">
              <a:solidFill>
                <a:schemeClr val="bg1"/>
              </a:solidFill>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9425753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CFB9CE-5514-F716-959E-2F1B5F7FEA2D}"/>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47B86AD3-312C-B62C-7B6E-49965F25B95F}"/>
              </a:ext>
            </a:extLst>
          </p:cNvPr>
          <p:cNvSpPr txBox="1"/>
          <p:nvPr/>
        </p:nvSpPr>
        <p:spPr>
          <a:xfrm>
            <a:off x="1084791" y="425169"/>
            <a:ext cx="9124949" cy="1077218"/>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Qualificazione stazioni appaltanti in fase esecutiva dal 1.01.2025 (</a:t>
            </a:r>
            <a:r>
              <a:rPr lang="it-IT" sz="32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all</a:t>
            </a: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II.4 del </a:t>
            </a:r>
            <a:r>
              <a:rPr lang="it-IT" sz="32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p>
        </p:txBody>
      </p:sp>
      <p:sp>
        <p:nvSpPr>
          <p:cNvPr id="3" name="CasellaDiTesto 2">
            <a:extLst>
              <a:ext uri="{FF2B5EF4-FFF2-40B4-BE49-F238E27FC236}">
                <a16:creationId xmlns:a16="http://schemas.microsoft.com/office/drawing/2014/main" id="{9BA45ABF-2964-0BA3-B3BD-C75ED378A462}"/>
              </a:ext>
            </a:extLst>
          </p:cNvPr>
          <p:cNvSpPr txBox="1"/>
          <p:nvPr/>
        </p:nvSpPr>
        <p:spPr>
          <a:xfrm>
            <a:off x="0" y="1296118"/>
            <a:ext cx="11164528" cy="6494085"/>
          </a:xfrm>
          <a:prstGeom prst="rect">
            <a:avLst/>
          </a:prstGeom>
          <a:noFill/>
        </p:spPr>
        <p:txBody>
          <a:bodyPr wrap="square" rtlCol="0">
            <a:spAutoFit/>
          </a:bodyPr>
          <a:lstStyle/>
          <a:p>
            <a:pPr algn="ctr"/>
            <a:endParaRPr lang="it-IT" sz="32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algn="ctr"/>
            <a:r>
              <a:rPr lang="it-IT" sz="32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Stazioni appaltanti qualificate (art. 8 </a:t>
            </a:r>
            <a:r>
              <a:rPr lang="it-IT" sz="3200" b="1" dirty="0" err="1">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all</a:t>
            </a:r>
            <a:r>
              <a:rPr lang="it-IT" sz="32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II.4)</a:t>
            </a:r>
          </a:p>
          <a:p>
            <a:pPr algn="just"/>
            <a:r>
              <a:rPr lang="it-IT" sz="2800" dirty="0">
                <a:solidFill>
                  <a:schemeClr val="bg1"/>
                </a:solidFill>
                <a:latin typeface="Times New Roman" panose="02020603050405020304" pitchFamily="18" charset="0"/>
                <a:cs typeface="Times New Roman" panose="02020603050405020304" pitchFamily="18" charset="0"/>
                <a:sym typeface="Wingdings" pitchFamily="2" charset="2"/>
              </a:rPr>
              <a:t>Le stazioni appaltanti e le centrali di committenza </a:t>
            </a:r>
            <a:r>
              <a:rPr lang="it-IT" sz="2800" b="1" u="sng" dirty="0">
                <a:solidFill>
                  <a:schemeClr val="bg1"/>
                </a:solidFill>
                <a:latin typeface="Times New Roman" panose="02020603050405020304" pitchFamily="18" charset="0"/>
                <a:cs typeface="Times New Roman" panose="02020603050405020304" pitchFamily="18" charset="0"/>
                <a:sym typeface="Wingdings" pitchFamily="2" charset="2"/>
              </a:rPr>
              <a:t>qualificate</a:t>
            </a:r>
            <a:r>
              <a:rPr lang="it-IT" sz="2800" dirty="0">
                <a:solidFill>
                  <a:schemeClr val="bg1"/>
                </a:solidFill>
                <a:latin typeface="Times New Roman" panose="02020603050405020304" pitchFamily="18" charset="0"/>
                <a:cs typeface="Times New Roman" panose="02020603050405020304" pitchFamily="18" charset="0"/>
                <a:sym typeface="Wingdings" pitchFamily="2" charset="2"/>
              </a:rPr>
              <a:t> per la progettazione e l’affidamento di lavori, di servizi e forniture o di entrambe le tipologie contrattuali:</a:t>
            </a:r>
          </a:p>
          <a:p>
            <a:pPr marL="342900" indent="-342900" algn="just">
              <a:buFontTx/>
              <a:buChar char="-"/>
            </a:pPr>
            <a:r>
              <a:rPr lang="it-IT" sz="2800" dirty="0">
                <a:solidFill>
                  <a:schemeClr val="bg1"/>
                </a:solidFill>
                <a:latin typeface="Times New Roman" panose="02020603050405020304" pitchFamily="18" charset="0"/>
                <a:cs typeface="Times New Roman" panose="02020603050405020304" pitchFamily="18" charset="0"/>
                <a:sym typeface="Wingdings" pitchFamily="2" charset="2"/>
              </a:rPr>
              <a:t>sono qualificate </a:t>
            </a:r>
            <a:r>
              <a:rPr lang="it-IT" sz="2800" b="1" dirty="0">
                <a:solidFill>
                  <a:schemeClr val="bg1"/>
                </a:solidFill>
                <a:latin typeface="Times New Roman" panose="02020603050405020304" pitchFamily="18" charset="0"/>
                <a:cs typeface="Times New Roman" panose="02020603050405020304" pitchFamily="18" charset="0"/>
                <a:sym typeface="Wingdings" pitchFamily="2" charset="2"/>
              </a:rPr>
              <a:t>anche per l’esecuzione </a:t>
            </a:r>
            <a:r>
              <a:rPr lang="it-IT" sz="2800" dirty="0">
                <a:solidFill>
                  <a:schemeClr val="bg1"/>
                </a:solidFill>
                <a:latin typeface="Times New Roman" panose="02020603050405020304" pitchFamily="18" charset="0"/>
                <a:cs typeface="Times New Roman" panose="02020603050405020304" pitchFamily="18" charset="0"/>
                <a:sym typeface="Wingdings" pitchFamily="2" charset="2"/>
              </a:rPr>
              <a:t>rispettivamente di lavori, di servizi e forniture o di entrambe le tipologie contrattuali </a:t>
            </a:r>
            <a:r>
              <a:rPr lang="it-IT" sz="2800" b="1" dirty="0">
                <a:solidFill>
                  <a:schemeClr val="bg1"/>
                </a:solidFill>
                <a:latin typeface="Times New Roman" panose="02020603050405020304" pitchFamily="18" charset="0"/>
                <a:cs typeface="Times New Roman" panose="02020603050405020304" pitchFamily="18" charset="0"/>
                <a:sym typeface="Wingdings" pitchFamily="2" charset="2"/>
              </a:rPr>
              <a:t>per i corrispondenti livelli </a:t>
            </a:r>
            <a:r>
              <a:rPr lang="it-IT" sz="2800" dirty="0">
                <a:solidFill>
                  <a:schemeClr val="bg1"/>
                </a:solidFill>
                <a:latin typeface="Times New Roman" panose="02020603050405020304" pitchFamily="18" charset="0"/>
                <a:cs typeface="Times New Roman" panose="02020603050405020304" pitchFamily="18" charset="0"/>
                <a:sym typeface="Wingdings" pitchFamily="2" charset="2"/>
              </a:rPr>
              <a:t>di qualifica (comma 1);</a:t>
            </a:r>
          </a:p>
          <a:p>
            <a:pPr algn="just"/>
            <a:endParaRPr lang="it-IT" sz="2800" dirty="0">
              <a:solidFill>
                <a:schemeClr val="bg1"/>
              </a:solidFill>
              <a:latin typeface="Times New Roman" panose="02020603050405020304" pitchFamily="18" charset="0"/>
              <a:cs typeface="Times New Roman" panose="02020603050405020304" pitchFamily="18" charset="0"/>
              <a:sym typeface="Wingdings" pitchFamily="2" charset="2"/>
            </a:endParaRPr>
          </a:p>
          <a:p>
            <a:pPr marL="342900" indent="-342900" algn="just">
              <a:buFontTx/>
              <a:buChar char="-"/>
            </a:pPr>
            <a:r>
              <a:rPr lang="it-IT" sz="2800" dirty="0">
                <a:solidFill>
                  <a:schemeClr val="bg1"/>
                </a:solidFill>
                <a:latin typeface="Times New Roman" panose="02020603050405020304" pitchFamily="18" charset="0"/>
                <a:cs typeface="Times New Roman" panose="02020603050405020304" pitchFamily="18" charset="0"/>
                <a:sym typeface="Wingdings" pitchFamily="2" charset="2"/>
              </a:rPr>
              <a:t>possono </a:t>
            </a:r>
            <a:r>
              <a:rPr lang="it-IT" sz="2800" b="1" dirty="0">
                <a:solidFill>
                  <a:schemeClr val="bg1"/>
                </a:solidFill>
                <a:latin typeface="Times New Roman" panose="02020603050405020304" pitchFamily="18" charset="0"/>
                <a:cs typeface="Times New Roman" panose="02020603050405020304" pitchFamily="18" charset="0"/>
                <a:sym typeface="Wingdings" pitchFamily="2" charset="2"/>
              </a:rPr>
              <a:t>eseguire</a:t>
            </a:r>
            <a:r>
              <a:rPr lang="it-IT" sz="2800" dirty="0">
                <a:solidFill>
                  <a:schemeClr val="bg1"/>
                </a:solidFill>
                <a:latin typeface="Times New Roman" panose="02020603050405020304" pitchFamily="18" charset="0"/>
                <a:cs typeface="Times New Roman" panose="02020603050405020304" pitchFamily="18" charset="0"/>
                <a:sym typeface="Wingdings" pitchFamily="2" charset="2"/>
              </a:rPr>
              <a:t> il contratto per i </a:t>
            </a:r>
            <a:r>
              <a:rPr lang="it-IT" sz="2800" b="1" dirty="0">
                <a:solidFill>
                  <a:schemeClr val="bg1"/>
                </a:solidFill>
                <a:latin typeface="Times New Roman" panose="02020603050405020304" pitchFamily="18" charset="0"/>
                <a:cs typeface="Times New Roman" panose="02020603050405020304" pitchFamily="18" charset="0"/>
                <a:sym typeface="Wingdings" pitchFamily="2" charset="2"/>
              </a:rPr>
              <a:t>livelli superiori </a:t>
            </a:r>
            <a:r>
              <a:rPr lang="it-IT" sz="2800" dirty="0">
                <a:solidFill>
                  <a:schemeClr val="bg1"/>
                </a:solidFill>
                <a:latin typeface="Times New Roman" panose="02020603050405020304" pitchFamily="18" charset="0"/>
                <a:cs typeface="Times New Roman" panose="02020603050405020304" pitchFamily="18" charset="0"/>
                <a:sym typeface="Wingdings" pitchFamily="2" charset="2"/>
              </a:rPr>
              <a:t>a quelli di qualifica subordinatamente al soddisfacimento di </a:t>
            </a:r>
            <a:r>
              <a:rPr lang="it-IT" sz="2800" b="1" u="sng" dirty="0">
                <a:solidFill>
                  <a:schemeClr val="bg1"/>
                </a:solidFill>
                <a:latin typeface="Times New Roman" panose="02020603050405020304" pitchFamily="18" charset="0"/>
                <a:cs typeface="Times New Roman" panose="02020603050405020304" pitchFamily="18" charset="0"/>
                <a:sym typeface="Wingdings" pitchFamily="2" charset="2"/>
              </a:rPr>
              <a:t>specifici requisiti </a:t>
            </a:r>
            <a:r>
              <a:rPr lang="it-IT" sz="2800" dirty="0">
                <a:solidFill>
                  <a:schemeClr val="bg1"/>
                </a:solidFill>
                <a:latin typeface="Times New Roman" panose="02020603050405020304" pitchFamily="18" charset="0"/>
                <a:cs typeface="Times New Roman" panose="02020603050405020304" pitchFamily="18" charset="0"/>
                <a:sym typeface="Wingdings" pitchFamily="2" charset="2"/>
              </a:rPr>
              <a:t>(di cui </a:t>
            </a:r>
            <a:r>
              <a:rPr lang="it-IT" sz="2800" i="1" dirty="0">
                <a:solidFill>
                  <a:schemeClr val="bg1"/>
                </a:solidFill>
                <a:latin typeface="Times New Roman" panose="02020603050405020304" pitchFamily="18" charset="0"/>
                <a:cs typeface="Times New Roman" panose="02020603050405020304" pitchFamily="18" charset="0"/>
                <a:sym typeface="Wingdings" pitchFamily="2" charset="2"/>
              </a:rPr>
              <a:t>infra</a:t>
            </a:r>
            <a:r>
              <a:rPr lang="it-IT" sz="2800" dirty="0">
                <a:solidFill>
                  <a:schemeClr val="bg1"/>
                </a:solidFill>
                <a:latin typeface="Times New Roman" panose="02020603050405020304" pitchFamily="18" charset="0"/>
                <a:cs typeface="Times New Roman" panose="02020603050405020304" pitchFamily="18" charset="0"/>
                <a:sym typeface="Wingdings" pitchFamily="2" charset="2"/>
              </a:rPr>
              <a:t>) – comma 2- .</a:t>
            </a:r>
          </a:p>
          <a:p>
            <a:pPr algn="just"/>
            <a:endParaRPr lang="it-IT" sz="2400"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endParaRPr lang="it-IT" sz="2400" strike="sngStrike"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endParaRPr lang="it-IT" sz="2400" strike="sngStrike" dirty="0">
              <a:solidFill>
                <a:schemeClr val="bg1"/>
              </a:solidFill>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3814900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D1A7B2-0CDA-B6CC-3E8D-0451DD58E152}"/>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8678A519-F270-932C-8F98-107B9A40226B}"/>
              </a:ext>
            </a:extLst>
          </p:cNvPr>
          <p:cNvSpPr txBox="1"/>
          <p:nvPr/>
        </p:nvSpPr>
        <p:spPr>
          <a:xfrm>
            <a:off x="1084791" y="425169"/>
            <a:ext cx="9124949" cy="1077218"/>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Qualificazione stazioni appaltanti in fase esecutiva dal 1.01.2025 (</a:t>
            </a:r>
            <a:r>
              <a:rPr lang="it-IT" sz="32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all</a:t>
            </a: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II.4 del </a:t>
            </a:r>
            <a:r>
              <a:rPr lang="it-IT" sz="32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p>
        </p:txBody>
      </p:sp>
      <p:sp>
        <p:nvSpPr>
          <p:cNvPr id="3" name="CasellaDiTesto 2">
            <a:extLst>
              <a:ext uri="{FF2B5EF4-FFF2-40B4-BE49-F238E27FC236}">
                <a16:creationId xmlns:a16="http://schemas.microsoft.com/office/drawing/2014/main" id="{26336F8B-36A2-E73A-6FD0-62D74DAB3802}"/>
              </a:ext>
            </a:extLst>
          </p:cNvPr>
          <p:cNvSpPr txBox="1"/>
          <p:nvPr/>
        </p:nvSpPr>
        <p:spPr>
          <a:xfrm>
            <a:off x="0" y="1296118"/>
            <a:ext cx="11164528" cy="5386090"/>
          </a:xfrm>
          <a:prstGeom prst="rect">
            <a:avLst/>
          </a:prstGeom>
          <a:noFill/>
        </p:spPr>
        <p:txBody>
          <a:bodyPr wrap="square" rtlCol="0">
            <a:spAutoFit/>
          </a:bodyPr>
          <a:lstStyle/>
          <a:p>
            <a:pPr algn="ctr"/>
            <a:endParaRPr lang="it-IT" sz="32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algn="ctr"/>
            <a:r>
              <a:rPr lang="it-IT" sz="32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Stazioni appaltanti non qualificate (art. 8, </a:t>
            </a:r>
            <a:r>
              <a:rPr lang="it-IT" sz="3200" b="1" dirty="0" err="1">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all</a:t>
            </a:r>
            <a:r>
              <a:rPr lang="it-IT" sz="32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II. 4)</a:t>
            </a:r>
          </a:p>
          <a:p>
            <a:pPr algn="ctr"/>
            <a:endParaRPr lang="it-IT" sz="32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342900" indent="-342900" algn="just">
              <a:buFontTx/>
              <a:buChar char="-"/>
            </a:pPr>
            <a:r>
              <a:rPr lang="it-IT" sz="2800" dirty="0">
                <a:solidFill>
                  <a:schemeClr val="bg1"/>
                </a:solidFill>
                <a:latin typeface="Times New Roman" panose="02020603050405020304" pitchFamily="18" charset="0"/>
                <a:cs typeface="Times New Roman" panose="02020603050405020304" pitchFamily="18" charset="0"/>
                <a:sym typeface="Wingdings" pitchFamily="2" charset="2"/>
              </a:rPr>
              <a:t>Possono eseguire il contratto se:</a:t>
            </a:r>
          </a:p>
          <a:p>
            <a:pPr marL="534988" algn="just"/>
            <a:r>
              <a:rPr lang="it-IT" sz="2800" b="1" dirty="0">
                <a:solidFill>
                  <a:schemeClr val="bg1"/>
                </a:solidFill>
                <a:latin typeface="Times New Roman" panose="02020603050405020304" pitchFamily="18" charset="0"/>
                <a:cs typeface="Times New Roman" panose="02020603050405020304" pitchFamily="18" charset="0"/>
                <a:sym typeface="Wingdings" pitchFamily="2" charset="2"/>
              </a:rPr>
              <a:t>a</a:t>
            </a:r>
            <a:r>
              <a:rPr lang="it-IT" sz="2800" dirty="0">
                <a:solidFill>
                  <a:schemeClr val="bg1"/>
                </a:solidFill>
                <a:latin typeface="Times New Roman" panose="02020603050405020304" pitchFamily="18" charset="0"/>
                <a:cs typeface="Times New Roman" panose="02020603050405020304" pitchFamily="18" charset="0"/>
                <a:sym typeface="Wingdings" pitchFamily="2" charset="2"/>
              </a:rPr>
              <a:t>. iscritte all’AUSA;</a:t>
            </a:r>
          </a:p>
          <a:p>
            <a:pPr marL="534988" algn="just"/>
            <a:r>
              <a:rPr lang="it-IT" sz="2800" b="1" dirty="0">
                <a:solidFill>
                  <a:schemeClr val="bg1"/>
                </a:solidFill>
                <a:latin typeface="Times New Roman" panose="02020603050405020304" pitchFamily="18" charset="0"/>
                <a:cs typeface="Times New Roman" panose="02020603050405020304" pitchFamily="18" charset="0"/>
                <a:sym typeface="Wingdings" pitchFamily="2" charset="2"/>
              </a:rPr>
              <a:t>b</a:t>
            </a:r>
            <a:r>
              <a:rPr lang="it-IT" sz="2800" dirty="0">
                <a:solidFill>
                  <a:schemeClr val="bg1"/>
                </a:solidFill>
                <a:latin typeface="Times New Roman" panose="02020603050405020304" pitchFamily="18" charset="0"/>
                <a:cs typeface="Times New Roman" panose="02020603050405020304" pitchFamily="18" charset="0"/>
                <a:sym typeface="Wingdings" pitchFamily="2" charset="2"/>
              </a:rPr>
              <a:t>. in possesso di una figura tecnica in grado di svolgere le funzioni di RUP;</a:t>
            </a:r>
          </a:p>
          <a:p>
            <a:pPr marL="534988" algn="just"/>
            <a:r>
              <a:rPr lang="it-IT" sz="2800" b="1" dirty="0">
                <a:solidFill>
                  <a:schemeClr val="bg1"/>
                </a:solidFill>
                <a:latin typeface="Times New Roman" panose="02020603050405020304" pitchFamily="18" charset="0"/>
                <a:cs typeface="Times New Roman" panose="02020603050405020304" pitchFamily="18" charset="0"/>
                <a:sym typeface="Wingdings" pitchFamily="2" charset="2"/>
              </a:rPr>
              <a:t>c.</a:t>
            </a:r>
            <a:r>
              <a:rPr lang="it-IT" sz="2800" dirty="0">
                <a:solidFill>
                  <a:schemeClr val="bg1"/>
                </a:solidFill>
                <a:latin typeface="Times New Roman" panose="02020603050405020304" pitchFamily="18" charset="0"/>
                <a:cs typeface="Times New Roman" panose="02020603050405020304" pitchFamily="18" charset="0"/>
                <a:sym typeface="Wingdings" pitchFamily="2" charset="2"/>
              </a:rPr>
              <a:t> soddisfano </a:t>
            </a:r>
            <a:r>
              <a:rPr lang="it-IT" sz="2800" u="sng" dirty="0">
                <a:solidFill>
                  <a:schemeClr val="bg1"/>
                </a:solidFill>
                <a:latin typeface="Times New Roman" panose="02020603050405020304" pitchFamily="18" charset="0"/>
                <a:cs typeface="Times New Roman" panose="02020603050405020304" pitchFamily="18" charset="0"/>
                <a:sym typeface="Wingdings" pitchFamily="2" charset="2"/>
              </a:rPr>
              <a:t>specifici requisiti </a:t>
            </a:r>
            <a:r>
              <a:rPr lang="it-IT" sz="2800" dirty="0">
                <a:solidFill>
                  <a:schemeClr val="bg1"/>
                </a:solidFill>
                <a:latin typeface="Times New Roman" panose="02020603050405020304" pitchFamily="18" charset="0"/>
                <a:cs typeface="Times New Roman" panose="02020603050405020304" pitchFamily="18" charset="0"/>
                <a:sym typeface="Wingdings" pitchFamily="2" charset="2"/>
              </a:rPr>
              <a:t>(di cui </a:t>
            </a:r>
            <a:r>
              <a:rPr lang="it-IT" sz="2800" i="1" dirty="0">
                <a:solidFill>
                  <a:schemeClr val="bg1"/>
                </a:solidFill>
                <a:latin typeface="Times New Roman" panose="02020603050405020304" pitchFamily="18" charset="0"/>
                <a:cs typeface="Times New Roman" panose="02020603050405020304" pitchFamily="18" charset="0"/>
                <a:sym typeface="Wingdings" pitchFamily="2" charset="2"/>
              </a:rPr>
              <a:t>infra</a:t>
            </a:r>
            <a:r>
              <a:rPr lang="it-IT" sz="2800" dirty="0">
                <a:solidFill>
                  <a:schemeClr val="bg1"/>
                </a:solidFill>
                <a:latin typeface="Times New Roman" panose="02020603050405020304" pitchFamily="18" charset="0"/>
                <a:cs typeface="Times New Roman" panose="02020603050405020304" pitchFamily="18" charset="0"/>
                <a:sym typeface="Wingdings" pitchFamily="2" charset="2"/>
              </a:rPr>
              <a:t>) </a:t>
            </a:r>
            <a:r>
              <a:rPr lang="it-IT" sz="2800" i="1" dirty="0">
                <a:solidFill>
                  <a:schemeClr val="bg1"/>
                </a:solidFill>
                <a:latin typeface="Times New Roman" panose="02020603050405020304" pitchFamily="18" charset="0"/>
                <a:cs typeface="Times New Roman" panose="02020603050405020304" pitchFamily="18" charset="0"/>
                <a:sym typeface="Wingdings" pitchFamily="2" charset="2"/>
              </a:rPr>
              <a:t>– comma 4-</a:t>
            </a:r>
          </a:p>
          <a:p>
            <a:pPr marL="534988" algn="just"/>
            <a:endParaRPr lang="it-IT" sz="2800"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r>
              <a:rPr lang="it-IT" sz="2800" dirty="0">
                <a:solidFill>
                  <a:schemeClr val="bg1"/>
                </a:solidFill>
                <a:latin typeface="Times New Roman" panose="02020603050405020304" pitchFamily="18" charset="0"/>
                <a:cs typeface="Times New Roman" panose="02020603050405020304" pitchFamily="18" charset="0"/>
                <a:sym typeface="Wingdings" pitchFamily="2" charset="2"/>
              </a:rPr>
              <a:t>- Resta ferma la possibilità di rivolgersi ad altre stazioni appaltanti qualificate o centrali di committenza qualificate </a:t>
            </a:r>
            <a:r>
              <a:rPr lang="it-IT" sz="2800" i="1" dirty="0">
                <a:solidFill>
                  <a:schemeClr val="bg1"/>
                </a:solidFill>
                <a:latin typeface="Times New Roman" panose="02020603050405020304" pitchFamily="18" charset="0"/>
                <a:cs typeface="Times New Roman" panose="02020603050405020304" pitchFamily="18" charset="0"/>
                <a:sym typeface="Wingdings" pitchFamily="2" charset="2"/>
              </a:rPr>
              <a:t>– comma 5 -</a:t>
            </a:r>
          </a:p>
          <a:p>
            <a:pPr algn="just"/>
            <a:endParaRPr lang="it-IT" sz="2400" strike="sngStrike" dirty="0">
              <a:solidFill>
                <a:schemeClr val="bg1"/>
              </a:solidFill>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26019342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255A76-28FE-CC2E-59F8-CF57F9CD6238}"/>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180548ED-06EE-915D-DFC9-6DAB06731378}"/>
              </a:ext>
            </a:extLst>
          </p:cNvPr>
          <p:cNvSpPr txBox="1"/>
          <p:nvPr/>
        </p:nvSpPr>
        <p:spPr>
          <a:xfrm>
            <a:off x="1084791" y="425169"/>
            <a:ext cx="9124949" cy="1077218"/>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Qualificazione stazioni appaltanti in fase esecutiva dal 1.01.2025 (</a:t>
            </a:r>
            <a:r>
              <a:rPr lang="it-IT" sz="32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all</a:t>
            </a: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II.4 del </a:t>
            </a:r>
            <a:r>
              <a:rPr lang="it-IT" sz="32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p>
        </p:txBody>
      </p:sp>
      <p:sp>
        <p:nvSpPr>
          <p:cNvPr id="3" name="CasellaDiTesto 2">
            <a:extLst>
              <a:ext uri="{FF2B5EF4-FFF2-40B4-BE49-F238E27FC236}">
                <a16:creationId xmlns:a16="http://schemas.microsoft.com/office/drawing/2014/main" id="{6051184F-EFAD-ADD9-EF74-17DC848C364C}"/>
              </a:ext>
            </a:extLst>
          </p:cNvPr>
          <p:cNvSpPr txBox="1"/>
          <p:nvPr/>
        </p:nvSpPr>
        <p:spPr>
          <a:xfrm>
            <a:off x="0" y="1296118"/>
            <a:ext cx="11164528" cy="5816977"/>
          </a:xfrm>
          <a:prstGeom prst="rect">
            <a:avLst/>
          </a:prstGeom>
          <a:noFill/>
        </p:spPr>
        <p:txBody>
          <a:bodyPr wrap="square" rtlCol="0">
            <a:spAutoFit/>
          </a:bodyPr>
          <a:lstStyle/>
          <a:p>
            <a:pPr algn="ctr"/>
            <a:endParaRPr lang="it-IT" sz="32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algn="ctr"/>
            <a:r>
              <a:rPr lang="it-IT" sz="32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Specifici requisiti (art. 8, </a:t>
            </a:r>
            <a:r>
              <a:rPr lang="it-IT" sz="3200" b="1" dirty="0" err="1">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all</a:t>
            </a:r>
            <a:r>
              <a:rPr lang="it-IT" sz="32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II. 4)</a:t>
            </a:r>
          </a:p>
          <a:p>
            <a:pPr algn="ctr"/>
            <a:endParaRPr lang="it-IT" sz="32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algn="just"/>
            <a:r>
              <a:rPr lang="it-IT" sz="2800" dirty="0">
                <a:solidFill>
                  <a:schemeClr val="bg1"/>
                </a:solidFill>
                <a:latin typeface="Times New Roman" panose="02020603050405020304" pitchFamily="18" charset="0"/>
                <a:cs typeface="Times New Roman" panose="02020603050405020304" pitchFamily="18" charset="0"/>
                <a:sym typeface="Wingdings" pitchFamily="2" charset="2"/>
              </a:rPr>
              <a:t>a) rispetto dei tempi previsti per i pagamenti di imprese e fornitori;</a:t>
            </a:r>
          </a:p>
          <a:p>
            <a:pPr algn="just"/>
            <a:endParaRPr lang="it-IT" sz="2800"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r>
              <a:rPr lang="it-IT" sz="2800" dirty="0">
                <a:solidFill>
                  <a:schemeClr val="bg1"/>
                </a:solidFill>
                <a:latin typeface="Times New Roman" panose="02020603050405020304" pitchFamily="18" charset="0"/>
                <a:cs typeface="Times New Roman" panose="02020603050405020304" pitchFamily="18" charset="0"/>
                <a:sym typeface="Wingdings" pitchFamily="2" charset="2"/>
              </a:rPr>
              <a:t>b) assolvimento degli obblighi di comunicazione dei dati sui contratti pubblici che alimentano le banche dati detenute o gestite dall’ANAC;</a:t>
            </a:r>
          </a:p>
          <a:p>
            <a:pPr algn="just"/>
            <a:endParaRPr lang="it-IT" sz="2800"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r>
              <a:rPr lang="it-IT" sz="2800" dirty="0">
                <a:solidFill>
                  <a:schemeClr val="bg1"/>
                </a:solidFill>
                <a:latin typeface="Times New Roman" panose="02020603050405020304" pitchFamily="18" charset="0"/>
                <a:cs typeface="Times New Roman" panose="02020603050405020304" pitchFamily="18" charset="0"/>
                <a:sym typeface="Wingdings" pitchFamily="2" charset="2"/>
              </a:rPr>
              <a:t>c) partecipazione al sistema di formazione e aggiornamento del personale.</a:t>
            </a:r>
          </a:p>
          <a:p>
            <a:pPr algn="just"/>
            <a:endParaRPr lang="it-IT" sz="2800"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r>
              <a:rPr lang="it-IT" sz="2800" dirty="0">
                <a:solidFill>
                  <a:schemeClr val="bg1"/>
                </a:solidFill>
                <a:latin typeface="Times New Roman" panose="02020603050405020304" pitchFamily="18" charset="0"/>
                <a:cs typeface="Times New Roman" panose="02020603050405020304" pitchFamily="18" charset="0"/>
                <a:sym typeface="Wingdings" pitchFamily="2" charset="2"/>
              </a:rPr>
              <a:t>I predetti requisiti </a:t>
            </a:r>
            <a:r>
              <a:rPr lang="it-IT" sz="2800" u="sng" dirty="0">
                <a:solidFill>
                  <a:schemeClr val="bg1"/>
                </a:solidFill>
                <a:latin typeface="Times New Roman" panose="02020603050405020304" pitchFamily="18" charset="0"/>
                <a:cs typeface="Times New Roman" panose="02020603050405020304" pitchFamily="18" charset="0"/>
                <a:sym typeface="Wingdings" pitchFamily="2" charset="2"/>
              </a:rPr>
              <a:t>sono definiti in maniera dettagliata </a:t>
            </a:r>
            <a:r>
              <a:rPr lang="it-IT" sz="2800" dirty="0">
                <a:solidFill>
                  <a:schemeClr val="bg1"/>
                </a:solidFill>
                <a:latin typeface="Times New Roman" panose="02020603050405020304" pitchFamily="18" charset="0"/>
                <a:cs typeface="Times New Roman" panose="02020603050405020304" pitchFamily="18" charset="0"/>
                <a:sym typeface="Wingdings" pitchFamily="2" charset="2"/>
              </a:rPr>
              <a:t>nelle tabelle C </a:t>
            </a:r>
            <a:r>
              <a:rPr lang="it-IT" sz="2800" i="1" dirty="0">
                <a:solidFill>
                  <a:schemeClr val="bg1"/>
                </a:solidFill>
                <a:latin typeface="Times New Roman" panose="02020603050405020304" pitchFamily="18" charset="0"/>
                <a:cs typeface="Times New Roman" panose="02020603050405020304" pitchFamily="18" charset="0"/>
                <a:sym typeface="Wingdings" pitchFamily="2" charset="2"/>
              </a:rPr>
              <a:t>bis</a:t>
            </a:r>
            <a:r>
              <a:rPr lang="it-IT" sz="2800" dirty="0">
                <a:solidFill>
                  <a:schemeClr val="bg1"/>
                </a:solidFill>
                <a:latin typeface="Times New Roman" panose="02020603050405020304" pitchFamily="18" charset="0"/>
                <a:cs typeface="Times New Roman" panose="02020603050405020304" pitchFamily="18" charset="0"/>
                <a:sym typeface="Wingdings" pitchFamily="2" charset="2"/>
              </a:rPr>
              <a:t> (lavori) e C </a:t>
            </a:r>
            <a:r>
              <a:rPr lang="it-IT" sz="2800" i="1" dirty="0">
                <a:solidFill>
                  <a:schemeClr val="bg1"/>
                </a:solidFill>
                <a:latin typeface="Times New Roman" panose="02020603050405020304" pitchFamily="18" charset="0"/>
                <a:cs typeface="Times New Roman" panose="02020603050405020304" pitchFamily="18" charset="0"/>
                <a:sym typeface="Wingdings" pitchFamily="2" charset="2"/>
              </a:rPr>
              <a:t>ter</a:t>
            </a:r>
            <a:r>
              <a:rPr lang="it-IT" sz="2800" dirty="0">
                <a:solidFill>
                  <a:schemeClr val="bg1"/>
                </a:solidFill>
                <a:latin typeface="Times New Roman" panose="02020603050405020304" pitchFamily="18" charset="0"/>
                <a:cs typeface="Times New Roman" panose="02020603050405020304" pitchFamily="18" charset="0"/>
                <a:sym typeface="Wingdings" pitchFamily="2" charset="2"/>
              </a:rPr>
              <a:t> (servizi) di cui all’</a:t>
            </a:r>
            <a:r>
              <a:rPr lang="it-IT" sz="2800" dirty="0" err="1">
                <a:solidFill>
                  <a:schemeClr val="bg1"/>
                </a:solidFill>
                <a:latin typeface="Times New Roman" panose="02020603050405020304" pitchFamily="18" charset="0"/>
                <a:cs typeface="Times New Roman" panose="02020603050405020304" pitchFamily="18" charset="0"/>
                <a:sym typeface="Wingdings" pitchFamily="2" charset="2"/>
              </a:rPr>
              <a:t>all</a:t>
            </a:r>
            <a:r>
              <a:rPr lang="it-IT" sz="2800" dirty="0">
                <a:solidFill>
                  <a:schemeClr val="bg1"/>
                </a:solidFill>
                <a:latin typeface="Times New Roman" panose="02020603050405020304" pitchFamily="18" charset="0"/>
                <a:cs typeface="Times New Roman" panose="02020603050405020304" pitchFamily="18" charset="0"/>
                <a:sym typeface="Wingdings" pitchFamily="2" charset="2"/>
              </a:rPr>
              <a:t>. II. 4</a:t>
            </a:r>
          </a:p>
          <a:p>
            <a:pPr algn="just"/>
            <a:endParaRPr lang="it-IT" sz="2400" strike="sngStrike" dirty="0">
              <a:solidFill>
                <a:schemeClr val="bg1"/>
              </a:solidFill>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58316187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5F764-6CF7-8E4C-22EE-B220ACC392D5}"/>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333953BD-DBF6-DC88-86A5-545462E3C4D3}"/>
              </a:ext>
            </a:extLst>
          </p:cNvPr>
          <p:cNvSpPr txBox="1"/>
          <p:nvPr/>
        </p:nvSpPr>
        <p:spPr>
          <a:xfrm>
            <a:off x="1084791" y="819065"/>
            <a:ext cx="9124949" cy="584775"/>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Consorzi (art. 67 </a:t>
            </a:r>
            <a:r>
              <a:rPr lang="it-IT" sz="32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p>
        </p:txBody>
      </p:sp>
      <p:sp>
        <p:nvSpPr>
          <p:cNvPr id="3" name="CasellaDiTesto 2">
            <a:extLst>
              <a:ext uri="{FF2B5EF4-FFF2-40B4-BE49-F238E27FC236}">
                <a16:creationId xmlns:a16="http://schemas.microsoft.com/office/drawing/2014/main" id="{7B447BFF-744B-E364-E087-8EF53CCB3C83}"/>
              </a:ext>
            </a:extLst>
          </p:cNvPr>
          <p:cNvSpPr txBox="1"/>
          <p:nvPr/>
        </p:nvSpPr>
        <p:spPr>
          <a:xfrm>
            <a:off x="65001" y="1296118"/>
            <a:ext cx="11164528" cy="5016758"/>
          </a:xfrm>
          <a:prstGeom prst="rect">
            <a:avLst/>
          </a:prstGeom>
          <a:noFill/>
        </p:spPr>
        <p:txBody>
          <a:bodyPr wrap="square" rtlCol="0">
            <a:spAutoFit/>
          </a:bodyPr>
          <a:lstStyle/>
          <a:p>
            <a:pPr algn="just"/>
            <a:r>
              <a:rPr lang="it-IT" sz="2000" strike="sngStrike" dirty="0">
                <a:solidFill>
                  <a:schemeClr val="bg1"/>
                </a:solidFill>
                <a:latin typeface="Times New Roman" panose="02020603050405020304" pitchFamily="18" charset="0"/>
                <a:cs typeface="Times New Roman" panose="02020603050405020304" pitchFamily="18" charset="0"/>
                <a:sym typeface="Wingdings" pitchFamily="2" charset="2"/>
              </a:rPr>
              <a:t>Comma 1. I requisiti di capacità tecnica e finanziaria per l’ammissione alle procedure di affidamento dei soggetti di cui agli articoli 65, comma 2, lettere b), c) e d), e 66, comma 1, lettera g), sono disciplinati dal regolamento di cui all’articolo 100, comma 4.</a:t>
            </a:r>
          </a:p>
          <a:p>
            <a:pPr marL="342900" indent="-342900" algn="just">
              <a:buFontTx/>
              <a:buChar char="-"/>
            </a:pPr>
            <a:endParaRPr lang="it-IT" sz="2000"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r>
              <a:rPr lang="it-IT" sz="20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Comma 1. I requisiti di capacità tecnica e finanziaria per l'ammissione alle procedure di affidamento dei soggetti di cui agli articoli 65, comma 2, lettere b), c) e d), e 66, comma 1, lettera g), sono disciplinati dall'allegato 11.12, fermo restando che per i consorzi di cui all'articolo 65, comma 2, lettera d):</a:t>
            </a:r>
          </a:p>
          <a:p>
            <a:pPr marL="357188" algn="just"/>
            <a:r>
              <a:rPr lang="it-IT" sz="20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a) per gli appalti di servizi e forniture, sono computati cumulativamente in capo al consorzio ancorché posseduti dalle singole imprese consorziate;</a:t>
            </a:r>
          </a:p>
          <a:p>
            <a:pPr marL="357188" algn="just"/>
            <a:r>
              <a:rPr lang="it-IT" sz="20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b) per gli appalti di lavori che il consorzio esegua esclusivamente con la propria struttura, senza designare le imprese esecutrici, i requisiti posseduti in proprio sono computati cumulativamente con quelli posseduti dalle imprese consorziate;</a:t>
            </a:r>
          </a:p>
          <a:p>
            <a:pPr marL="357188" algn="just"/>
            <a:r>
              <a:rPr lang="it-IT" sz="20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c) per gli appalti di lavori che il consorzio esegua tramite le consorziate indicate in sede di gara, i requisiti sono posseduti e comprovati da queste ultime in proprio, ovvero mediante avvalimento ai sensi dell'articolo 104.</a:t>
            </a:r>
          </a:p>
          <a:p>
            <a:pPr marL="342900" indent="-342900" algn="just">
              <a:buFontTx/>
              <a:buChar char="-"/>
            </a:pPr>
            <a:endParaRPr lang="it-IT" sz="2000" dirty="0">
              <a:solidFill>
                <a:schemeClr val="bg1"/>
              </a:solidFill>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26623586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A35A34-CB49-6DDD-AEC1-31B2D7B6FE74}"/>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177C6BFE-CB99-21E3-0020-2021EC81710D}"/>
              </a:ext>
            </a:extLst>
          </p:cNvPr>
          <p:cNvSpPr txBox="1"/>
          <p:nvPr/>
        </p:nvSpPr>
        <p:spPr>
          <a:xfrm>
            <a:off x="1195754" y="140677"/>
            <a:ext cx="9013986" cy="1200329"/>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Art. 13 </a:t>
            </a:r>
            <a:r>
              <a:rPr lang="it-IT" sz="36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endPar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p>
            <a:pPr algn="ct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Contratto esclusi, attivi e gratuiti</a:t>
            </a:r>
          </a:p>
        </p:txBody>
      </p:sp>
      <p:sp>
        <p:nvSpPr>
          <p:cNvPr id="3" name="CasellaDiTesto 2">
            <a:extLst>
              <a:ext uri="{FF2B5EF4-FFF2-40B4-BE49-F238E27FC236}">
                <a16:creationId xmlns:a16="http://schemas.microsoft.com/office/drawing/2014/main" id="{9B3410C4-FC38-3545-DD80-5F8EFD2D647F}"/>
              </a:ext>
            </a:extLst>
          </p:cNvPr>
          <p:cNvSpPr txBox="1"/>
          <p:nvPr/>
        </p:nvSpPr>
        <p:spPr>
          <a:xfrm>
            <a:off x="65001" y="1296118"/>
            <a:ext cx="11301694" cy="5293757"/>
          </a:xfrm>
          <a:prstGeom prst="rect">
            <a:avLst/>
          </a:prstGeom>
          <a:noFill/>
        </p:spPr>
        <p:txBody>
          <a:bodyPr wrap="square" rtlCol="0">
            <a:spAutoFit/>
          </a:bodyPr>
          <a:lstStyle/>
          <a:p>
            <a:pPr marL="177800" indent="-177800" algn="ctr"/>
            <a:r>
              <a:rPr lang="it-IT" sz="1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a:t>
            </a:r>
            <a:endPar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algn="just"/>
            <a:r>
              <a:rPr lang="it-IT" sz="3200" b="0" i="0" dirty="0">
                <a:solidFill>
                  <a:srgbClr val="000000"/>
                </a:solidFill>
                <a:effectLst/>
                <a:latin typeface="Calibri" panose="020F0502020204030204" pitchFamily="34" charset="0"/>
              </a:rPr>
              <a:t>Comma 2:</a:t>
            </a:r>
            <a:r>
              <a:rPr lang="it-IT" sz="3200" b="0" i="1" dirty="0">
                <a:solidFill>
                  <a:srgbClr val="000000"/>
                </a:solidFill>
                <a:effectLst/>
                <a:latin typeface="Calibri" panose="020F0502020204030204" pitchFamily="34" charset="0"/>
              </a:rPr>
              <a:t>Le disposizioni del codice non si applicano ai </a:t>
            </a:r>
            <a:r>
              <a:rPr lang="it-IT" sz="3200" b="1" i="1" dirty="0">
                <a:solidFill>
                  <a:srgbClr val="000000"/>
                </a:solidFill>
                <a:effectLst/>
                <a:latin typeface="Calibri" panose="020F0502020204030204" pitchFamily="34" charset="0"/>
              </a:rPr>
              <a:t>contratti esclusi, ai contratti attivi e ai contratti a titolo gratuito</a:t>
            </a:r>
            <a:r>
              <a:rPr lang="it-IT" sz="3200" b="0" i="1" dirty="0">
                <a:solidFill>
                  <a:srgbClr val="000000"/>
                </a:solidFill>
                <a:effectLst/>
                <a:latin typeface="Calibri" panose="020F0502020204030204" pitchFamily="34" charset="0"/>
              </a:rPr>
              <a:t>, anche qualora essi offrano opportunità di </a:t>
            </a:r>
            <a:r>
              <a:rPr lang="it-IT" sz="3200" b="0" i="1" u="sng" dirty="0">
                <a:solidFill>
                  <a:srgbClr val="000000"/>
                </a:solidFill>
                <a:effectLst/>
                <a:latin typeface="Calibri" panose="020F0502020204030204" pitchFamily="34" charset="0"/>
              </a:rPr>
              <a:t>guadagno economico, anche indiretto.</a:t>
            </a:r>
          </a:p>
          <a:p>
            <a:pPr algn="just"/>
            <a:endParaRPr lang="it-IT" sz="3200" b="0" i="1" u="sng" dirty="0">
              <a:solidFill>
                <a:srgbClr val="000000"/>
              </a:solidFill>
              <a:effectLst/>
              <a:latin typeface="Calibri" panose="020F0502020204030204" pitchFamily="34" charset="0"/>
            </a:endParaRPr>
          </a:p>
          <a:p>
            <a:pPr algn="just"/>
            <a:r>
              <a:rPr lang="it-IT" sz="3200" dirty="0">
                <a:solidFill>
                  <a:srgbClr val="000000"/>
                </a:solidFill>
                <a:latin typeface="Calibri" panose="020F0502020204030204" pitchFamily="34" charset="0"/>
                <a:cs typeface="Times New Roman" panose="02020603050405020304" pitchFamily="18" charset="0"/>
                <a:sym typeface="Wingdings" pitchFamily="2" charset="2"/>
              </a:rPr>
              <a:t>Comma 5:  </a:t>
            </a:r>
            <a:r>
              <a:rPr lang="it-IT" sz="3200" i="1" dirty="0">
                <a:solidFill>
                  <a:srgbClr val="000000"/>
                </a:solidFill>
                <a:latin typeface="Calibri" panose="020F0502020204030204" pitchFamily="34" charset="0"/>
                <a:cs typeface="Times New Roman" panose="02020603050405020304" pitchFamily="18" charset="0"/>
                <a:sym typeface="Wingdings" pitchFamily="2" charset="2"/>
              </a:rPr>
              <a:t>L’affidamento dei contratti di cui al comma 2 che offrono opportunità di guadagno economico, anche indiretto, avviene tenendo conto dei </a:t>
            </a:r>
            <a:r>
              <a:rPr lang="it-IT" sz="3200" b="1" i="1" dirty="0">
                <a:solidFill>
                  <a:srgbClr val="000000"/>
                </a:solidFill>
                <a:latin typeface="Calibri" panose="020F0502020204030204" pitchFamily="34" charset="0"/>
                <a:cs typeface="Times New Roman" panose="02020603050405020304" pitchFamily="18" charset="0"/>
                <a:sym typeface="Wingdings" pitchFamily="2" charset="2"/>
              </a:rPr>
              <a:t>principi di cui agli articoli 1, 2 e 3</a:t>
            </a:r>
            <a:r>
              <a:rPr lang="it-IT" sz="3200" i="1" dirty="0">
                <a:solidFill>
                  <a:srgbClr val="000000"/>
                </a:solidFill>
                <a:latin typeface="Calibri" panose="020F0502020204030204" pitchFamily="34" charset="0"/>
                <a:cs typeface="Times New Roman" panose="02020603050405020304" pitchFamily="18" charset="0"/>
                <a:sym typeface="Wingdings" pitchFamily="2" charset="2"/>
              </a:rPr>
              <a:t>.</a:t>
            </a:r>
          </a:p>
          <a:p>
            <a:pPr algn="just"/>
            <a:endParaRPr lang="it-IT" sz="3200" i="1" dirty="0">
              <a:solidFill>
                <a:srgbClr val="000000"/>
              </a:solidFill>
              <a:effectLst>
                <a:outerShdw blurRad="38100" dist="38100" dir="2700000" algn="tl">
                  <a:srgbClr val="000000">
                    <a:alpha val="43137"/>
                  </a:srgbClr>
                </a:outerShdw>
              </a:effectLst>
              <a:latin typeface="Calibri" panose="020F0502020204030204" pitchFamily="34" charset="0"/>
              <a:cs typeface="Times New Roman" panose="02020603050405020304" pitchFamily="18" charset="0"/>
              <a:sym typeface="Wingdings" pitchFamily="2" charset="2"/>
            </a:endParaRPr>
          </a:p>
          <a:p>
            <a:pPr algn="just"/>
            <a:r>
              <a:rPr lang="it-IT" sz="3200" i="1" dirty="0">
                <a:solidFill>
                  <a:srgbClr val="000000"/>
                </a:solidFill>
                <a:effectLst>
                  <a:outerShdw blurRad="38100" dist="38100" dir="2700000" algn="tl">
                    <a:srgbClr val="000000">
                      <a:alpha val="43137"/>
                    </a:srgbClr>
                  </a:outerShdw>
                </a:effectLst>
                <a:latin typeface="Calibri" panose="020F0502020204030204" pitchFamily="34" charset="0"/>
                <a:cs typeface="Times New Roman" panose="02020603050405020304" pitchFamily="18" charset="0"/>
                <a:sym typeface="Wingdings" pitchFamily="2" charset="2"/>
              </a:rPr>
              <a:t>- </a:t>
            </a:r>
            <a:r>
              <a:rPr lang="it-IT" sz="3200" i="1" dirty="0">
                <a:solidFill>
                  <a:srgbClr val="000000"/>
                </a:solidFill>
                <a:latin typeface="Calibri" panose="020F0502020204030204" pitchFamily="34" charset="0"/>
                <a:cs typeface="Times New Roman" panose="02020603050405020304" pitchFamily="18" charset="0"/>
                <a:sym typeface="Wingdings" pitchFamily="2" charset="2"/>
              </a:rPr>
              <a:t>Applicazione art. 94 </a:t>
            </a:r>
            <a:r>
              <a:rPr lang="it-IT" sz="3200" i="1" dirty="0" err="1">
                <a:solidFill>
                  <a:srgbClr val="000000"/>
                </a:solidFill>
                <a:latin typeface="Calibri" panose="020F0502020204030204" pitchFamily="34" charset="0"/>
                <a:cs typeface="Times New Roman" panose="02020603050405020304" pitchFamily="18" charset="0"/>
                <a:sym typeface="Wingdings" pitchFamily="2" charset="2"/>
              </a:rPr>
              <a:t>cdc</a:t>
            </a:r>
            <a:endParaRPr lang="it-IT" sz="2800" i="1" dirty="0">
              <a:solidFill>
                <a:schemeClr val="bg1"/>
              </a:solidFill>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205574144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5F764-6CF7-8E4C-22EE-B220ACC392D5}"/>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333953BD-DBF6-DC88-86A5-545462E3C4D3}"/>
              </a:ext>
            </a:extLst>
          </p:cNvPr>
          <p:cNvSpPr txBox="1"/>
          <p:nvPr/>
        </p:nvSpPr>
        <p:spPr>
          <a:xfrm>
            <a:off x="1084791" y="819065"/>
            <a:ext cx="9124949" cy="584775"/>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Consorzi (art. 67 </a:t>
            </a:r>
            <a:r>
              <a:rPr lang="it-IT" sz="32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p>
        </p:txBody>
      </p:sp>
      <p:sp>
        <p:nvSpPr>
          <p:cNvPr id="3" name="CasellaDiTesto 2">
            <a:extLst>
              <a:ext uri="{FF2B5EF4-FFF2-40B4-BE49-F238E27FC236}">
                <a16:creationId xmlns:a16="http://schemas.microsoft.com/office/drawing/2014/main" id="{7B447BFF-744B-E364-E087-8EF53CCB3C83}"/>
              </a:ext>
            </a:extLst>
          </p:cNvPr>
          <p:cNvSpPr txBox="1"/>
          <p:nvPr/>
        </p:nvSpPr>
        <p:spPr>
          <a:xfrm>
            <a:off x="65001" y="1296118"/>
            <a:ext cx="11164528" cy="2862322"/>
          </a:xfrm>
          <a:prstGeom prst="rect">
            <a:avLst/>
          </a:prstGeom>
          <a:noFill/>
        </p:spPr>
        <p:txBody>
          <a:bodyPr wrap="square" rtlCol="0">
            <a:spAutoFit/>
          </a:bodyPr>
          <a:lstStyle/>
          <a:p>
            <a:pPr algn="just"/>
            <a:r>
              <a:rPr lang="it-IT" sz="2000" strike="sngStrike" dirty="0">
                <a:solidFill>
                  <a:schemeClr val="bg1"/>
                </a:solidFill>
                <a:latin typeface="Times New Roman" panose="02020603050405020304" pitchFamily="18" charset="0"/>
                <a:cs typeface="Times New Roman" panose="02020603050405020304" pitchFamily="18" charset="0"/>
                <a:sym typeface="Wingdings" pitchFamily="2" charset="2"/>
              </a:rPr>
              <a:t>Comma 5: I consorzi di cooperative possono partecipare alla procedura di gara, fermo restando il disposto degli articoli 94 e 95, utilizzando requisiti propri e, nel novero di questi, facendo valere i mezzi nella disponibilità delle cooperative che li costituiscono.</a:t>
            </a:r>
          </a:p>
          <a:p>
            <a:pPr algn="just"/>
            <a:endParaRPr lang="it-IT" sz="2000" strike="sngStrike"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r>
              <a:rPr lang="it-IT" sz="20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Nuovo comma 5: I consorzi di cooperative e i consorzi tra imprese artigiane possono partecipare alla procedura di gara, fermo restando il disposto degli articoli 94 e 95 e del comma 3 del presente articolo, utilizzando requisiti propri e, nel novero di questi, facendo valere i mezzi d'opera, le attrezzature e l'organico medio nella disponibilità delle consorziate che li costituiscono.</a:t>
            </a:r>
          </a:p>
          <a:p>
            <a:pPr marL="342900" indent="-342900" algn="just">
              <a:buFontTx/>
              <a:buChar char="-"/>
            </a:pPr>
            <a:endParaRPr lang="it-IT" sz="2000" dirty="0">
              <a:solidFill>
                <a:schemeClr val="bg1"/>
              </a:solidFill>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37410162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5F764-6CF7-8E4C-22EE-B220ACC392D5}"/>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333953BD-DBF6-DC88-86A5-545462E3C4D3}"/>
              </a:ext>
            </a:extLst>
          </p:cNvPr>
          <p:cNvSpPr txBox="1"/>
          <p:nvPr/>
        </p:nvSpPr>
        <p:spPr>
          <a:xfrm>
            <a:off x="1084791" y="819065"/>
            <a:ext cx="9124949" cy="584775"/>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Consorzi (art. 67 </a:t>
            </a:r>
            <a:r>
              <a:rPr lang="it-IT" sz="32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p>
        </p:txBody>
      </p:sp>
      <p:sp>
        <p:nvSpPr>
          <p:cNvPr id="3" name="CasellaDiTesto 2">
            <a:extLst>
              <a:ext uri="{FF2B5EF4-FFF2-40B4-BE49-F238E27FC236}">
                <a16:creationId xmlns:a16="http://schemas.microsoft.com/office/drawing/2014/main" id="{7B447BFF-744B-E364-E087-8EF53CCB3C83}"/>
              </a:ext>
            </a:extLst>
          </p:cNvPr>
          <p:cNvSpPr txBox="1"/>
          <p:nvPr/>
        </p:nvSpPr>
        <p:spPr>
          <a:xfrm>
            <a:off x="65001" y="1296118"/>
            <a:ext cx="11164528" cy="4493538"/>
          </a:xfrm>
          <a:prstGeom prst="rect">
            <a:avLst/>
          </a:prstGeom>
          <a:noFill/>
        </p:spPr>
        <p:txBody>
          <a:bodyPr wrap="square" rtlCol="0">
            <a:spAutoFit/>
          </a:bodyPr>
          <a:lstStyle/>
          <a:p>
            <a:pPr marL="177800" indent="-177800" algn="just"/>
            <a:endParaRPr lang="it-IT" sz="2800" dirty="0">
              <a:solidFill>
                <a:schemeClr val="bg1"/>
              </a:solidFill>
              <a:effectLst>
                <a:outerShdw blurRad="38100" dist="38100" dir="2700000" algn="tl">
                  <a:srgbClr val="000000">
                    <a:alpha val="43137"/>
                  </a:srgbClr>
                </a:outerShdw>
              </a:effectLst>
              <a:highlight>
                <a:srgbClr val="FFFF00"/>
              </a:highlight>
              <a:latin typeface="Times New Roman" panose="02020603050405020304" pitchFamily="18" charset="0"/>
              <a:cs typeface="Times New Roman" panose="02020603050405020304" pitchFamily="18" charset="0"/>
              <a:sym typeface="Wingdings" pitchFamily="2" charset="2"/>
            </a:endParaRPr>
          </a:p>
          <a:p>
            <a:pPr marL="342900" indent="-342900" algn="just">
              <a:buFontTx/>
              <a:buChar char="-"/>
            </a:pP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Possono essere oggetto di avvalimento solo i requisiti maturati dallo stesso consorzio,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in proprio; di tali requisiti è fornita specifica indicazione nell’attestazione di qualificazione SOA (introdotto al comma 7). </a:t>
            </a:r>
          </a:p>
          <a:p>
            <a:pPr marL="342900" indent="-342900" algn="just">
              <a:buFontTx/>
              <a:buChar char="-"/>
            </a:pPr>
            <a:endParaRPr lang="it-IT" sz="2000" b="1" dirty="0">
              <a:solidFill>
                <a:schemeClr val="bg1"/>
              </a:solidFill>
              <a:latin typeface="Times New Roman" panose="02020603050405020304" pitchFamily="18" charset="0"/>
              <a:cs typeface="Times New Roman" panose="02020603050405020304" pitchFamily="18" charset="0"/>
              <a:sym typeface="Wingdings" pitchFamily="2" charset="2"/>
            </a:endParaRPr>
          </a:p>
          <a:p>
            <a:pPr marL="342900" indent="-342900" algn="just">
              <a:buFontTx/>
              <a:buChar char="-"/>
            </a:pP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divieto di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partecipazione a più </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di un consorzio stabile (introdotto al comma 7); </a:t>
            </a:r>
          </a:p>
          <a:p>
            <a:pPr algn="just"/>
            <a:endParaRPr lang="it-IT" sz="2000" dirty="0">
              <a:solidFill>
                <a:schemeClr val="bg1"/>
              </a:solidFill>
              <a:latin typeface="Times New Roman" panose="02020603050405020304" pitchFamily="18" charset="0"/>
              <a:cs typeface="Times New Roman" panose="02020603050405020304" pitchFamily="18" charset="0"/>
              <a:sym typeface="Wingdings" pitchFamily="2" charset="2"/>
            </a:endParaRPr>
          </a:p>
          <a:p>
            <a:pPr marL="342900" indent="-342900" algn="just">
              <a:buFontTx/>
              <a:buChar char="-"/>
            </a:pPr>
            <a:r>
              <a:rPr lang="pt-BR" sz="2000" dirty="0">
                <a:solidFill>
                  <a:schemeClr val="bg1"/>
                </a:solidFill>
                <a:latin typeface="Times New Roman" panose="02020603050405020304" pitchFamily="18" charset="0"/>
                <a:cs typeface="Times New Roman" panose="02020603050405020304" pitchFamily="18" charset="0"/>
                <a:sym typeface="Wingdings" pitchFamily="2" charset="2"/>
              </a:rPr>
              <a:t>Quando il consorziato designato è, a sua volta, un consorzio di </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cooperative o un consorzio artigiano, è tenuto anch’esso a indicare, in sede di offerta, i consorziati per i quali concorre </a:t>
            </a:r>
            <a:r>
              <a:rPr lang="it-IT" dirty="0">
                <a:solidFill>
                  <a:schemeClr val="bg1"/>
                </a:solidFill>
                <a:latin typeface="Times New Roman" panose="02020603050405020304" pitchFamily="18" charset="0"/>
                <a:cs typeface="Times New Roman" panose="02020603050405020304" pitchFamily="18" charset="0"/>
                <a:sym typeface="Wingdings" pitchFamily="2" charset="2"/>
              </a:rPr>
              <a:t>(introdotto al comma 4, terzo periodo)</a:t>
            </a:r>
            <a:endParaRPr lang="it-IT" sz="2000"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endParaRPr lang="it-IT" sz="2000" dirty="0">
              <a:solidFill>
                <a:schemeClr val="bg1"/>
              </a:solidFill>
              <a:latin typeface="Times New Roman" panose="02020603050405020304" pitchFamily="18" charset="0"/>
              <a:cs typeface="Times New Roman" panose="02020603050405020304" pitchFamily="18" charset="0"/>
              <a:sym typeface="Wingdings" pitchFamily="2" charset="2"/>
            </a:endParaRPr>
          </a:p>
          <a:p>
            <a:pPr marL="342900" indent="-342900" algn="just">
              <a:buFontTx/>
              <a:buChar char="-"/>
            </a:pP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Estensione </a:t>
            </a:r>
            <a:r>
              <a:rPr lang="it-IT" sz="2000" b="1" u="sng" dirty="0">
                <a:solidFill>
                  <a:schemeClr val="bg1"/>
                </a:solidFill>
                <a:latin typeface="Times New Roman" panose="02020603050405020304" pitchFamily="18" charset="0"/>
                <a:cs typeface="Times New Roman" panose="02020603050405020304" pitchFamily="18" charset="0"/>
                <a:sym typeface="Wingdings" pitchFamily="2" charset="2"/>
              </a:rPr>
              <a:t>ai consorzi di cooperative e a quelli tra imprese artigiane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l’obbligo</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per le consorziate esecutrici e per quelle che prestano i requisiti, di possedere i requisiti generali (art. 67, co 3) ;</a:t>
            </a:r>
          </a:p>
          <a:p>
            <a:pPr marL="342900" indent="-342900" algn="just">
              <a:buFontTx/>
              <a:buChar char="-"/>
            </a:pPr>
            <a:endParaRPr lang="it-IT" sz="2000" dirty="0">
              <a:solidFill>
                <a:schemeClr val="bg1"/>
              </a:solidFill>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105778715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5F764-6CF7-8E4C-22EE-B220ACC392D5}"/>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333953BD-DBF6-DC88-86A5-545462E3C4D3}"/>
              </a:ext>
            </a:extLst>
          </p:cNvPr>
          <p:cNvSpPr txBox="1"/>
          <p:nvPr/>
        </p:nvSpPr>
        <p:spPr>
          <a:xfrm>
            <a:off x="1084791" y="819065"/>
            <a:ext cx="9124949" cy="584775"/>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Procedure di scelta (art. 70 </a:t>
            </a:r>
            <a:r>
              <a:rPr lang="it-IT" sz="32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p>
        </p:txBody>
      </p:sp>
      <p:sp>
        <p:nvSpPr>
          <p:cNvPr id="3" name="CasellaDiTesto 2">
            <a:extLst>
              <a:ext uri="{FF2B5EF4-FFF2-40B4-BE49-F238E27FC236}">
                <a16:creationId xmlns:a16="http://schemas.microsoft.com/office/drawing/2014/main" id="{7B447BFF-744B-E364-E087-8EF53CCB3C83}"/>
              </a:ext>
            </a:extLst>
          </p:cNvPr>
          <p:cNvSpPr txBox="1"/>
          <p:nvPr/>
        </p:nvSpPr>
        <p:spPr>
          <a:xfrm>
            <a:off x="65001" y="1296118"/>
            <a:ext cx="11164528" cy="3170099"/>
          </a:xfrm>
          <a:prstGeom prst="rect">
            <a:avLst/>
          </a:prstGeom>
          <a:noFill/>
        </p:spPr>
        <p:txBody>
          <a:bodyPr wrap="square" rtlCol="0">
            <a:spAutoFit/>
          </a:bodyPr>
          <a:lstStyle/>
          <a:p>
            <a:pPr marL="177800" indent="-177800" algn="just"/>
            <a:r>
              <a:rPr lang="it-IT" sz="20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Comma 4: </a:t>
            </a:r>
          </a:p>
          <a:p>
            <a:pPr marL="177800" indent="-177800"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Sono inammissibili le offerte:</a:t>
            </a:r>
          </a:p>
          <a:p>
            <a:pPr marL="177800" indent="-177800"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a) non conformi ai documenti di gara;</a:t>
            </a:r>
          </a:p>
          <a:p>
            <a:pPr marL="177800" indent="-177800"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b) ricevute oltre i termini indicati nel bando o nell'invito con cui si indice la gara;</a:t>
            </a:r>
          </a:p>
          <a:p>
            <a:pPr marL="177800" indent="-177800"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c) in relazione alle quali vi sono prove di corruzione o collusione;</a:t>
            </a:r>
          </a:p>
          <a:p>
            <a:pPr marL="177800" indent="-177800"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d) considerate anormalmente basse;</a:t>
            </a:r>
          </a:p>
          <a:p>
            <a:pPr marL="177800" indent="-177800"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e) presentate da offerenti che non possiedono la qualificazione necessaria;</a:t>
            </a:r>
          </a:p>
          <a:p>
            <a:pPr marL="177800" indent="-177800"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f) il cui prezzo supera l'importo posto a base di gara, stabilito e documentato prima dell'avvio della procedura di appalto, </a:t>
            </a:r>
            <a:r>
              <a:rPr lang="it-IT" sz="20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salvo che il bando non preveda espressamente tale possibilità, individuandone i limiti di operatività</a:t>
            </a:r>
            <a:endParaRPr lang="it-IT" sz="2000" dirty="0">
              <a:solidFill>
                <a:schemeClr val="bg1"/>
              </a:solidFill>
              <a:highlight>
                <a:srgbClr val="00FF00"/>
              </a:highlight>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29203746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5F764-6CF7-8E4C-22EE-B220ACC392D5}"/>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333953BD-DBF6-DC88-86A5-545462E3C4D3}"/>
              </a:ext>
            </a:extLst>
          </p:cNvPr>
          <p:cNvSpPr txBox="1"/>
          <p:nvPr/>
        </p:nvSpPr>
        <p:spPr>
          <a:xfrm>
            <a:off x="1084791" y="819065"/>
            <a:ext cx="9124949" cy="584775"/>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Accordo di collaborazione (art. 82 bis </a:t>
            </a:r>
            <a:r>
              <a:rPr lang="it-IT" sz="32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p>
        </p:txBody>
      </p:sp>
      <p:sp>
        <p:nvSpPr>
          <p:cNvPr id="3" name="CasellaDiTesto 2">
            <a:extLst>
              <a:ext uri="{FF2B5EF4-FFF2-40B4-BE49-F238E27FC236}">
                <a16:creationId xmlns:a16="http://schemas.microsoft.com/office/drawing/2014/main" id="{7B447BFF-744B-E364-E087-8EF53CCB3C83}"/>
              </a:ext>
            </a:extLst>
          </p:cNvPr>
          <p:cNvSpPr txBox="1"/>
          <p:nvPr/>
        </p:nvSpPr>
        <p:spPr>
          <a:xfrm>
            <a:off x="65001" y="1296118"/>
            <a:ext cx="11164528" cy="5755422"/>
          </a:xfrm>
          <a:prstGeom prst="rect">
            <a:avLst/>
          </a:prstGeom>
          <a:noFill/>
        </p:spPr>
        <p:txBody>
          <a:bodyPr wrap="square" rtlCol="0">
            <a:spAutoFit/>
          </a:bodyPr>
          <a:lstStyle/>
          <a:p>
            <a:pPr marL="177800" indent="-177800" algn="just"/>
            <a:r>
              <a:rPr lang="it-IT" sz="2000" dirty="0">
                <a:solidFill>
                  <a:schemeClr val="bg1"/>
                </a:solidFill>
                <a:effectLst>
                  <a:outerShdw blurRad="38100" dist="38100" dir="2700000" algn="tl">
                    <a:srgbClr val="000000">
                      <a:alpha val="43137"/>
                    </a:srgbClr>
                  </a:outerShdw>
                </a:effectLst>
                <a:highlight>
                  <a:srgbClr val="00FF00"/>
                </a:highlight>
                <a:latin typeface="Times New Roman" panose="02020603050405020304" pitchFamily="18" charset="0"/>
                <a:cs typeface="Times New Roman" panose="02020603050405020304" pitchFamily="18" charset="0"/>
                <a:sym typeface="Wingdings" pitchFamily="2" charset="2"/>
              </a:rPr>
              <a:t>Al fine di promuovere la responsabilizzazione di tutte le parti rispetto alla corretta esecuzione dell’appalto, viene inserito l’articolo che disciplina il nuovo istituto dell’accordo di collaborazione. </a:t>
            </a:r>
          </a:p>
          <a:p>
            <a:pPr marL="177800" indent="-177800" algn="just"/>
            <a:endParaRPr lang="it-IT" sz="2000" dirty="0">
              <a:solidFill>
                <a:schemeClr val="bg1"/>
              </a:solidFill>
              <a:effectLst>
                <a:outerShdw blurRad="38100" dist="38100" dir="2700000" algn="tl">
                  <a:srgbClr val="000000">
                    <a:alpha val="43137"/>
                  </a:srgbClr>
                </a:outerShdw>
              </a:effectLst>
              <a:highlight>
                <a:srgbClr val="00FF00"/>
              </a:highlight>
              <a:latin typeface="Times New Roman" panose="02020603050405020304" pitchFamily="18" charset="0"/>
              <a:cs typeface="Times New Roman" panose="02020603050405020304" pitchFamily="18" charset="0"/>
              <a:sym typeface="Wingdings" pitchFamily="2" charset="2"/>
            </a:endParaRPr>
          </a:p>
          <a:p>
            <a:pPr algn="just"/>
            <a:r>
              <a:rPr lang="it-IT" sz="1600" i="1" dirty="0">
                <a:solidFill>
                  <a:srgbClr val="000000"/>
                </a:solidFill>
                <a:effectLst/>
                <a:latin typeface="Calibri" panose="020F0502020204030204" pitchFamily="34" charset="0"/>
              </a:rPr>
              <a:t>1. Le stazioni appaltanti possono inserire nei documenti di gara di cui all'articolo 82 lo schema di un accordo di collaborazione plurilaterale con il quale le parti coinvolte in misura significativa nella fase di esecuzione di un contratto di lavori, servizi o forniture, disciplinano le forme, le modalità e gli obiettivi della reciproca collaborazione al fine di perseguire il principio del risultato di cui all'articolo 1, mediante la definizione di meccanismi di esame contestuale degli interessi pubblici e privati coinvolti finalizzati alla prevenzione e riduzione dei rischi e alla risoluzione delle controversie che possono insorgere nell'esecuzione dell'accordo. L'accordo di collaborazione non sostituisce il contratto principale e gli altri contratti al medesimo collegati, strumentali all'esecuzione dell' appalto e non ne integra i contenuti.</a:t>
            </a:r>
            <a:endParaRPr lang="it-IT" sz="1600" i="1" dirty="0">
              <a:solidFill>
                <a:srgbClr val="000000"/>
              </a:solidFill>
              <a:effectLst/>
              <a:latin typeface="Times New Roman" panose="02020603050405020304" pitchFamily="18" charset="0"/>
            </a:endParaRPr>
          </a:p>
          <a:p>
            <a:pPr algn="just"/>
            <a:r>
              <a:rPr lang="it-IT" sz="1600" i="1" dirty="0">
                <a:solidFill>
                  <a:srgbClr val="000000"/>
                </a:solidFill>
                <a:effectLst/>
                <a:latin typeface="Calibri" panose="020F0502020204030204" pitchFamily="34" charset="0"/>
              </a:rPr>
              <a:t>2. Lo schema di accordo è redatto in coerenza con l'allegato II-6-bis, e definisce, in considerazione dell'oggetto del contratto principale, gli obiettivi principali e collaterali della collaborazione, nel rispetto del principio della fiducia di cui all'articolo 2, indicando, altresì, le eventuali premialità previste per la realizzazione dei medesimi obiettivi.</a:t>
            </a:r>
            <a:endParaRPr lang="it-IT" sz="1600" i="1" dirty="0">
              <a:solidFill>
                <a:srgbClr val="000000"/>
              </a:solidFill>
              <a:effectLst/>
              <a:latin typeface="Times New Roman" panose="02020603050405020304" pitchFamily="18" charset="0"/>
            </a:endParaRPr>
          </a:p>
          <a:p>
            <a:pPr algn="just"/>
            <a:r>
              <a:rPr lang="it-IT" sz="1600" i="1" dirty="0">
                <a:solidFill>
                  <a:srgbClr val="000000"/>
                </a:solidFill>
                <a:effectLst/>
                <a:latin typeface="Calibri" panose="020F0502020204030204" pitchFamily="34" charset="0"/>
              </a:rPr>
              <a:t>3. All'esito dell'aggiudicazione, la stazione appaltante sottopone l'accordo di collaborazione alla sottoscrizione dell'appaltatore e delle altre parti coinvolte in misura significativa, individuate ai sensi dell'articolo 2 dell'allegato II-6 bis. L'accordo disciplina le modalità di adesione degli ulteriori operatori economici coinvolti nella fase dell'esecuzione in un momento successivo alla sottoscrizione del medesimo.</a:t>
            </a:r>
            <a:endParaRPr lang="it-IT" sz="1600" i="1" dirty="0">
              <a:solidFill>
                <a:srgbClr val="000000"/>
              </a:solidFill>
              <a:effectLst/>
              <a:latin typeface="Times New Roman" panose="02020603050405020304" pitchFamily="18" charset="0"/>
            </a:endParaRPr>
          </a:p>
          <a:p>
            <a:pPr algn="just"/>
            <a:r>
              <a:rPr lang="it-IT" sz="1600" i="1" dirty="0">
                <a:solidFill>
                  <a:srgbClr val="000000"/>
                </a:solidFill>
                <a:effectLst/>
                <a:latin typeface="Calibri" panose="020F0502020204030204" pitchFamily="34" charset="0"/>
              </a:rPr>
              <a:t>4. Al fine di monitorare gli effetti prodotti dalle disposizioni di cui al presente articolo, le stazioni appaltanti comunicano alla piattaforma del Servizio contratti pubblici di cui all'</a:t>
            </a:r>
            <a:r>
              <a:rPr lang="it-IT" sz="1600" i="1" dirty="0">
                <a:solidFill>
                  <a:srgbClr val="000000"/>
                </a:solidFill>
                <a:effectLst/>
                <a:latin typeface="Calibri" panose="020F0502020204030204" pitchFamily="34" charset="0"/>
                <a:hlinkClick r:id="rId2"/>
              </a:rPr>
              <a:t>articolo 223, comma 10</a:t>
            </a:r>
            <a:r>
              <a:rPr lang="it-IT" sz="1600" i="1" dirty="0">
                <a:solidFill>
                  <a:srgbClr val="000000"/>
                </a:solidFill>
                <a:effectLst/>
                <a:latin typeface="Calibri" panose="020F0502020204030204" pitchFamily="34" charset="0"/>
              </a:rPr>
              <a:t>, gli accordi di collaborazione stipulati all' esito della fase di aggiudicazione. Il Servizio contratti pubblici monitora i risultati perseguiti nella fase dell'esecuzione mediante l'accordo di collaborazione e riferisce periodicamente alla Cabina di regia di cui all'</a:t>
            </a:r>
            <a:r>
              <a:rPr lang="it-IT" sz="1600" i="1" dirty="0">
                <a:solidFill>
                  <a:srgbClr val="000000"/>
                </a:solidFill>
                <a:effectLst/>
                <a:latin typeface="Calibri" panose="020F0502020204030204" pitchFamily="34" charset="0"/>
                <a:hlinkClick r:id="rId3"/>
              </a:rPr>
              <a:t>articolo 221</a:t>
            </a:r>
            <a:r>
              <a:rPr lang="it-IT" sz="1600" i="1" dirty="0">
                <a:solidFill>
                  <a:srgbClr val="000000"/>
                </a:solidFill>
                <a:effectLst/>
                <a:latin typeface="Calibri" panose="020F0502020204030204" pitchFamily="34" charset="0"/>
              </a:rPr>
              <a:t>.</a:t>
            </a:r>
            <a:endParaRPr lang="it-IT" sz="1600" i="1" dirty="0">
              <a:solidFill>
                <a:srgbClr val="000000"/>
              </a:solidFill>
              <a:effectLst/>
              <a:latin typeface="Times New Roman" panose="02020603050405020304" pitchFamily="18" charset="0"/>
            </a:endParaRPr>
          </a:p>
          <a:p>
            <a:pPr marL="177800" indent="-177800" algn="just"/>
            <a:endParaRPr lang="it-IT" sz="2000" dirty="0">
              <a:solidFill>
                <a:schemeClr val="bg1"/>
              </a:solidFill>
              <a:highlight>
                <a:srgbClr val="00FF00"/>
              </a:highlight>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41486318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8EBF94-BF0D-9E54-3B4F-75BC6F6FFC51}"/>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C3E54088-8331-0AFF-F1E0-76951FD92A16}"/>
              </a:ext>
            </a:extLst>
          </p:cNvPr>
          <p:cNvSpPr txBox="1"/>
          <p:nvPr/>
        </p:nvSpPr>
        <p:spPr>
          <a:xfrm>
            <a:off x="1084791" y="819065"/>
            <a:ext cx="9124949" cy="646331"/>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Controlli dei requisiti </a:t>
            </a:r>
          </a:p>
        </p:txBody>
      </p:sp>
      <p:sp>
        <p:nvSpPr>
          <p:cNvPr id="3" name="CasellaDiTesto 2">
            <a:extLst>
              <a:ext uri="{FF2B5EF4-FFF2-40B4-BE49-F238E27FC236}">
                <a16:creationId xmlns:a16="http://schemas.microsoft.com/office/drawing/2014/main" id="{DF64D5EC-85B5-D01D-3DB0-9CC625EFD780}"/>
              </a:ext>
            </a:extLst>
          </p:cNvPr>
          <p:cNvSpPr txBox="1"/>
          <p:nvPr/>
        </p:nvSpPr>
        <p:spPr>
          <a:xfrm>
            <a:off x="65001" y="1296118"/>
            <a:ext cx="11164528" cy="5293757"/>
          </a:xfrm>
          <a:prstGeom prst="rect">
            <a:avLst/>
          </a:prstGeom>
          <a:noFill/>
        </p:spPr>
        <p:txBody>
          <a:bodyPr wrap="square" rtlCol="0">
            <a:spAutoFit/>
          </a:bodyPr>
          <a:lstStyle/>
          <a:p>
            <a:pPr marL="177800" indent="-177800" algn="ctr"/>
            <a:r>
              <a:rPr lang="it-IT" sz="1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Introduzione nuovo comma </a:t>
            </a:r>
            <a:r>
              <a:rPr lang="it-IT" sz="1800" b="1" i="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3 bis </a:t>
            </a:r>
            <a:r>
              <a:rPr lang="it-IT" sz="1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all’art. 99 </a:t>
            </a:r>
            <a:r>
              <a:rPr lang="it-IT" sz="1800" b="1" dirty="0" err="1">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cdc</a:t>
            </a:r>
            <a:r>
              <a:rPr lang="it-IT" sz="1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a:t>
            </a:r>
            <a:endParaRPr lang="it-IT" sz="32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177800" indent="4763" algn="just"/>
            <a:r>
              <a:rPr lang="it-IT" sz="20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In caso di malfunzionamento</a:t>
            </a:r>
            <a:r>
              <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anche parziale, del fascicolo virtuale dell’operatore economico o delle piattaforme, banche dati o sistemi di interoperabilità ad esso connessi ai sensi dell’articolo 24, decorsi trenta giorni dalla proposta di aggiudicazione, l’organo competente è </a:t>
            </a:r>
            <a:r>
              <a:rPr lang="it-IT" sz="20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autorizzato a disporre comunque l’aggiudicazione, che è immediatamente efficace</a:t>
            </a:r>
            <a:r>
              <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previa acquisizione di un’autocertificazione dell’offerente, resa ai sensi del DPR n. 445/2000</a:t>
            </a:r>
          </a:p>
          <a:p>
            <a:pPr marL="177800" indent="4763" algn="just"/>
            <a:endPar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177800" indent="4763" algn="just"/>
            <a:r>
              <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Resta fermo l’obbligo di </a:t>
            </a:r>
            <a:r>
              <a:rPr lang="it-IT" sz="20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concludere in un congruo termine le verifiche </a:t>
            </a:r>
            <a:r>
              <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sul possesso dei requisiti e, in ogni caso, </a:t>
            </a:r>
            <a:r>
              <a:rPr lang="it-IT" sz="20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non è possibile procedere al pagamento</a:t>
            </a:r>
            <a:r>
              <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anche parziale, in assenza delle relative verifiche con esito positivo. </a:t>
            </a:r>
          </a:p>
          <a:p>
            <a:pPr marL="177800" indent="4763" algn="just"/>
            <a:endPar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177800" indent="4763" algn="just"/>
            <a:r>
              <a:rPr lang="it-IT" sz="20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In caso di esito negativo dei controlli </a:t>
            </a:r>
            <a:r>
              <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la stazione appaltante - ferma l’applicabilità delle disposizioni vigenti in tema di esclusione, revoca o annullamento dell’aggiudicazione, di inefficacia o risoluzione del contratto e di responsabilità per false dichiarazioni rese dall’offerente - </a:t>
            </a:r>
            <a:r>
              <a:rPr lang="it-IT" sz="20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recede dal contratto</a:t>
            </a:r>
            <a:r>
              <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fatto salvo il pagamento del valore delle prestazioni eseguite e il rimborso delle spese eventualmente sostenute per l'esecuzione della parte rimanente, nei limiti delle utilità conseguite, e procede alle segnalazioni alle competenti autorità.</a:t>
            </a:r>
          </a:p>
        </p:txBody>
      </p:sp>
    </p:spTree>
    <p:extLst>
      <p:ext uri="{BB962C8B-B14F-4D97-AF65-F5344CB8AC3E}">
        <p14:creationId xmlns:p14="http://schemas.microsoft.com/office/powerpoint/2010/main" val="202198334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8EBF94-BF0D-9E54-3B4F-75BC6F6FFC51}"/>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C3E54088-8331-0AFF-F1E0-76951FD92A16}"/>
              </a:ext>
            </a:extLst>
          </p:cNvPr>
          <p:cNvSpPr txBox="1"/>
          <p:nvPr/>
        </p:nvSpPr>
        <p:spPr>
          <a:xfrm>
            <a:off x="1252025" y="239151"/>
            <a:ext cx="8957715" cy="646331"/>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Requisiti speciali (art. 100 </a:t>
            </a:r>
            <a:r>
              <a:rPr lang="it-IT" sz="36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p>
        </p:txBody>
      </p:sp>
      <p:sp>
        <p:nvSpPr>
          <p:cNvPr id="3" name="CasellaDiTesto 2">
            <a:extLst>
              <a:ext uri="{FF2B5EF4-FFF2-40B4-BE49-F238E27FC236}">
                <a16:creationId xmlns:a16="http://schemas.microsoft.com/office/drawing/2014/main" id="{DF64D5EC-85B5-D01D-3DB0-9CC625EFD780}"/>
              </a:ext>
            </a:extLst>
          </p:cNvPr>
          <p:cNvSpPr txBox="1"/>
          <p:nvPr/>
        </p:nvSpPr>
        <p:spPr>
          <a:xfrm>
            <a:off x="211015" y="885482"/>
            <a:ext cx="11018514" cy="6124754"/>
          </a:xfrm>
          <a:prstGeom prst="rect">
            <a:avLst/>
          </a:prstGeom>
          <a:noFill/>
        </p:spPr>
        <p:txBody>
          <a:bodyPr wrap="square" rtlCol="0">
            <a:spAutoFit/>
          </a:bodyPr>
          <a:lstStyle/>
          <a:p>
            <a:pPr algn="just"/>
            <a:r>
              <a:rPr lang="it-IT" sz="2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Comma 11: </a:t>
            </a:r>
          </a:p>
          <a:p>
            <a:pPr algn="just"/>
            <a:r>
              <a:rPr lang="it-IT" sz="28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Fino alla data di entrata in vigore del regolamento di cui al sesto periodo del comma 4, per le procedure di aggiudicazione di appalti di servizi e forniture, le stazioni appaltanti possono richiedere agli operatori economici quale requisito di capacità economica e finanziaria un fatturato globale non superiore al doppio del valore stimato dell’appalto, maturato </a:t>
            </a:r>
            <a:r>
              <a:rPr lang="it-IT" sz="2800" strike="sngStrike"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nel triennio precedente </a:t>
            </a:r>
            <a:r>
              <a:rPr lang="it-IT" sz="2800" dirty="0">
                <a:solidFill>
                  <a:schemeClr val="bg1"/>
                </a:solidFill>
                <a:effectLst>
                  <a:outerShdw blurRad="38100" dist="38100" dir="2700000" algn="tl">
                    <a:srgbClr val="000000">
                      <a:alpha val="43137"/>
                    </a:srgbClr>
                  </a:outerShdw>
                </a:effectLst>
                <a:highlight>
                  <a:srgbClr val="FFFF00"/>
                </a:highlight>
                <a:latin typeface="Times New Roman" panose="02020603050405020304" pitchFamily="18" charset="0"/>
                <a:cs typeface="Times New Roman" panose="02020603050405020304" pitchFamily="18" charset="0"/>
                <a:sym typeface="Wingdings" pitchFamily="2" charset="2"/>
              </a:rPr>
              <a:t>nei migliori tre anni degli ultimi cinque anni precedenti </a:t>
            </a:r>
            <a:r>
              <a:rPr lang="it-IT" sz="28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a quello di indizione della procedura. In caso di procedure di aggiudicazione suddivise in pluralità di lotti, salvo diversa motivata scelta della stazione appaltante, il fatturato è richiesto per ciascun lotto. Le stazioni appaltanti possono, altresì, richiedere agli operatori economici quale requisito di capacità tecnica e professionale di aver eseguito </a:t>
            </a:r>
            <a:r>
              <a:rPr lang="it-IT" sz="2800" strike="sngStrike"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nel precedente triennio</a:t>
            </a:r>
            <a:r>
              <a:rPr lang="it-IT" sz="28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a:t>
            </a:r>
            <a:r>
              <a:rPr lang="it-IT" sz="2800" dirty="0">
                <a:solidFill>
                  <a:schemeClr val="bg1"/>
                </a:solidFill>
                <a:effectLst>
                  <a:outerShdw blurRad="38100" dist="38100" dir="2700000" algn="tl">
                    <a:srgbClr val="000000">
                      <a:alpha val="43137"/>
                    </a:srgbClr>
                  </a:outerShdw>
                </a:effectLst>
                <a:highlight>
                  <a:srgbClr val="FFFF00"/>
                </a:highlight>
                <a:latin typeface="Times New Roman" panose="02020603050405020304" pitchFamily="18" charset="0"/>
                <a:cs typeface="Times New Roman" panose="02020603050405020304" pitchFamily="18" charset="0"/>
                <a:sym typeface="Wingdings" pitchFamily="2" charset="2"/>
              </a:rPr>
              <a:t>negli ultimi dieci anni </a:t>
            </a:r>
            <a:r>
              <a:rPr lang="it-IT" sz="28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dalla data di indizione della procedura di gara contratti analoghi a quello in affidamento anche a favore di soggetti privati.</a:t>
            </a:r>
          </a:p>
        </p:txBody>
      </p:sp>
    </p:spTree>
    <p:extLst>
      <p:ext uri="{BB962C8B-B14F-4D97-AF65-F5344CB8AC3E}">
        <p14:creationId xmlns:p14="http://schemas.microsoft.com/office/powerpoint/2010/main" val="222734747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5F764-6CF7-8E4C-22EE-B220ACC392D5}"/>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333953BD-DBF6-DC88-86A5-545462E3C4D3}"/>
              </a:ext>
            </a:extLst>
          </p:cNvPr>
          <p:cNvSpPr txBox="1"/>
          <p:nvPr/>
        </p:nvSpPr>
        <p:spPr>
          <a:xfrm>
            <a:off x="1084791" y="819065"/>
            <a:ext cx="9124949" cy="646331"/>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Avvalimento (art. 104 </a:t>
            </a:r>
            <a:r>
              <a:rPr lang="it-IT" sz="36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p>
        </p:txBody>
      </p:sp>
      <p:sp>
        <p:nvSpPr>
          <p:cNvPr id="3" name="CasellaDiTesto 2">
            <a:extLst>
              <a:ext uri="{FF2B5EF4-FFF2-40B4-BE49-F238E27FC236}">
                <a16:creationId xmlns:a16="http://schemas.microsoft.com/office/drawing/2014/main" id="{7B447BFF-744B-E364-E087-8EF53CCB3C83}"/>
              </a:ext>
            </a:extLst>
          </p:cNvPr>
          <p:cNvSpPr txBox="1"/>
          <p:nvPr/>
        </p:nvSpPr>
        <p:spPr>
          <a:xfrm>
            <a:off x="65001" y="1296118"/>
            <a:ext cx="11164528" cy="5386090"/>
          </a:xfrm>
          <a:prstGeom prst="rect">
            <a:avLst/>
          </a:prstGeom>
          <a:noFill/>
        </p:spPr>
        <p:txBody>
          <a:bodyPr wrap="square" rtlCol="0">
            <a:spAutoFit/>
          </a:bodyPr>
          <a:lstStyle/>
          <a:p>
            <a:pPr marL="177800" indent="-177800" algn="ctr"/>
            <a:r>
              <a:rPr lang="it-IT" sz="32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Modifica comma 12</a:t>
            </a:r>
          </a:p>
          <a:p>
            <a:pPr algn="just"/>
            <a:r>
              <a:rPr lang="it-IT" sz="32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Nei soli casi in cui l'avvalimento sia finalizzato a migliorare l'offerta, non è consentito che partecipino alla medesima gara l'impresa ausiliaria e quella che si avvale delle risorse da essa messe a disposizione, </a:t>
            </a:r>
            <a:r>
              <a:rPr lang="it-IT" sz="3200" b="1"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salvo che la prima non dimostri in concreto e con adeguato supporto documentale, in sede di presentazione della propria domanda, che non sussistono collegamenti tali da ricondurre entrambe le imprese ad uno stesso centro decisionale</a:t>
            </a:r>
            <a:r>
              <a:rPr lang="it-IT" sz="32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 </a:t>
            </a:r>
            <a:r>
              <a:rPr lang="it-IT" sz="28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La stazione appaltante può comunque chiedere ad entrambe le imprese chiarimenti o integrazioni documentali, assegnando a tal fine un congruo termine non prorogabile.».</a:t>
            </a:r>
          </a:p>
        </p:txBody>
      </p:sp>
    </p:spTree>
    <p:extLst>
      <p:ext uri="{BB962C8B-B14F-4D97-AF65-F5344CB8AC3E}">
        <p14:creationId xmlns:p14="http://schemas.microsoft.com/office/powerpoint/2010/main" val="392249255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DB769C-C255-923B-FA40-C39591C94386}"/>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461AFFB3-08CE-C0CA-55B6-11F42F224262}"/>
              </a:ext>
            </a:extLst>
          </p:cNvPr>
          <p:cNvSpPr txBox="1"/>
          <p:nvPr/>
        </p:nvSpPr>
        <p:spPr>
          <a:xfrm>
            <a:off x="1084791" y="819065"/>
            <a:ext cx="9124949" cy="646331"/>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Subappalto (art. 119 </a:t>
            </a:r>
            <a:r>
              <a:rPr lang="it-IT" sz="36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endParaRPr lang="it-IT" sz="28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3" name="CasellaDiTesto 2">
            <a:extLst>
              <a:ext uri="{FF2B5EF4-FFF2-40B4-BE49-F238E27FC236}">
                <a16:creationId xmlns:a16="http://schemas.microsoft.com/office/drawing/2014/main" id="{553E34C4-98B0-5730-A256-066E715D2A1B}"/>
              </a:ext>
            </a:extLst>
          </p:cNvPr>
          <p:cNvSpPr txBox="1"/>
          <p:nvPr/>
        </p:nvSpPr>
        <p:spPr>
          <a:xfrm>
            <a:off x="65001" y="1296118"/>
            <a:ext cx="11164528" cy="5539978"/>
          </a:xfrm>
          <a:prstGeom prst="rect">
            <a:avLst/>
          </a:prstGeom>
          <a:noFill/>
        </p:spPr>
        <p:txBody>
          <a:bodyPr wrap="square" rtlCol="0">
            <a:spAutoFit/>
          </a:bodyPr>
          <a:lstStyle/>
          <a:p>
            <a:pPr marL="177800" indent="-177800" algn="ctr"/>
            <a:r>
              <a:rPr lang="it-IT" sz="1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a:t>
            </a:r>
            <a:endPar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520700" indent="-342900" algn="just">
              <a:buFontTx/>
              <a:buChar char="-"/>
            </a:pPr>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I contratti di subappalto sono stipulati, in misura </a:t>
            </a:r>
            <a:r>
              <a:rPr lang="it-IT" sz="2400" b="1" dirty="0">
                <a:solidFill>
                  <a:schemeClr val="bg1"/>
                </a:solidFill>
                <a:latin typeface="Times New Roman" panose="02020603050405020304" pitchFamily="18" charset="0"/>
                <a:cs typeface="Times New Roman" panose="02020603050405020304" pitchFamily="18" charset="0"/>
                <a:sym typeface="Wingdings" pitchFamily="2" charset="2"/>
              </a:rPr>
              <a:t>non inferiore al 20 per cento delle prestazioni subappaltabili, con piccole e medie imprese, </a:t>
            </a:r>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come definite dall'articolo 1, comma 1, lettera o) dell'allegato I.1. Gli operatori economici possono indicare nella propria offerta una </a:t>
            </a:r>
            <a:r>
              <a:rPr lang="it-IT" sz="2400" u="sng" dirty="0">
                <a:solidFill>
                  <a:schemeClr val="bg1"/>
                </a:solidFill>
                <a:latin typeface="Times New Roman" panose="02020603050405020304" pitchFamily="18" charset="0"/>
                <a:cs typeface="Times New Roman" panose="02020603050405020304" pitchFamily="18" charset="0"/>
                <a:sym typeface="Wingdings" pitchFamily="2" charset="2"/>
              </a:rPr>
              <a:t>diversa soglia di affidamento delle prestazioni che si intende subappaltare alle piccole e medie imprese per ragioni legate all'oggetto o alle caratteristiche delle prestazioni o al mercato di riferimento (introdotto alla fine del comma 2).</a:t>
            </a:r>
          </a:p>
          <a:p>
            <a:pPr marL="177800" algn="just"/>
            <a:endParaRPr lang="it-IT" sz="2400" dirty="0">
              <a:solidFill>
                <a:schemeClr val="bg1"/>
              </a:solidFill>
              <a:latin typeface="Times New Roman" panose="02020603050405020304" pitchFamily="18" charset="0"/>
              <a:cs typeface="Times New Roman" panose="02020603050405020304" pitchFamily="18" charset="0"/>
              <a:sym typeface="Wingdings" pitchFamily="2" charset="2"/>
            </a:endParaRPr>
          </a:p>
          <a:p>
            <a:pPr marL="520700" indent="-342900" algn="just">
              <a:buFontTx/>
              <a:buChar char="-"/>
            </a:pPr>
            <a:r>
              <a:rPr lang="it-IT" sz="24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Obbligo di </a:t>
            </a:r>
            <a:r>
              <a:rPr lang="it-IT" sz="2400" b="1"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revisione</a:t>
            </a:r>
            <a:r>
              <a:rPr lang="it-IT" sz="24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 </a:t>
            </a:r>
            <a:r>
              <a:rPr lang="it-IT" sz="2400" b="1"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prezzi</a:t>
            </a:r>
            <a:r>
              <a:rPr lang="it-IT" sz="24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 anche per i contratti di subappalto e subcontratto </a:t>
            </a:r>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(comma 2 </a:t>
            </a:r>
            <a:r>
              <a:rPr lang="it-IT" sz="2400" i="1" dirty="0">
                <a:solidFill>
                  <a:schemeClr val="bg1"/>
                </a:solidFill>
                <a:latin typeface="Times New Roman" panose="02020603050405020304" pitchFamily="18" charset="0"/>
                <a:cs typeface="Times New Roman" panose="02020603050405020304" pitchFamily="18" charset="0"/>
                <a:sym typeface="Wingdings" pitchFamily="2" charset="2"/>
              </a:rPr>
              <a:t>bis</a:t>
            </a:r>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a:t>
            </a:r>
          </a:p>
          <a:p>
            <a:pPr marL="177800" algn="just"/>
            <a:endParaRPr lang="it-IT" sz="2400" dirty="0">
              <a:solidFill>
                <a:schemeClr val="bg1"/>
              </a:solidFill>
              <a:latin typeface="Times New Roman" panose="02020603050405020304" pitchFamily="18" charset="0"/>
              <a:cs typeface="Times New Roman" panose="02020603050405020304" pitchFamily="18" charset="0"/>
              <a:sym typeface="Wingdings" pitchFamily="2" charset="2"/>
            </a:endParaRPr>
          </a:p>
          <a:p>
            <a:pPr marL="520700" indent="-342900" algn="just">
              <a:buFontTx/>
              <a:buChar char="-"/>
            </a:pPr>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Possibilità, per il subappaltatore, di applicare, oltre ai medesimi CCNL del contraente principale, anche un </a:t>
            </a:r>
            <a:r>
              <a:rPr lang="it-IT" sz="2400" b="1" dirty="0">
                <a:solidFill>
                  <a:schemeClr val="bg1"/>
                </a:solidFill>
                <a:latin typeface="Times New Roman" panose="02020603050405020304" pitchFamily="18" charset="0"/>
                <a:cs typeface="Times New Roman" panose="02020603050405020304" pitchFamily="18" charset="0"/>
                <a:sym typeface="Wingdings" pitchFamily="2" charset="2"/>
              </a:rPr>
              <a:t>differente contratto collettivo</a:t>
            </a:r>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 purché vengano garantite ai dipendenti le </a:t>
            </a:r>
            <a:r>
              <a:rPr lang="it-IT" sz="2400" b="1" dirty="0">
                <a:solidFill>
                  <a:schemeClr val="bg1"/>
                </a:solidFill>
                <a:latin typeface="Times New Roman" panose="02020603050405020304" pitchFamily="18" charset="0"/>
                <a:cs typeface="Times New Roman" panose="02020603050405020304" pitchFamily="18" charset="0"/>
                <a:sym typeface="Wingdings" pitchFamily="2" charset="2"/>
              </a:rPr>
              <a:t>stesse tutele </a:t>
            </a:r>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di quello applicato dall'appaltatore </a:t>
            </a:r>
            <a:r>
              <a:rPr lang="it-IT" sz="24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(introdotto al c. 12).</a:t>
            </a:r>
          </a:p>
        </p:txBody>
      </p:sp>
    </p:spTree>
    <p:extLst>
      <p:ext uri="{BB962C8B-B14F-4D97-AF65-F5344CB8AC3E}">
        <p14:creationId xmlns:p14="http://schemas.microsoft.com/office/powerpoint/2010/main" val="358439744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DB769C-C255-923B-FA40-C39591C94386}"/>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461AFFB3-08CE-C0CA-55B6-11F42F224262}"/>
              </a:ext>
            </a:extLst>
          </p:cNvPr>
          <p:cNvSpPr txBox="1"/>
          <p:nvPr/>
        </p:nvSpPr>
        <p:spPr>
          <a:xfrm>
            <a:off x="1180585" y="0"/>
            <a:ext cx="9124949" cy="1200329"/>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Modifica contratti in fase di esecuzione (art. 120 </a:t>
            </a:r>
            <a:r>
              <a:rPr lang="it-IT" sz="36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endParaRPr lang="it-IT" sz="28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3" name="CasellaDiTesto 2">
            <a:extLst>
              <a:ext uri="{FF2B5EF4-FFF2-40B4-BE49-F238E27FC236}">
                <a16:creationId xmlns:a16="http://schemas.microsoft.com/office/drawing/2014/main" id="{553E34C4-98B0-5730-A256-066E715D2A1B}"/>
              </a:ext>
            </a:extLst>
          </p:cNvPr>
          <p:cNvSpPr txBox="1"/>
          <p:nvPr/>
        </p:nvSpPr>
        <p:spPr>
          <a:xfrm>
            <a:off x="65001" y="1139363"/>
            <a:ext cx="11164528" cy="5632311"/>
          </a:xfrm>
          <a:prstGeom prst="rect">
            <a:avLst/>
          </a:prstGeom>
          <a:noFill/>
        </p:spPr>
        <p:txBody>
          <a:bodyPr wrap="square" rtlCol="0">
            <a:spAutoFit/>
          </a:bodyPr>
          <a:lstStyle/>
          <a:p>
            <a:pPr marL="177800" indent="-177800" algn="ctr"/>
            <a:r>
              <a:rPr lang="it-IT" sz="1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Modifica comma 7 – definizione variante sostanziale -	</a:t>
            </a:r>
            <a:endPar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177800" algn="just"/>
            <a:r>
              <a:rPr lang="it-IT" b="1" dirty="0">
                <a:solidFill>
                  <a:schemeClr val="bg1"/>
                </a:solidFill>
                <a:latin typeface="Times New Roman" panose="02020603050405020304" pitchFamily="18" charset="0"/>
                <a:cs typeface="Times New Roman" panose="02020603050405020304" pitchFamily="18" charset="0"/>
                <a:sym typeface="Wingdings" pitchFamily="2" charset="2"/>
              </a:rPr>
              <a:t>Versione previgente: </a:t>
            </a:r>
            <a:r>
              <a:rPr lang="it-IT" strike="sngStrike" dirty="0">
                <a:solidFill>
                  <a:schemeClr val="bg1"/>
                </a:solidFill>
                <a:latin typeface="Times New Roman" panose="02020603050405020304" pitchFamily="18" charset="0"/>
                <a:cs typeface="Times New Roman" panose="02020603050405020304" pitchFamily="18" charset="0"/>
                <a:sym typeface="Wingdings" pitchFamily="2" charset="2"/>
              </a:rPr>
              <a:t>Non sono considerate sostanziali, fermi restando i limiti derivanti dalle somme a disposizione del quadro economico e dalle previsioni di cui alle lettere a) b) e c) del comma 6, le modifiche al progetto proposte dalla stazione appaltante ovvero dall’appaltatore con le quali, nel rispetto della funzionalità dell'opera:</a:t>
            </a:r>
          </a:p>
          <a:p>
            <a:pPr marL="177800" algn="just"/>
            <a:r>
              <a:rPr lang="it-IT" strike="sngStrike" dirty="0">
                <a:solidFill>
                  <a:schemeClr val="bg1"/>
                </a:solidFill>
                <a:latin typeface="Times New Roman" panose="02020603050405020304" pitchFamily="18" charset="0"/>
                <a:cs typeface="Times New Roman" panose="02020603050405020304" pitchFamily="18" charset="0"/>
                <a:sym typeface="Wingdings" pitchFamily="2" charset="2"/>
              </a:rPr>
              <a:t>a) si assicurino risparmi, rispetto alle previsioni iniziali, da utilizzare in compensazione per far fronte alle variazioni in aumento dei costi delle lavorazioni;</a:t>
            </a:r>
          </a:p>
          <a:p>
            <a:pPr marL="177800" algn="just"/>
            <a:r>
              <a:rPr lang="it-IT" strike="sngStrike" dirty="0">
                <a:solidFill>
                  <a:schemeClr val="bg1"/>
                </a:solidFill>
                <a:latin typeface="Times New Roman" panose="02020603050405020304" pitchFamily="18" charset="0"/>
                <a:cs typeface="Times New Roman" panose="02020603050405020304" pitchFamily="18" charset="0"/>
                <a:sym typeface="Wingdings" pitchFamily="2" charset="2"/>
              </a:rPr>
              <a:t>b) si realizzino soluzioni equivalenti o migliorative in termini economici, tecnici o di tempi di ultimazione dell’opera.</a:t>
            </a:r>
          </a:p>
          <a:p>
            <a:pPr marL="177800" algn="just"/>
            <a:endParaRPr lang="it-IT" strike="sngStrike" dirty="0">
              <a:solidFill>
                <a:schemeClr val="bg1"/>
              </a:solidFill>
              <a:latin typeface="Times New Roman" panose="02020603050405020304" pitchFamily="18" charset="0"/>
              <a:cs typeface="Times New Roman" panose="02020603050405020304" pitchFamily="18" charset="0"/>
              <a:sym typeface="Wingdings" pitchFamily="2" charset="2"/>
            </a:endParaRPr>
          </a:p>
          <a:p>
            <a:pPr marL="177800" algn="just"/>
            <a:r>
              <a:rPr lang="it-IT"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Nuova Versione: </a:t>
            </a:r>
            <a:r>
              <a:rPr lang="it-IT" b="1" dirty="0">
                <a:solidFill>
                  <a:schemeClr val="bg1"/>
                </a:solidFill>
                <a:latin typeface="Times New Roman" panose="02020603050405020304" pitchFamily="18" charset="0"/>
                <a:cs typeface="Times New Roman" panose="02020603050405020304" pitchFamily="18" charset="0"/>
                <a:sym typeface="Wingdings" pitchFamily="2" charset="2"/>
              </a:rPr>
              <a:t>Non sono considerate sostanziali</a:t>
            </a:r>
            <a:r>
              <a:rPr lang="it-IT" dirty="0">
                <a:solidFill>
                  <a:schemeClr val="bg1"/>
                </a:solidFill>
                <a:latin typeface="Times New Roman" panose="02020603050405020304" pitchFamily="18" charset="0"/>
                <a:cs typeface="Times New Roman" panose="02020603050405020304" pitchFamily="18" charset="0"/>
                <a:sym typeface="Wingdings" pitchFamily="2" charset="2"/>
              </a:rPr>
              <a:t>, fermi restando i limiti derivanti dalle somme a disposizione del quadro economico e dalle previsioni dì cui alle lettere a) b) e c) del comma 6, le modifiche al progetto o le modifiche contrattuali proposte dalla stazione appaltante ovvero dall'appaltatore con le quali, nel rispetto della funzionalità dell'opera:</a:t>
            </a:r>
          </a:p>
          <a:p>
            <a:pPr marL="177800" algn="just"/>
            <a:r>
              <a:rPr lang="it-IT" dirty="0">
                <a:solidFill>
                  <a:schemeClr val="bg1"/>
                </a:solidFill>
                <a:latin typeface="Times New Roman" panose="02020603050405020304" pitchFamily="18" charset="0"/>
                <a:cs typeface="Times New Roman" panose="02020603050405020304" pitchFamily="18" charset="0"/>
                <a:sym typeface="Wingdings" pitchFamily="2" charset="2"/>
              </a:rPr>
              <a:t>a) si assicurino </a:t>
            </a:r>
            <a:r>
              <a:rPr lang="it-IT" b="1" dirty="0">
                <a:solidFill>
                  <a:schemeClr val="bg1"/>
                </a:solidFill>
                <a:latin typeface="Times New Roman" panose="02020603050405020304" pitchFamily="18" charset="0"/>
                <a:cs typeface="Times New Roman" panose="02020603050405020304" pitchFamily="18" charset="0"/>
                <a:sym typeface="Wingdings" pitchFamily="2" charset="2"/>
              </a:rPr>
              <a:t>risparmi, rispetto alle previsioni iniziali</a:t>
            </a:r>
            <a:r>
              <a:rPr lang="it-IT" dirty="0">
                <a:solidFill>
                  <a:schemeClr val="bg1"/>
                </a:solidFill>
                <a:latin typeface="Times New Roman" panose="02020603050405020304" pitchFamily="18" charset="0"/>
                <a:cs typeface="Times New Roman" panose="02020603050405020304" pitchFamily="18" charset="0"/>
                <a:sym typeface="Wingdings" pitchFamily="2" charset="2"/>
              </a:rPr>
              <a:t>, da utilizzare in compensazione per far fronte alle variazioni in aumento dei costi delle lavorazioni;</a:t>
            </a:r>
          </a:p>
          <a:p>
            <a:pPr marL="177800" algn="just"/>
            <a:r>
              <a:rPr lang="it-IT" dirty="0">
                <a:solidFill>
                  <a:schemeClr val="bg1"/>
                </a:solidFill>
                <a:latin typeface="Times New Roman" panose="02020603050405020304" pitchFamily="18" charset="0"/>
                <a:cs typeface="Times New Roman" panose="02020603050405020304" pitchFamily="18" charset="0"/>
                <a:sym typeface="Wingdings" pitchFamily="2" charset="2"/>
              </a:rPr>
              <a:t>b) si realizzino </a:t>
            </a:r>
            <a:r>
              <a:rPr lang="it-IT" b="1" dirty="0">
                <a:solidFill>
                  <a:schemeClr val="bg1"/>
                </a:solidFill>
                <a:latin typeface="Times New Roman" panose="02020603050405020304" pitchFamily="18" charset="0"/>
                <a:cs typeface="Times New Roman" panose="02020603050405020304" pitchFamily="18" charset="0"/>
                <a:sym typeface="Wingdings" pitchFamily="2" charset="2"/>
              </a:rPr>
              <a:t>soluzioni equivalenti o migliorative in termini economici</a:t>
            </a:r>
            <a:r>
              <a:rPr lang="it-IT" dirty="0">
                <a:solidFill>
                  <a:schemeClr val="bg1"/>
                </a:solidFill>
                <a:latin typeface="Times New Roman" panose="02020603050405020304" pitchFamily="18" charset="0"/>
                <a:cs typeface="Times New Roman" panose="02020603050405020304" pitchFamily="18" charset="0"/>
                <a:sym typeface="Wingdings" pitchFamily="2" charset="2"/>
              </a:rPr>
              <a:t>, tecnici o dì tempi dì ultimazione dell'opera, ivi compresa la sopravvenuta possibilità di utilizzo dì materiali, componenti o tecnologie non esistenti al momento della progettazione che possono determinare, senza incremento dei costi, significativi miglioramenti nella qualità dell'opera o dì parte dì essa, o riduzione dei tempi dì ultimazione;</a:t>
            </a:r>
          </a:p>
          <a:p>
            <a:pPr marL="177800" algn="just"/>
            <a:r>
              <a:rPr lang="it-IT" dirty="0">
                <a:solidFill>
                  <a:schemeClr val="bg1"/>
                </a:solidFill>
                <a:latin typeface="Times New Roman" panose="02020603050405020304" pitchFamily="18" charset="0"/>
                <a:cs typeface="Times New Roman" panose="02020603050405020304" pitchFamily="18" charset="0"/>
                <a:sym typeface="Wingdings" pitchFamily="2" charset="2"/>
              </a:rPr>
              <a:t>c) </a:t>
            </a:r>
            <a:r>
              <a:rPr lang="it-IT" b="1" dirty="0">
                <a:solidFill>
                  <a:schemeClr val="bg1"/>
                </a:solidFill>
                <a:latin typeface="Times New Roman" panose="02020603050405020304" pitchFamily="18" charset="0"/>
                <a:cs typeface="Times New Roman" panose="02020603050405020304" pitchFamily="18" charset="0"/>
                <a:sym typeface="Wingdings" pitchFamily="2" charset="2"/>
              </a:rPr>
              <a:t>gli interventi imposti dal direttore dei lavori </a:t>
            </a:r>
            <a:r>
              <a:rPr lang="it-IT" dirty="0">
                <a:solidFill>
                  <a:schemeClr val="bg1"/>
                </a:solidFill>
                <a:latin typeface="Times New Roman" panose="02020603050405020304" pitchFamily="18" charset="0"/>
                <a:cs typeface="Times New Roman" panose="02020603050405020304" pitchFamily="18" charset="0"/>
                <a:sym typeface="Wingdings" pitchFamily="2" charset="2"/>
              </a:rPr>
              <a:t>per la soluzione dì questioni tecniche emerse nell'esecuzione dei lavori che possano essere finanziati con le risorse iscritte nel quadro economico dell'opera.</a:t>
            </a:r>
            <a:endParaRPr lang="it-IT"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425053044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DB769C-C255-923B-FA40-C39591C94386}"/>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461AFFB3-08CE-C0CA-55B6-11F42F224262}"/>
              </a:ext>
            </a:extLst>
          </p:cNvPr>
          <p:cNvSpPr txBox="1"/>
          <p:nvPr/>
        </p:nvSpPr>
        <p:spPr>
          <a:xfrm>
            <a:off x="1180585" y="0"/>
            <a:ext cx="9124949" cy="1200329"/>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Modifica contratti in fase di esecuzione (art. 120 </a:t>
            </a:r>
            <a:r>
              <a:rPr lang="it-IT" sz="36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endParaRPr lang="it-IT" sz="28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3" name="CasellaDiTesto 2">
            <a:extLst>
              <a:ext uri="{FF2B5EF4-FFF2-40B4-BE49-F238E27FC236}">
                <a16:creationId xmlns:a16="http://schemas.microsoft.com/office/drawing/2014/main" id="{553E34C4-98B0-5730-A256-066E715D2A1B}"/>
              </a:ext>
            </a:extLst>
          </p:cNvPr>
          <p:cNvSpPr txBox="1"/>
          <p:nvPr/>
        </p:nvSpPr>
        <p:spPr>
          <a:xfrm>
            <a:off x="65001" y="1139363"/>
            <a:ext cx="11164528" cy="4185761"/>
          </a:xfrm>
          <a:prstGeom prst="rect">
            <a:avLst/>
          </a:prstGeom>
          <a:noFill/>
        </p:spPr>
        <p:txBody>
          <a:bodyPr wrap="square" rtlCol="0">
            <a:spAutoFit/>
          </a:bodyPr>
          <a:lstStyle/>
          <a:p>
            <a:pPr marL="177800" indent="-177800" algn="ctr"/>
            <a:r>
              <a:rPr lang="it-IT" sz="32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Introduzione comma 15 bis</a:t>
            </a:r>
            <a:endParaRPr lang="it-IT" sz="32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177800" algn="just"/>
            <a:endParaRPr lang="it-IT" sz="2400" b="1" dirty="0">
              <a:solidFill>
                <a:schemeClr val="bg1"/>
              </a:solidFill>
              <a:latin typeface="Times New Roman" panose="02020603050405020304" pitchFamily="18" charset="0"/>
              <a:cs typeface="Times New Roman" panose="02020603050405020304" pitchFamily="18" charset="0"/>
              <a:sym typeface="Wingdings" pitchFamily="2" charset="2"/>
            </a:endParaRPr>
          </a:p>
          <a:p>
            <a:pPr marL="177800" algn="just"/>
            <a:endParaRPr lang="it-IT" b="1" dirty="0">
              <a:solidFill>
                <a:schemeClr val="bg1"/>
              </a:solidFill>
              <a:latin typeface="Times New Roman" panose="02020603050405020304" pitchFamily="18" charset="0"/>
              <a:cs typeface="Times New Roman" panose="02020603050405020304" pitchFamily="18" charset="0"/>
              <a:sym typeface="Wingdings" pitchFamily="2" charset="2"/>
            </a:endParaRPr>
          </a:p>
          <a:p>
            <a:pPr marL="177800" algn="just"/>
            <a:r>
              <a:rPr lang="it-IT" sz="3200" dirty="0">
                <a:solidFill>
                  <a:schemeClr val="bg1"/>
                </a:solidFill>
                <a:latin typeface="Times New Roman" panose="02020603050405020304" pitchFamily="18" charset="0"/>
                <a:cs typeface="Times New Roman" panose="02020603050405020304" pitchFamily="18" charset="0"/>
                <a:sym typeface="Wingdings" pitchFamily="2" charset="2"/>
              </a:rPr>
              <a:t>al fine di precisare che le stazioni appaltanti </a:t>
            </a:r>
            <a:r>
              <a:rPr lang="it-IT" sz="3200" b="1" dirty="0">
                <a:solidFill>
                  <a:schemeClr val="bg1"/>
                </a:solidFill>
                <a:latin typeface="Times New Roman" panose="02020603050405020304" pitchFamily="18" charset="0"/>
                <a:cs typeface="Times New Roman" panose="02020603050405020304" pitchFamily="18" charset="0"/>
                <a:sym typeface="Wingdings" pitchFamily="2" charset="2"/>
              </a:rPr>
              <a:t>verificano in contraddittorio </a:t>
            </a:r>
            <a:r>
              <a:rPr lang="it-IT" sz="3200" dirty="0">
                <a:solidFill>
                  <a:schemeClr val="bg1"/>
                </a:solidFill>
                <a:latin typeface="Times New Roman" panose="02020603050405020304" pitchFamily="18" charset="0"/>
                <a:cs typeface="Times New Roman" panose="02020603050405020304" pitchFamily="18" charset="0"/>
                <a:sym typeface="Wingdings" pitchFamily="2" charset="2"/>
              </a:rPr>
              <a:t>con il progettista e l’appaltatore </a:t>
            </a:r>
            <a:r>
              <a:rPr lang="it-IT" sz="3200" b="1" dirty="0">
                <a:solidFill>
                  <a:schemeClr val="bg1"/>
                </a:solidFill>
                <a:latin typeface="Times New Roman" panose="02020603050405020304" pitchFamily="18" charset="0"/>
                <a:cs typeface="Times New Roman" panose="02020603050405020304" pitchFamily="18" charset="0"/>
                <a:sym typeface="Wingdings" pitchFamily="2" charset="2"/>
              </a:rPr>
              <a:t>errori o omissioni nella progettazione esecutiva </a:t>
            </a:r>
            <a:r>
              <a:rPr lang="it-IT" sz="3200" dirty="0">
                <a:solidFill>
                  <a:schemeClr val="bg1"/>
                </a:solidFill>
                <a:latin typeface="Times New Roman" panose="02020603050405020304" pitchFamily="18" charset="0"/>
                <a:cs typeface="Times New Roman" panose="02020603050405020304" pitchFamily="18" charset="0"/>
                <a:sym typeface="Wingdings" pitchFamily="2" charset="2"/>
              </a:rPr>
              <a:t>che pregiudicano, in tutto o in parte, la realizzazione dell’opera o la sua futura utilizzazione e individuano tempestivamente </a:t>
            </a:r>
            <a:r>
              <a:rPr lang="it-IT" sz="3200" b="1" dirty="0">
                <a:solidFill>
                  <a:schemeClr val="bg1"/>
                </a:solidFill>
                <a:latin typeface="Times New Roman" panose="02020603050405020304" pitchFamily="18" charset="0"/>
                <a:cs typeface="Times New Roman" panose="02020603050405020304" pitchFamily="18" charset="0"/>
                <a:sym typeface="Wingdings" pitchFamily="2" charset="2"/>
              </a:rPr>
              <a:t>soluzioni esecutive </a:t>
            </a:r>
            <a:r>
              <a:rPr lang="it-IT" sz="3200" dirty="0">
                <a:solidFill>
                  <a:schemeClr val="bg1"/>
                </a:solidFill>
                <a:latin typeface="Times New Roman" panose="02020603050405020304" pitchFamily="18" charset="0"/>
                <a:cs typeface="Times New Roman" panose="02020603050405020304" pitchFamily="18" charset="0"/>
                <a:sym typeface="Wingdings" pitchFamily="2" charset="2"/>
              </a:rPr>
              <a:t>coerenti con il principio del risultato.</a:t>
            </a:r>
          </a:p>
        </p:txBody>
      </p:sp>
    </p:spTree>
    <p:extLst>
      <p:ext uri="{BB962C8B-B14F-4D97-AF65-F5344CB8AC3E}">
        <p14:creationId xmlns:p14="http://schemas.microsoft.com/office/powerpoint/2010/main" val="35063742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4E1A15-8223-769C-632A-EC71D7F4BF6C}"/>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471C09B0-8862-CC91-27E6-7FB7AC37A14D}"/>
              </a:ext>
            </a:extLst>
          </p:cNvPr>
          <p:cNvSpPr txBox="1"/>
          <p:nvPr/>
        </p:nvSpPr>
        <p:spPr>
          <a:xfrm>
            <a:off x="1084791" y="819065"/>
            <a:ext cx="9124949" cy="523220"/>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800" b="1" i="1" u="none" strike="noStrike" kern="1200" cap="none" spc="0" normalizeH="0" baseline="0" noProof="0" dirty="0">
                <a:ln>
                  <a:noFill/>
                </a:ln>
                <a:solidFill>
                  <a:prstClr val="black">
                    <a:lumMod val="95000"/>
                    <a:lumOff val="5000"/>
                  </a:prst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Equo compenso - art. 41 </a:t>
            </a:r>
            <a:r>
              <a:rPr kumimoji="0" lang="it-IT" sz="2800" b="1" i="1" u="none" strike="noStrike" kern="1200" cap="none" spc="0" normalizeH="0" baseline="0" noProof="0" dirty="0" err="1">
                <a:ln>
                  <a:noFill/>
                </a:ln>
                <a:solidFill>
                  <a:prstClr val="black">
                    <a:lumMod val="95000"/>
                    <a:lumOff val="5000"/>
                  </a:prst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cdc</a:t>
            </a:r>
            <a:endParaRPr kumimoji="0" lang="it-IT" sz="2800" b="1" i="1" u="none" strike="noStrike" kern="1200" cap="none" spc="0" normalizeH="0" baseline="0" noProof="0" dirty="0">
              <a:ln>
                <a:noFill/>
              </a:ln>
              <a:solidFill>
                <a:prstClr val="black">
                  <a:lumMod val="95000"/>
                  <a:lumOff val="5000"/>
                </a:prst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endParaRPr>
          </a:p>
        </p:txBody>
      </p:sp>
      <p:sp>
        <p:nvSpPr>
          <p:cNvPr id="3" name="CasellaDiTesto 2">
            <a:extLst>
              <a:ext uri="{FF2B5EF4-FFF2-40B4-BE49-F238E27FC236}">
                <a16:creationId xmlns:a16="http://schemas.microsoft.com/office/drawing/2014/main" id="{2B932617-8D20-2982-E125-81CF7B377EFD}"/>
              </a:ext>
            </a:extLst>
          </p:cNvPr>
          <p:cNvSpPr txBox="1"/>
          <p:nvPr/>
        </p:nvSpPr>
        <p:spPr>
          <a:xfrm>
            <a:off x="65001" y="1296118"/>
            <a:ext cx="11164528" cy="5632311"/>
          </a:xfrm>
          <a:prstGeom prst="rect">
            <a:avLst/>
          </a:prstGeom>
          <a:noFill/>
        </p:spPr>
        <p:txBody>
          <a:bodyPr wrap="square" rtlCol="0">
            <a:spAutoFit/>
          </a:bodyPr>
          <a:lstStyle/>
          <a:p>
            <a:pPr marL="177800" marR="0" lvl="0" indent="-177800" algn="ctr" defTabSz="4572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rPr>
              <a:t>	</a:t>
            </a:r>
            <a:r>
              <a:rPr kumimoji="0" lang="it-IT" sz="2000" b="1" i="0" u="none" strike="noStrike" kern="1200" cap="none" spc="0" normalizeH="0" baseline="0" noProof="0" dirty="0">
                <a:ln>
                  <a:noFill/>
                </a:ln>
                <a:solidFill>
                  <a:prstClr val="black"/>
                </a:solidFill>
                <a:effectLst>
                  <a:outerShdw blurRad="38100" dist="38100" dir="2700000" algn="tl">
                    <a:srgbClr val="000000">
                      <a:alpha val="43137"/>
                    </a:srgbClr>
                  </a:outerShdw>
                </a:effectLst>
                <a:highlight>
                  <a:srgbClr val="FFFF00"/>
                </a:highlight>
                <a:uLnTx/>
                <a:uFillTx/>
                <a:latin typeface="Times New Roman" panose="02020603050405020304" pitchFamily="18" charset="0"/>
                <a:ea typeface="+mn-ea"/>
                <a:cs typeface="Times New Roman" panose="02020603050405020304" pitchFamily="18" charset="0"/>
                <a:sym typeface="Wingdings" pitchFamily="2" charset="2"/>
              </a:rPr>
              <a:t>Introduzione comma 15 </a:t>
            </a:r>
            <a:r>
              <a:rPr kumimoji="0" lang="it-IT" sz="2000" b="1" i="1" u="none" strike="noStrike" kern="1200" cap="none" spc="0" normalizeH="0" baseline="0" noProof="0" dirty="0">
                <a:ln>
                  <a:noFill/>
                </a:ln>
                <a:solidFill>
                  <a:prstClr val="black"/>
                </a:solidFill>
                <a:effectLst>
                  <a:outerShdw blurRad="38100" dist="38100" dir="2700000" algn="tl">
                    <a:srgbClr val="000000">
                      <a:alpha val="43137"/>
                    </a:srgbClr>
                  </a:outerShdw>
                </a:effectLst>
                <a:highlight>
                  <a:srgbClr val="FFFF00"/>
                </a:highlight>
                <a:uLnTx/>
                <a:uFillTx/>
                <a:latin typeface="Times New Roman" panose="02020603050405020304" pitchFamily="18" charset="0"/>
                <a:ea typeface="+mn-ea"/>
                <a:cs typeface="Times New Roman" panose="02020603050405020304" pitchFamily="18" charset="0"/>
                <a:sym typeface="Wingdings" pitchFamily="2" charset="2"/>
              </a:rPr>
              <a:t>bis </a:t>
            </a:r>
            <a:r>
              <a:rPr kumimoji="0" lang="it-IT" sz="2000" b="1" i="0" u="none" strike="noStrike" kern="1200" cap="none" spc="0" normalizeH="0" baseline="0" noProof="0" dirty="0">
                <a:ln>
                  <a:noFill/>
                </a:ln>
                <a:solidFill>
                  <a:prstClr val="black"/>
                </a:solidFill>
                <a:effectLst>
                  <a:outerShdw blurRad="38100" dist="38100" dir="2700000" algn="tl">
                    <a:srgbClr val="000000">
                      <a:alpha val="43137"/>
                    </a:srgbClr>
                  </a:outerShdw>
                </a:effectLst>
                <a:highlight>
                  <a:srgbClr val="FFFF00"/>
                </a:highlight>
                <a:uLnTx/>
                <a:uFillTx/>
                <a:latin typeface="Times New Roman" panose="02020603050405020304" pitchFamily="18" charset="0"/>
                <a:ea typeface="+mn-ea"/>
                <a:cs typeface="Times New Roman" panose="02020603050405020304" pitchFamily="18" charset="0"/>
                <a:sym typeface="Wingdings" pitchFamily="2" charset="2"/>
              </a:rPr>
              <a:t>all’art. 41:</a:t>
            </a:r>
          </a:p>
          <a:p>
            <a:pPr marL="177800" marR="0" lvl="0" indent="-177800" algn="just" defTabSz="457200" rtl="0" eaLnBrk="1" fontAlgn="auto" latinLnBrk="0" hangingPunct="1">
              <a:lnSpc>
                <a:spcPct val="100000"/>
              </a:lnSpc>
              <a:spcBef>
                <a:spcPts val="0"/>
              </a:spcBef>
              <a:spcAft>
                <a:spcPts val="0"/>
              </a:spcAft>
              <a:buClrTx/>
              <a:buSzTx/>
              <a:buFontTx/>
              <a:buNone/>
              <a:tabLst/>
              <a:defRPr/>
            </a:pPr>
            <a:r>
              <a:rPr kumimoji="0" lang="it-IT" sz="20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rPr>
              <a:t>Le stazioni appaltanti procedono all’aggiudicazione dei predetti contratti sulla base del criterio </a:t>
            </a:r>
            <a:r>
              <a:rPr kumimoji="0" lang="it-IT" sz="2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rPr>
              <a:t>dell’offerta economicamente più vantaggiosa</a:t>
            </a:r>
            <a:r>
              <a:rPr kumimoji="0" lang="it-IT" sz="20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rPr>
              <a:t>, individuata sulla base del miglior rapporto qualità/prezzo nel rispetto dei seguenti criteri:</a:t>
            </a:r>
          </a:p>
          <a:p>
            <a:pPr marL="177800" marR="0" lvl="0" indent="-177800" algn="just" defTabSz="457200" rtl="0" eaLnBrk="1" fontAlgn="auto" latinLnBrk="0" hangingPunct="1">
              <a:lnSpc>
                <a:spcPct val="100000"/>
              </a:lnSpc>
              <a:spcBef>
                <a:spcPts val="0"/>
              </a:spcBef>
              <a:spcAft>
                <a:spcPts val="0"/>
              </a:spcAft>
              <a:buClrTx/>
              <a:buSzTx/>
              <a:buFontTx/>
              <a:buNone/>
              <a:tabLst/>
              <a:defRPr/>
            </a:pPr>
            <a:r>
              <a:rPr kumimoji="0" lang="it-IT" sz="2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rPr>
              <a:t>In caso di procedura di gara:</a:t>
            </a:r>
          </a:p>
          <a:p>
            <a:pPr marL="177800" marR="0" lvl="0" indent="-177800" algn="just" defTabSz="457200" rtl="0" eaLnBrk="1" fontAlgn="auto" latinLnBrk="0" hangingPunct="1">
              <a:lnSpc>
                <a:spcPct val="100000"/>
              </a:lnSpc>
              <a:spcBef>
                <a:spcPts val="0"/>
              </a:spcBef>
              <a:spcAft>
                <a:spcPts val="0"/>
              </a:spcAft>
              <a:buClrTx/>
              <a:buSzTx/>
              <a:buFontTx/>
              <a:buNone/>
              <a:tabLst/>
              <a:defRPr/>
            </a:pPr>
            <a:r>
              <a:rPr kumimoji="0" lang="it-IT" sz="20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rPr>
              <a:t>• in relazione al </a:t>
            </a:r>
            <a:r>
              <a:rPr kumimoji="0" lang="it-IT" sz="2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rPr>
              <a:t>65 per cento </a:t>
            </a:r>
            <a:r>
              <a:rPr kumimoji="0" lang="it-IT" sz="20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rPr>
              <a:t>dell’importo da porre a base di gara, l’elemento relativo al prezzo assume la forma di un </a:t>
            </a:r>
            <a:r>
              <a:rPr kumimoji="0" lang="it-IT" sz="2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rPr>
              <a:t>prezzo fisso</a:t>
            </a:r>
            <a:r>
              <a:rPr kumimoji="0" lang="it-IT" sz="20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rPr>
              <a:t>, secondo quanto previsto dall’articolo 108, comma 5, consentendosi così di individuare la componente non ribassabile dell’importo complessivo, in coerenza con il principio dell’equo compenso;</a:t>
            </a:r>
          </a:p>
          <a:p>
            <a:pPr marL="177800" marR="0" lvl="0" indent="-177800" algn="just" defTabSz="457200" rtl="0" eaLnBrk="1" fontAlgn="auto" latinLnBrk="0" hangingPunct="1">
              <a:lnSpc>
                <a:spcPct val="100000"/>
              </a:lnSpc>
              <a:spcBef>
                <a:spcPts val="0"/>
              </a:spcBef>
              <a:spcAft>
                <a:spcPts val="0"/>
              </a:spcAft>
              <a:buClrTx/>
              <a:buSzTx/>
              <a:buFontTx/>
              <a:buNone/>
              <a:tabLst/>
              <a:defRPr/>
            </a:pPr>
            <a:r>
              <a:rPr kumimoji="0" lang="it-IT" sz="20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rPr>
              <a:t>• il restante </a:t>
            </a:r>
            <a:r>
              <a:rPr kumimoji="0" lang="it-IT" sz="2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rPr>
              <a:t>35 per cento </a:t>
            </a:r>
            <a:r>
              <a:rPr kumimoji="0" lang="it-IT" sz="20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rPr>
              <a:t>dell’importo da porre a base di gara può essere invece </a:t>
            </a:r>
            <a:r>
              <a:rPr kumimoji="0" lang="it-IT" sz="2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rPr>
              <a:t>assoggettato a ribasso </a:t>
            </a:r>
            <a:r>
              <a:rPr kumimoji="0" lang="it-IT" sz="20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rPr>
              <a:t>in sede di presentazione delle offerte, ma la stazione appaltante stabilisce un tetto massimo per il punteggio economico, entro il limite del 30 per cento.</a:t>
            </a:r>
          </a:p>
          <a:p>
            <a:pPr marL="177800" marR="0" lvl="0" indent="-177800" algn="just" defTabSz="457200" rtl="0" eaLnBrk="1" fontAlgn="auto" latinLnBrk="0" hangingPunct="1">
              <a:lnSpc>
                <a:spcPct val="100000"/>
              </a:lnSpc>
              <a:spcBef>
                <a:spcPts val="0"/>
              </a:spcBef>
              <a:spcAft>
                <a:spcPts val="0"/>
              </a:spcAft>
              <a:buClrTx/>
              <a:buSzTx/>
              <a:buFontTx/>
              <a:buNone/>
              <a:tabLst/>
              <a:defRPr/>
            </a:pPr>
            <a:endParaRPr kumimoji="0" lang="it-IT" sz="20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it-IT" sz="2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rPr>
              <a:t>In caso di affidamento diretto</a:t>
            </a:r>
            <a:r>
              <a:rPr kumimoji="0" lang="it-IT" sz="20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rPr>
              <a:t>, e, dunque, senza confronto concorrenziale, i corrispettivi delle prestazioni professionali, determinati secondo le modalità dell’Allegato I.13, possono essere ridotti ma in una percentuale non superiore al 20 per cento.</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it-IT" sz="20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it-IT" sz="20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rPr>
              <a:t>- Applicazione del subprocedimento di anomalia  sulla base dei criteri indicati nell’Allegato II.2.</a:t>
            </a:r>
          </a:p>
        </p:txBody>
      </p:sp>
    </p:spTree>
    <p:extLst>
      <p:ext uri="{BB962C8B-B14F-4D97-AF65-F5344CB8AC3E}">
        <p14:creationId xmlns:p14="http://schemas.microsoft.com/office/powerpoint/2010/main" val="319137731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5F764-6CF7-8E4C-22EE-B220ACC392D5}"/>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333953BD-DBF6-DC88-86A5-545462E3C4D3}"/>
              </a:ext>
            </a:extLst>
          </p:cNvPr>
          <p:cNvSpPr txBox="1"/>
          <p:nvPr/>
        </p:nvSpPr>
        <p:spPr>
          <a:xfrm>
            <a:off x="1084791" y="819065"/>
            <a:ext cx="9124949" cy="584775"/>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Anticipazione del prezzo  (art. 125 </a:t>
            </a:r>
            <a:r>
              <a:rPr lang="it-IT" sz="32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p>
        </p:txBody>
      </p:sp>
      <p:sp>
        <p:nvSpPr>
          <p:cNvPr id="3" name="CasellaDiTesto 2">
            <a:extLst>
              <a:ext uri="{FF2B5EF4-FFF2-40B4-BE49-F238E27FC236}">
                <a16:creationId xmlns:a16="http://schemas.microsoft.com/office/drawing/2014/main" id="{7B447BFF-744B-E364-E087-8EF53CCB3C83}"/>
              </a:ext>
            </a:extLst>
          </p:cNvPr>
          <p:cNvSpPr txBox="1"/>
          <p:nvPr/>
        </p:nvSpPr>
        <p:spPr>
          <a:xfrm>
            <a:off x="65001" y="1296118"/>
            <a:ext cx="11164528" cy="5139869"/>
          </a:xfrm>
          <a:prstGeom prst="rect">
            <a:avLst/>
          </a:prstGeom>
          <a:noFill/>
        </p:spPr>
        <p:txBody>
          <a:bodyPr wrap="square" rtlCol="0">
            <a:spAutoFit/>
          </a:bodyPr>
          <a:lstStyle/>
          <a:p>
            <a:pPr marL="342900" indent="-342900" algn="just">
              <a:buFontTx/>
              <a:buChar char="-"/>
            </a:pPr>
            <a:endParaRPr lang="it-IT" sz="2000" b="1" dirty="0">
              <a:solidFill>
                <a:schemeClr val="bg1"/>
              </a:solidFill>
              <a:latin typeface="Times New Roman" panose="02020603050405020304" pitchFamily="18" charset="0"/>
              <a:cs typeface="Times New Roman" panose="02020603050405020304" pitchFamily="18" charset="0"/>
              <a:sym typeface="Wingdings" pitchFamily="2" charset="2"/>
            </a:endParaRPr>
          </a:p>
          <a:p>
            <a:pPr marL="342900" indent="-342900" algn="just">
              <a:buFontTx/>
              <a:buChar char="-"/>
            </a:pPr>
            <a:r>
              <a:rPr lang="pt-BR" sz="24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Per i contratti pluriennali </a:t>
            </a:r>
            <a:r>
              <a:rPr lang="pt-BR" sz="2400" b="1" u="sng"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di servizi e forniture </a:t>
            </a:r>
            <a:r>
              <a:rPr lang="pt-BR" sz="24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l'importo dell’anticipazione deve essere calcolato sul valore delle prestazioni di </a:t>
            </a:r>
            <a:r>
              <a:rPr lang="pt-BR" sz="2400" b="1"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ciascuna annualità contabile</a:t>
            </a:r>
            <a:r>
              <a:rPr lang="pt-BR" sz="24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 (ne consegue che </a:t>
            </a:r>
            <a:r>
              <a:rPr lang="it-IT" sz="24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per i lavori l’anticipazione dovrà essere calcolata sull’importo complessivo del contratto di appalto, anche nel caso di contratti pluriennali) – modifica introdotta al comma 1-; </a:t>
            </a:r>
          </a:p>
          <a:p>
            <a:pPr algn="just"/>
            <a:endParaRPr lang="it-IT" sz="2400" dirty="0">
              <a:solidFill>
                <a:schemeClr val="bg1"/>
              </a:solidFill>
              <a:latin typeface="Times New Roman" panose="02020603050405020304" pitchFamily="18" charset="0"/>
              <a:cs typeface="Times New Roman" panose="02020603050405020304" pitchFamily="18" charset="0"/>
              <a:sym typeface="Wingdings" pitchFamily="2" charset="2"/>
            </a:endParaRPr>
          </a:p>
          <a:p>
            <a:pPr marL="342900" indent="-342900" algn="just">
              <a:buFontTx/>
              <a:buChar char="-"/>
            </a:pPr>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in caso di appalto integrato, l’anticipazione del prezzo è calcolata e corrisposta distintamente per la progettazione e per l’esecuzione dei lavori (</a:t>
            </a:r>
            <a:r>
              <a:rPr lang="it-IT" sz="24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introdotto al comma 1);</a:t>
            </a:r>
          </a:p>
          <a:p>
            <a:pPr algn="just"/>
            <a:endParaRPr lang="it-IT" sz="24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endParaRPr>
          </a:p>
          <a:p>
            <a:pPr marL="342900" indent="-342900" algn="just">
              <a:buFontTx/>
              <a:buChar char="-"/>
            </a:pPr>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No servizi intellettuali (servizi architettura e ingegneria) – Parere MIT, 30 gennaio 2025, n. 3195</a:t>
            </a:r>
          </a:p>
          <a:p>
            <a:pPr algn="just"/>
            <a:endParaRPr lang="it-IT" sz="2000" dirty="0">
              <a:solidFill>
                <a:schemeClr val="bg1"/>
              </a:solidFill>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43373038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9533DD-D627-690C-C374-DDC78EDAAF04}"/>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E0294257-70D0-03BA-BFF1-3E60FD4CEA0D}"/>
              </a:ext>
            </a:extLst>
          </p:cNvPr>
          <p:cNvSpPr txBox="1"/>
          <p:nvPr/>
        </p:nvSpPr>
        <p:spPr>
          <a:xfrm>
            <a:off x="1084791" y="819065"/>
            <a:ext cx="9124949" cy="584775"/>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Anticipazione del prezzo  (art. 125 </a:t>
            </a:r>
            <a:r>
              <a:rPr lang="it-IT" sz="32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p>
        </p:txBody>
      </p:sp>
      <p:sp>
        <p:nvSpPr>
          <p:cNvPr id="3" name="CasellaDiTesto 2">
            <a:extLst>
              <a:ext uri="{FF2B5EF4-FFF2-40B4-BE49-F238E27FC236}">
                <a16:creationId xmlns:a16="http://schemas.microsoft.com/office/drawing/2014/main" id="{744FEEC3-AF79-AB41-EE31-72DB2B6B560E}"/>
              </a:ext>
            </a:extLst>
          </p:cNvPr>
          <p:cNvSpPr txBox="1"/>
          <p:nvPr/>
        </p:nvSpPr>
        <p:spPr>
          <a:xfrm>
            <a:off x="65001" y="1296118"/>
            <a:ext cx="11164528" cy="4708981"/>
          </a:xfrm>
          <a:prstGeom prst="rect">
            <a:avLst/>
          </a:prstGeom>
          <a:noFill/>
        </p:spPr>
        <p:txBody>
          <a:bodyPr wrap="square" rtlCol="0">
            <a:spAutoFit/>
          </a:bodyPr>
          <a:lstStyle/>
          <a:p>
            <a:pPr algn="just"/>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Parere MIT, 30.01.2025, n. 3195</a:t>
            </a:r>
          </a:p>
          <a:p>
            <a:pPr algn="just"/>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Sull’anticipazione prezzi in caso di servizi di architettura e ingegneria</a:t>
            </a:r>
          </a:p>
          <a:p>
            <a:pPr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Si chiedono indicazioni sulla possibilità di concedere o meno l'anticipazione del prezzo ai sensi dell'art. 125 d </a:t>
            </a:r>
            <a:r>
              <a:rPr lang="it-IT" sz="2000" dirty="0" err="1">
                <a:solidFill>
                  <a:schemeClr val="bg1"/>
                </a:solidFill>
                <a:latin typeface="Times New Roman" panose="02020603050405020304" pitchFamily="18" charset="0"/>
                <a:cs typeface="Times New Roman" panose="02020603050405020304" pitchFamily="18" charset="0"/>
                <a:sym typeface="Wingdings" pitchFamily="2" charset="2"/>
              </a:rPr>
              <a:t>el</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Codice per i servizi di ingegneria e architettura alla luce di quanto disposto dall'art. 33 dell'Allegato II.14 a l Codice: "Sono esclusi dall'applicazione delle disposizioni di cui all'art. 125, comma 1, del codice ... i servizi che, per loro natura, prevedono prestazioni intellettuali o che non necessitano della predisposizione di attrezzature o di materiali.". In particolare si chiede, anche alla luce di recenti pronunce giurisprudenziali (Consiglio di Stato Sezione V, 21 maggio 2024 n. 4502), se i servizi di ingegneria e architettura siano da considerarsi ser vizi di natura intellettuale e come tali debbano essere esclusi dall'anticipazione del prezzo. </a:t>
            </a:r>
          </a:p>
          <a:p>
            <a:pPr marL="342900" indent="-342900" algn="just">
              <a:buFontTx/>
              <a:buChar char="-"/>
            </a:pPr>
            <a:endParaRPr lang="it-IT" sz="2000"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Risposta: Relativamente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ai servizi di ingegneria e architettura</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come ribadito dalla recente Consiglio di Stato Sezione V, 21 maggio 2024 n. 4502 anche da voi citata, si conferma che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rientrano nei servizi di natura intellettuale </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ed in quanto tali sono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esclusi</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dall’applicazione </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delle disposizioni di cui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all’articolo 125, comma 1,</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del codice dei contratti pubblici. </a:t>
            </a:r>
          </a:p>
          <a:p>
            <a:pPr algn="just"/>
            <a:endParaRPr lang="it-IT" sz="2000" dirty="0">
              <a:solidFill>
                <a:schemeClr val="bg1"/>
              </a:solidFill>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327021302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5F764-6CF7-8E4C-22EE-B220ACC392D5}"/>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333953BD-DBF6-DC88-86A5-545462E3C4D3}"/>
              </a:ext>
            </a:extLst>
          </p:cNvPr>
          <p:cNvSpPr txBox="1"/>
          <p:nvPr/>
        </p:nvSpPr>
        <p:spPr>
          <a:xfrm>
            <a:off x="1084791" y="819065"/>
            <a:ext cx="9124949" cy="584775"/>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Penalità e premialità (art. 126 </a:t>
            </a:r>
            <a:r>
              <a:rPr lang="it-IT" sz="32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p>
        </p:txBody>
      </p:sp>
      <p:sp>
        <p:nvSpPr>
          <p:cNvPr id="3" name="CasellaDiTesto 2">
            <a:extLst>
              <a:ext uri="{FF2B5EF4-FFF2-40B4-BE49-F238E27FC236}">
                <a16:creationId xmlns:a16="http://schemas.microsoft.com/office/drawing/2014/main" id="{7B447BFF-744B-E364-E087-8EF53CCB3C83}"/>
              </a:ext>
            </a:extLst>
          </p:cNvPr>
          <p:cNvSpPr txBox="1"/>
          <p:nvPr/>
        </p:nvSpPr>
        <p:spPr>
          <a:xfrm>
            <a:off x="65001" y="1296118"/>
            <a:ext cx="11164528" cy="5016758"/>
          </a:xfrm>
          <a:prstGeom prst="rect">
            <a:avLst/>
          </a:prstGeom>
          <a:noFill/>
        </p:spPr>
        <p:txBody>
          <a:bodyPr wrap="square" rtlCol="0">
            <a:spAutoFit/>
          </a:bodyPr>
          <a:lstStyle/>
          <a:p>
            <a:pPr marL="342900" indent="-342900" algn="just">
              <a:buFontTx/>
              <a:buChar char="-"/>
            </a:pPr>
            <a:endParaRPr lang="it-IT" sz="2000" b="1"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Al fine di incentivare gli appaltatori a rispettare i termini per l’esecuzione dei contratti:</a:t>
            </a:r>
          </a:p>
          <a:p>
            <a:pPr algn="just"/>
            <a:endParaRPr lang="it-IT" sz="2000"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modificato il comma 1 prevedendo un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aumento</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del range percentuale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per il calcolo delle penali </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(i.e., il valore minimo passa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da 0,3 a 0,5 per mille </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mentre il valore massimo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dall’1 all’1,5 </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per mille dell’ammontare netto contrattuale);</a:t>
            </a:r>
          </a:p>
          <a:p>
            <a:pPr algn="just"/>
            <a:endParaRPr lang="it-IT" sz="2000"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modificato il comma 2 introducendo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l’obbligo di inserire </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nel bando o nell’avviso di indizione della gara il riconosciuto del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premio di accelerazione</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modificando la disciplina sul premio di accelerazione, nonché apportando ulteriori modifiche di coordinamento;</a:t>
            </a:r>
          </a:p>
          <a:p>
            <a:pPr algn="just"/>
            <a:endParaRPr lang="it-IT" sz="2000"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inserito il comma 2-bis introducendo la possibilità per le stazioni appaltanti di prevedere nel bando o nell’avviso di indizione della gara il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riconoscimento di premiali anche in caso di appalti di servizi e forniture, qualora compatibile con l’oggetto dell’appalto</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In tal caso, la stazione appaltante determina, nel bando o nell'avviso di indizione della gara, i criteri per il riconoscimento del premio di accelerazione e per la determinazione del relativo ammontare.».</a:t>
            </a:r>
          </a:p>
        </p:txBody>
      </p:sp>
    </p:spTree>
    <p:extLst>
      <p:ext uri="{BB962C8B-B14F-4D97-AF65-F5344CB8AC3E}">
        <p14:creationId xmlns:p14="http://schemas.microsoft.com/office/powerpoint/2010/main" val="400734484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5F764-6CF7-8E4C-22EE-B220ACC392D5}"/>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333953BD-DBF6-DC88-86A5-545462E3C4D3}"/>
              </a:ext>
            </a:extLst>
          </p:cNvPr>
          <p:cNvSpPr txBox="1"/>
          <p:nvPr/>
        </p:nvSpPr>
        <p:spPr>
          <a:xfrm>
            <a:off x="1198002" y="280456"/>
            <a:ext cx="9124949" cy="1077218"/>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Contratto di concessione e traslazione del rischio operativo (art. 177 </a:t>
            </a:r>
            <a:r>
              <a:rPr lang="it-IT" sz="32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p>
        </p:txBody>
      </p:sp>
      <p:sp>
        <p:nvSpPr>
          <p:cNvPr id="3" name="CasellaDiTesto 2">
            <a:extLst>
              <a:ext uri="{FF2B5EF4-FFF2-40B4-BE49-F238E27FC236}">
                <a16:creationId xmlns:a16="http://schemas.microsoft.com/office/drawing/2014/main" id="{7B447BFF-744B-E364-E087-8EF53CCB3C83}"/>
              </a:ext>
            </a:extLst>
          </p:cNvPr>
          <p:cNvSpPr txBox="1"/>
          <p:nvPr/>
        </p:nvSpPr>
        <p:spPr>
          <a:xfrm>
            <a:off x="247881" y="1357674"/>
            <a:ext cx="11164528" cy="5262979"/>
          </a:xfrm>
          <a:prstGeom prst="rect">
            <a:avLst/>
          </a:prstGeom>
          <a:noFill/>
        </p:spPr>
        <p:txBody>
          <a:bodyPr wrap="square" rtlCol="0">
            <a:spAutoFit/>
          </a:bodyPr>
          <a:lstStyle/>
          <a:p>
            <a:pPr algn="ctr"/>
            <a:r>
              <a:rPr lang="it-IT" sz="2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Modifica art. 177, comma 3</a:t>
            </a:r>
          </a:p>
          <a:p>
            <a:pPr algn="just"/>
            <a:r>
              <a:rPr lang="it-IT" sz="2800" b="1" dirty="0">
                <a:solidFill>
                  <a:schemeClr val="bg1"/>
                </a:solidFill>
                <a:latin typeface="Times New Roman" panose="02020603050405020304" pitchFamily="18" charset="0"/>
                <a:cs typeface="Times New Roman" panose="02020603050405020304" pitchFamily="18" charset="0"/>
                <a:sym typeface="Wingdings" pitchFamily="2" charset="2"/>
              </a:rPr>
              <a:t>Versione previgente: </a:t>
            </a:r>
            <a:r>
              <a:rPr lang="it-IT" sz="2800" dirty="0">
                <a:solidFill>
                  <a:schemeClr val="bg1"/>
                </a:solidFill>
                <a:latin typeface="Times New Roman" panose="02020603050405020304" pitchFamily="18" charset="0"/>
                <a:cs typeface="Times New Roman" panose="02020603050405020304" pitchFamily="18" charset="0"/>
                <a:sym typeface="Wingdings" pitchFamily="2" charset="2"/>
              </a:rPr>
              <a:t>Il rischio operativo, rilevante ai fini della qualificazione dell’operazione economica come concessione, è quello che deriva </a:t>
            </a:r>
            <a:r>
              <a:rPr lang="it-IT" sz="2800" b="1" dirty="0">
                <a:solidFill>
                  <a:schemeClr val="bg1"/>
                </a:solidFill>
                <a:latin typeface="Times New Roman" panose="02020603050405020304" pitchFamily="18" charset="0"/>
                <a:cs typeface="Times New Roman" panose="02020603050405020304" pitchFamily="18" charset="0"/>
                <a:sym typeface="Wingdings" pitchFamily="2" charset="2"/>
              </a:rPr>
              <a:t>da fattori eccezionali non prevedibili e non imputabili alle parti</a:t>
            </a:r>
            <a:r>
              <a:rPr lang="it-IT" sz="2800" dirty="0">
                <a:solidFill>
                  <a:schemeClr val="bg1"/>
                </a:solidFill>
                <a:latin typeface="Times New Roman" panose="02020603050405020304" pitchFamily="18" charset="0"/>
                <a:cs typeface="Times New Roman" panose="02020603050405020304" pitchFamily="18" charset="0"/>
                <a:sym typeface="Wingdings" pitchFamily="2" charset="2"/>
              </a:rPr>
              <a:t>. Non rilevano rischi connessi a cattiva gestione, a inadempimenti contrattuali dell’operatore economico o a cause di forza maggiore.</a:t>
            </a:r>
          </a:p>
          <a:p>
            <a:pPr algn="just"/>
            <a:endParaRPr lang="it-IT" sz="2800"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r>
              <a:rPr lang="it-IT" sz="2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Nuova versione: </a:t>
            </a:r>
            <a:r>
              <a:rPr lang="it-IT" sz="2800" dirty="0">
                <a:solidFill>
                  <a:schemeClr val="bg1"/>
                </a:solidFill>
                <a:latin typeface="Times New Roman" panose="02020603050405020304" pitchFamily="18" charset="0"/>
                <a:cs typeface="Times New Roman" panose="02020603050405020304" pitchFamily="18" charset="0"/>
                <a:sym typeface="Wingdings" pitchFamily="2" charset="2"/>
              </a:rPr>
              <a:t>Il rischio operativo, rilevante ai fini della qualificazione dell'operazione economica come concessione, è quello che deriva da fattori esterni</a:t>
            </a:r>
            <a:r>
              <a:rPr lang="it-IT" sz="2800" b="1" dirty="0">
                <a:solidFill>
                  <a:schemeClr val="bg1"/>
                </a:solidFill>
                <a:latin typeface="Times New Roman" panose="02020603050405020304" pitchFamily="18" charset="0"/>
                <a:cs typeface="Times New Roman" panose="02020603050405020304" pitchFamily="18" charset="0"/>
                <a:sym typeface="Wingdings" pitchFamily="2" charset="2"/>
              </a:rPr>
              <a:t>, non soggetti al controllo delle parti</a:t>
            </a:r>
            <a:r>
              <a:rPr lang="it-IT" sz="2800" dirty="0">
                <a:solidFill>
                  <a:schemeClr val="bg1"/>
                </a:solidFill>
                <a:latin typeface="Times New Roman" panose="02020603050405020304" pitchFamily="18" charset="0"/>
                <a:cs typeface="Times New Roman" panose="02020603050405020304" pitchFamily="18" charset="0"/>
                <a:sym typeface="Wingdings" pitchFamily="2" charset="2"/>
              </a:rPr>
              <a:t>. Non rilevano i rischi connessi a cattiva gestione, a inadempimenti contrattuali dell'operatore economico o a causa di forza maggiore.</a:t>
            </a:r>
          </a:p>
        </p:txBody>
      </p:sp>
    </p:spTree>
    <p:extLst>
      <p:ext uri="{BB962C8B-B14F-4D97-AF65-F5344CB8AC3E}">
        <p14:creationId xmlns:p14="http://schemas.microsoft.com/office/powerpoint/2010/main" val="179675308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5F764-6CF7-8E4C-22EE-B220ACC392D5}"/>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333953BD-DBF6-DC88-86A5-545462E3C4D3}"/>
              </a:ext>
            </a:extLst>
          </p:cNvPr>
          <p:cNvSpPr txBox="1"/>
          <p:nvPr/>
        </p:nvSpPr>
        <p:spPr>
          <a:xfrm>
            <a:off x="1198002" y="0"/>
            <a:ext cx="9124949" cy="1077218"/>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Contratto di concessione e traslazione del rischio operativo (art. 177 </a:t>
            </a:r>
            <a:r>
              <a:rPr lang="it-IT" sz="32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p>
        </p:txBody>
      </p:sp>
      <p:sp>
        <p:nvSpPr>
          <p:cNvPr id="3" name="CasellaDiTesto 2">
            <a:extLst>
              <a:ext uri="{FF2B5EF4-FFF2-40B4-BE49-F238E27FC236}">
                <a16:creationId xmlns:a16="http://schemas.microsoft.com/office/drawing/2014/main" id="{7B447BFF-744B-E364-E087-8EF53CCB3C83}"/>
              </a:ext>
            </a:extLst>
          </p:cNvPr>
          <p:cNvSpPr txBox="1"/>
          <p:nvPr/>
        </p:nvSpPr>
        <p:spPr>
          <a:xfrm>
            <a:off x="247881" y="835160"/>
            <a:ext cx="11164528" cy="5940088"/>
          </a:xfrm>
          <a:prstGeom prst="rect">
            <a:avLst/>
          </a:prstGeom>
          <a:noFill/>
        </p:spPr>
        <p:txBody>
          <a:bodyPr wrap="square" rtlCol="0">
            <a:spAutoFit/>
          </a:bodyPr>
          <a:lstStyle/>
          <a:p>
            <a:pPr algn="ctr"/>
            <a:r>
              <a:rPr lang="it-IT" sz="24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Modifica art. 177, comma 3</a:t>
            </a:r>
          </a:p>
          <a:p>
            <a:pPr algn="just"/>
            <a:r>
              <a:rPr lang="it-IT" sz="1600" dirty="0">
                <a:solidFill>
                  <a:schemeClr val="bg1"/>
                </a:solidFill>
                <a:highlight>
                  <a:srgbClr val="00FF00"/>
                </a:highlight>
                <a:latin typeface="Times New Roman" panose="02020603050405020304" pitchFamily="18" charset="0"/>
                <a:cs typeface="Times New Roman" panose="02020603050405020304" pitchFamily="18" charset="0"/>
                <a:sym typeface="Wingdings" pitchFamily="2" charset="2"/>
              </a:rPr>
              <a:t>La disposizione in esame dispone, sostanzialmente, la soppressione del primo periodo dell’articolo 177, comma 3, del Codice, il quale precisa la differenza tra la traslazione del rischio operativo e altri accadimenti contrattuali, prevedendo che ai fini della valutazione del rischio operativo, in quanto conseguenza economica di un evento incerto, non rilevano rischi connessi a cattiva gestione, a inadempimenti contrattuali dell'operatore economico o a cause di forza maggiore. La novella si rende necessaria per allineare la formulazione dell’articolo 177 alla direttiva 2014/23/UE in materia di concessioni e per evitare ambiguità tra il riferimento dell’articolo 177, comma 3 del Codice ai “fattori eccezionali”, come normalmente rientranti nel rischio operativo a carico dell’operatore economico, e il riferimento dell’articolo 192 agli “eventi sopravvenuti straordinari e imprevedibili” come ordinaria causa di rinegoziazione del contratto. La citata direttiva europea non include infatti i “fattori eccezionali” tra quelli rientranti nel rischio operativo, ma si limita a far riferimento (considerando n. 20 della direttiva) ai fattori al di fuori del controllo delle parti. Si ritiene, infatti, bastevole, in punto di assunzione del rischio operativo da parte del concessionario, quanto già previsto dal comma 2 del medesimo articolo 177, il quale detta le condizioni in presenza delle quali il rischio può ritenersi traslato, prevedendo, in particolare, che il concessionario assume il rischio operativo solo nel caso in cui, in «condizioni operative normali», non sia garantito il recupero degli investimenti effettuati o dei costi sostenuti per la gestione dei lavori o dei servizi oggetto della concessione, e che la parte del rischio trasferita al concessionario deve comportare una effettiva esposizione alle fluttuazioni del mercato tale per cui ogni potenziale perdita stimata subita dal concessionario non sia puramente nominale o trascurabile. Pertanto, la novella in esame mira a evidenziare che ciò che rileva per la traslazione del rischio operativo è l’effetto, ovverosia l’effettiva esposizione alle fluttuazioni del mercato, risultando, invece, secondarie, le cause che l’hanno determinata. Si evidenzia, infine, che, alla luce della soppressione del primo periodo del comma 3 in esame, si rende necessario interpretare il richiamo dell’articolo 192, comma 1, agli “eventi sopravvenuti straordinari e imprevedibili” quale causa della revisione del contratto di concessione come comprendente anche gli eventi derivanti da fatto del concedente, oltre al mutamento normativo. Tale interpretazione appare conforme all’esigenza di modificare il contratto e il relativo PEF – in coerenza con il principio dell’equilibrio economico-finanziario – laddove, a titolo esemplificativo, il concedente ritenga necessario adottare una variante al progetto originario RELAZIONE.</a:t>
            </a:r>
          </a:p>
        </p:txBody>
      </p:sp>
    </p:spTree>
    <p:extLst>
      <p:ext uri="{BB962C8B-B14F-4D97-AF65-F5344CB8AC3E}">
        <p14:creationId xmlns:p14="http://schemas.microsoft.com/office/powerpoint/2010/main" val="141169903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5F764-6CF7-8E4C-22EE-B220ACC392D5}"/>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333953BD-DBF6-DC88-86A5-545462E3C4D3}"/>
              </a:ext>
            </a:extLst>
          </p:cNvPr>
          <p:cNvSpPr txBox="1"/>
          <p:nvPr/>
        </p:nvSpPr>
        <p:spPr>
          <a:xfrm>
            <a:off x="1198002" y="0"/>
            <a:ext cx="9124949" cy="1077218"/>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Finanza di progetto – procedura di affidamento (art. 193 </a:t>
            </a:r>
            <a:r>
              <a:rPr lang="it-IT" sz="32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p>
        </p:txBody>
      </p:sp>
      <p:sp>
        <p:nvSpPr>
          <p:cNvPr id="3" name="CasellaDiTesto 2">
            <a:extLst>
              <a:ext uri="{FF2B5EF4-FFF2-40B4-BE49-F238E27FC236}">
                <a16:creationId xmlns:a16="http://schemas.microsoft.com/office/drawing/2014/main" id="{7B447BFF-744B-E364-E087-8EF53CCB3C83}"/>
              </a:ext>
            </a:extLst>
          </p:cNvPr>
          <p:cNvSpPr txBox="1"/>
          <p:nvPr/>
        </p:nvSpPr>
        <p:spPr>
          <a:xfrm>
            <a:off x="178212" y="780321"/>
            <a:ext cx="11164528" cy="5170646"/>
          </a:xfrm>
          <a:prstGeom prst="rect">
            <a:avLst/>
          </a:prstGeom>
          <a:noFill/>
        </p:spPr>
        <p:txBody>
          <a:bodyPr wrap="square" rtlCol="0">
            <a:spAutoFit/>
          </a:bodyPr>
          <a:lstStyle/>
          <a:p>
            <a:pPr algn="ctr"/>
            <a:r>
              <a:rPr lang="it-IT" sz="24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Sostituzione articolo </a:t>
            </a:r>
          </a:p>
          <a:p>
            <a:pPr algn="ctr"/>
            <a:endParaRPr lang="it-IT" sz="24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algn="ctr"/>
            <a:endParaRPr lang="it-IT" sz="24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algn="ctr"/>
            <a:endParaRPr lang="it-IT" sz="24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algn="ctr"/>
            <a:endParaRPr lang="it-IT" sz="24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algn="just"/>
            <a:r>
              <a:rPr lang="it-IT" dirty="0">
                <a:solidFill>
                  <a:schemeClr val="bg1"/>
                </a:solidFill>
                <a:latin typeface="Times New Roman" panose="02020603050405020304" pitchFamily="18" charset="0"/>
                <a:cs typeface="Times New Roman" panose="02020603050405020304" pitchFamily="18" charset="0"/>
                <a:sym typeface="Wingdings" pitchFamily="2" charset="2"/>
              </a:rPr>
              <a:t>Sostituito integralmente l’articolo in attuazione agli impegni assunti con il PNRR con l’intento di chiarire le modalità applicative dell’istituto per incentivarne ulteriormente l’utilizzo e, in considerazione dei rilievi solleva. dalla Commissione europea con la procedura d’infrazione INFR (2018)2273, introduce specifiche disposizioni che mirano ad assicurare la trasparenza e la pubblicità durante la procedura di selezione delle proposte di proposte di progetto di fattibilità.</a:t>
            </a:r>
          </a:p>
          <a:p>
            <a:pPr algn="ctr"/>
            <a:endParaRPr lang="it-IT" sz="24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algn="ctr"/>
            <a:endParaRPr lang="it-IT" sz="24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algn="ctr"/>
            <a:endParaRPr lang="it-IT" sz="24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algn="ctr"/>
            <a:endParaRPr lang="it-IT" sz="24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algn="ctr"/>
            <a:endParaRPr lang="it-IT" sz="24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7280940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5F764-6CF7-8E4C-22EE-B220ACC392D5}"/>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333953BD-DBF6-DC88-86A5-545462E3C4D3}"/>
              </a:ext>
            </a:extLst>
          </p:cNvPr>
          <p:cNvSpPr txBox="1"/>
          <p:nvPr/>
        </p:nvSpPr>
        <p:spPr>
          <a:xfrm>
            <a:off x="1198002" y="0"/>
            <a:ext cx="9124949" cy="1077218"/>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Finanza di progetto – procedura di affidamento (art. 193 </a:t>
            </a:r>
            <a:r>
              <a:rPr lang="it-IT" sz="32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p>
        </p:txBody>
      </p:sp>
      <p:sp>
        <p:nvSpPr>
          <p:cNvPr id="3" name="CasellaDiTesto 2">
            <a:extLst>
              <a:ext uri="{FF2B5EF4-FFF2-40B4-BE49-F238E27FC236}">
                <a16:creationId xmlns:a16="http://schemas.microsoft.com/office/drawing/2014/main" id="{7B447BFF-744B-E364-E087-8EF53CCB3C83}"/>
              </a:ext>
            </a:extLst>
          </p:cNvPr>
          <p:cNvSpPr txBox="1"/>
          <p:nvPr/>
        </p:nvSpPr>
        <p:spPr>
          <a:xfrm>
            <a:off x="178212" y="780321"/>
            <a:ext cx="11369354" cy="6986528"/>
          </a:xfrm>
          <a:prstGeom prst="rect">
            <a:avLst/>
          </a:prstGeom>
          <a:noFill/>
        </p:spPr>
        <p:txBody>
          <a:bodyPr wrap="square" rtlCol="0">
            <a:spAutoFit/>
          </a:bodyPr>
          <a:lstStyle/>
          <a:p>
            <a:pPr algn="ctr"/>
            <a:r>
              <a:rPr lang="it-IT" sz="24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Sostituzione articolo </a:t>
            </a:r>
          </a:p>
          <a:p>
            <a:pPr algn="ctr"/>
            <a:endParaRPr lang="it-IT" sz="24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algn="ctr"/>
            <a:endParaRPr lang="it-IT" sz="24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182563" algn="just"/>
            <a:r>
              <a:rPr lang="it-IT" dirty="0">
                <a:solidFill>
                  <a:schemeClr val="bg1"/>
                </a:solidFill>
                <a:latin typeface="Times New Roman" panose="02020603050405020304" pitchFamily="18" charset="0"/>
                <a:cs typeface="Times New Roman" panose="02020603050405020304" pitchFamily="18" charset="0"/>
                <a:sym typeface="Wingdings" pitchFamily="2" charset="2"/>
              </a:rPr>
              <a:t> </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distinzione tra finanza di progetto ad iniziativa privata e ad iniziativa dell’ente concedente.</a:t>
            </a:r>
          </a:p>
          <a:p>
            <a:pPr marL="182563" algn="just"/>
            <a:endParaRPr lang="it-IT" sz="2000" dirty="0">
              <a:solidFill>
                <a:schemeClr val="bg1"/>
              </a:solidFill>
              <a:latin typeface="Times New Roman" panose="02020603050405020304" pitchFamily="18" charset="0"/>
              <a:cs typeface="Times New Roman" panose="02020603050405020304" pitchFamily="18" charset="0"/>
              <a:sym typeface="Wingdings" pitchFamily="2" charset="2"/>
            </a:endParaRPr>
          </a:p>
          <a:p>
            <a:pPr marL="182563" algn="just">
              <a:buFontTx/>
              <a:buChar char="-"/>
            </a:pP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introduzione di un Progetto di fattibilità avente contenuto ridotto per la finanza di progetto, così da alleggerire i numerosi oneri iniziali della proposta, nonché rendere più agevole presentare proposte progettuali;</a:t>
            </a:r>
          </a:p>
          <a:p>
            <a:pPr marL="182563" algn="just"/>
            <a:endParaRPr lang="it-IT" sz="2000" dirty="0">
              <a:solidFill>
                <a:schemeClr val="bg1"/>
              </a:solidFill>
              <a:latin typeface="Times New Roman" panose="02020603050405020304" pitchFamily="18" charset="0"/>
              <a:cs typeface="Times New Roman" panose="02020603050405020304" pitchFamily="18" charset="0"/>
              <a:sym typeface="Wingdings" pitchFamily="2" charset="2"/>
            </a:endParaRPr>
          </a:p>
          <a:p>
            <a:pPr marL="182563" algn="just">
              <a:buFontTx/>
              <a:buChar char="-"/>
            </a:pP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in caso di iniziativa privata, la previsione di una manifestazione di interesse preliminare, attraverso la quale i possibili promotori hanno la facoltà di richiedere all’ente concedente dati ed informazioni per la presentazione della proposta</a:t>
            </a:r>
          </a:p>
          <a:p>
            <a:pPr marL="182563" algn="just"/>
            <a:endParaRPr lang="it-IT" sz="2000" dirty="0">
              <a:solidFill>
                <a:schemeClr val="bg1"/>
              </a:solidFill>
              <a:latin typeface="Times New Roman" panose="02020603050405020304" pitchFamily="18" charset="0"/>
              <a:cs typeface="Times New Roman" panose="02020603050405020304" pitchFamily="18" charset="0"/>
              <a:sym typeface="Wingdings" pitchFamily="2" charset="2"/>
            </a:endParaRPr>
          </a:p>
          <a:p>
            <a:pPr marL="182563" algn="just">
              <a:buFontTx/>
              <a:buChar char="-"/>
            </a:pP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previsione di una fase preliminare di valutazione comparativa tra la proposta del promotore e quelle presentate da altri operatori economici</a:t>
            </a:r>
          </a:p>
          <a:p>
            <a:pPr marL="182563" algn="just"/>
            <a:endParaRPr lang="it-IT" sz="2000" dirty="0">
              <a:solidFill>
                <a:schemeClr val="bg1"/>
              </a:solidFill>
              <a:latin typeface="Times New Roman" panose="02020603050405020304" pitchFamily="18" charset="0"/>
              <a:cs typeface="Times New Roman" panose="02020603050405020304" pitchFamily="18" charset="0"/>
              <a:sym typeface="Wingdings" pitchFamily="2" charset="2"/>
            </a:endParaRPr>
          </a:p>
          <a:p>
            <a:pPr marL="182563"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estensione del diritto di prelazione anche agli altri proponenti.</a:t>
            </a:r>
            <a:endParaRPr lang="it-IT" sz="20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182563" algn="ctr"/>
            <a:endParaRPr lang="it-IT" sz="24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algn="ctr"/>
            <a:endParaRPr lang="it-IT" sz="24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algn="ctr"/>
            <a:endParaRPr lang="it-IT" sz="24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algn="ctr"/>
            <a:endParaRPr lang="it-IT" sz="24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379100275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5F764-6CF7-8E4C-22EE-B220ACC392D5}"/>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333953BD-DBF6-DC88-86A5-545462E3C4D3}"/>
              </a:ext>
            </a:extLst>
          </p:cNvPr>
          <p:cNvSpPr txBox="1"/>
          <p:nvPr/>
        </p:nvSpPr>
        <p:spPr>
          <a:xfrm>
            <a:off x="1084791" y="819065"/>
            <a:ext cx="9124949" cy="584775"/>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Collegio Tecnico consuntivo (art. 215 </a:t>
            </a:r>
            <a:r>
              <a:rPr lang="it-IT" sz="32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r>
              <a:rPr lang="it-IT" sz="32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p>
        </p:txBody>
      </p:sp>
      <p:sp>
        <p:nvSpPr>
          <p:cNvPr id="3" name="CasellaDiTesto 2">
            <a:extLst>
              <a:ext uri="{FF2B5EF4-FFF2-40B4-BE49-F238E27FC236}">
                <a16:creationId xmlns:a16="http://schemas.microsoft.com/office/drawing/2014/main" id="{7B447BFF-744B-E364-E087-8EF53CCB3C83}"/>
              </a:ext>
            </a:extLst>
          </p:cNvPr>
          <p:cNvSpPr txBox="1"/>
          <p:nvPr/>
        </p:nvSpPr>
        <p:spPr>
          <a:xfrm>
            <a:off x="65001" y="1296118"/>
            <a:ext cx="11164528" cy="5632311"/>
          </a:xfrm>
          <a:prstGeom prst="rect">
            <a:avLst/>
          </a:prstGeom>
          <a:noFill/>
        </p:spPr>
        <p:txBody>
          <a:bodyPr wrap="square" rtlCol="0">
            <a:spAutoFit/>
          </a:bodyPr>
          <a:lstStyle/>
          <a:p>
            <a:pPr marL="342900" indent="-342900" algn="just">
              <a:buFontTx/>
              <a:buChar char="-"/>
            </a:pPr>
            <a:r>
              <a:rPr lang="it-IT" dirty="0">
                <a:solidFill>
                  <a:schemeClr val="bg1"/>
                </a:solidFill>
                <a:latin typeface="Times New Roman" panose="02020603050405020304" pitchFamily="18" charset="0"/>
                <a:cs typeface="Times New Roman" panose="02020603050405020304" pitchFamily="18" charset="0"/>
                <a:sym typeface="Wingdings" pitchFamily="2" charset="2"/>
              </a:rPr>
              <a:t>applicazione ad </a:t>
            </a:r>
            <a:r>
              <a:rPr lang="it-IT" b="1" dirty="0">
                <a:solidFill>
                  <a:schemeClr val="bg1"/>
                </a:solidFill>
                <a:latin typeface="Times New Roman" panose="02020603050405020304" pitchFamily="18" charset="0"/>
                <a:cs typeface="Times New Roman" panose="02020603050405020304" pitchFamily="18" charset="0"/>
                <a:sym typeface="Wingdings" pitchFamily="2" charset="2"/>
              </a:rPr>
              <a:t>appalti e concessioni </a:t>
            </a:r>
            <a:r>
              <a:rPr lang="it-IT" dirty="0">
                <a:solidFill>
                  <a:schemeClr val="bg1"/>
                </a:solidFill>
                <a:latin typeface="Times New Roman" panose="02020603050405020304" pitchFamily="18" charset="0"/>
                <a:cs typeface="Times New Roman" panose="02020603050405020304" pitchFamily="18" charset="0"/>
                <a:sym typeface="Wingdings" pitchFamily="2" charset="2"/>
              </a:rPr>
              <a:t>(art. 215, co 1) e obbligo solo per lavori di importo superiore alla soglia comunitaria, rimozione dell’obblio per gli appalti di servizi e forniture;</a:t>
            </a:r>
          </a:p>
          <a:p>
            <a:pPr marL="342900" indent="-342900" algn="just">
              <a:buFontTx/>
              <a:buChar char="-"/>
            </a:pPr>
            <a:endParaRPr lang="it-IT" dirty="0">
              <a:solidFill>
                <a:schemeClr val="bg1"/>
              </a:solidFill>
              <a:latin typeface="Times New Roman" panose="02020603050405020304" pitchFamily="18" charset="0"/>
              <a:cs typeface="Times New Roman" panose="02020603050405020304" pitchFamily="18" charset="0"/>
              <a:sym typeface="Wingdings" pitchFamily="2" charset="2"/>
            </a:endParaRPr>
          </a:p>
          <a:p>
            <a:pPr marL="342900" indent="-342900" algn="just">
              <a:buFontTx/>
              <a:buChar char="-"/>
            </a:pPr>
            <a:r>
              <a:rPr lang="it-IT" dirty="0">
                <a:solidFill>
                  <a:schemeClr val="bg1"/>
                </a:solidFill>
                <a:latin typeface="Times New Roman" panose="02020603050405020304" pitchFamily="18" charset="0"/>
                <a:cs typeface="Times New Roman" panose="02020603050405020304" pitchFamily="18" charset="0"/>
                <a:sym typeface="Wingdings" pitchFamily="2" charset="2"/>
              </a:rPr>
              <a:t>Le disposizioni di cui agli articoli da 215 a 219 e all'allegato V.2, la cui entrata in vigore </a:t>
            </a:r>
            <a:r>
              <a:rPr lang="it-IT" b="1" dirty="0">
                <a:solidFill>
                  <a:schemeClr val="bg1"/>
                </a:solidFill>
                <a:latin typeface="Times New Roman" panose="02020603050405020304" pitchFamily="18" charset="0"/>
                <a:cs typeface="Times New Roman" panose="02020603050405020304" pitchFamily="18" charset="0"/>
                <a:sym typeface="Wingdings" pitchFamily="2" charset="2"/>
              </a:rPr>
              <a:t>coincide c</a:t>
            </a:r>
            <a:r>
              <a:rPr lang="it-IT" dirty="0">
                <a:solidFill>
                  <a:schemeClr val="bg1"/>
                </a:solidFill>
                <a:latin typeface="Times New Roman" panose="02020603050405020304" pitchFamily="18" charset="0"/>
                <a:cs typeface="Times New Roman" panose="02020603050405020304" pitchFamily="18" charset="0"/>
                <a:sym typeface="Wingdings" pitchFamily="2" charset="2"/>
              </a:rPr>
              <a:t>on la data di entrata in vigore della presente disposizione si applicano, </a:t>
            </a:r>
            <a:r>
              <a:rPr lang="it-IT" b="1" dirty="0">
                <a:solidFill>
                  <a:schemeClr val="bg1"/>
                </a:solidFill>
                <a:latin typeface="Times New Roman" panose="02020603050405020304" pitchFamily="18" charset="0"/>
                <a:cs typeface="Times New Roman" panose="02020603050405020304" pitchFamily="18" charset="0"/>
                <a:sym typeface="Wingdings" pitchFamily="2" charset="2"/>
              </a:rPr>
              <a:t>in assenza di una espressa volontà contraria delle parti</a:t>
            </a:r>
            <a:r>
              <a:rPr lang="it-IT" dirty="0">
                <a:solidFill>
                  <a:schemeClr val="bg1"/>
                </a:solidFill>
                <a:latin typeface="Times New Roman" panose="02020603050405020304" pitchFamily="18" charset="0"/>
                <a:cs typeface="Times New Roman" panose="02020603050405020304" pitchFamily="18" charset="0"/>
                <a:sym typeface="Wingdings" pitchFamily="2" charset="2"/>
              </a:rPr>
              <a:t>, </a:t>
            </a:r>
            <a:r>
              <a:rPr lang="it-IT" b="1" dirty="0">
                <a:solidFill>
                  <a:schemeClr val="bg1"/>
                </a:solidFill>
                <a:latin typeface="Times New Roman" panose="02020603050405020304" pitchFamily="18" charset="0"/>
                <a:cs typeface="Times New Roman" panose="02020603050405020304" pitchFamily="18" charset="0"/>
                <a:sym typeface="Wingdings" pitchFamily="2" charset="2"/>
              </a:rPr>
              <a:t>anche </a:t>
            </a:r>
            <a:r>
              <a:rPr lang="it-IT" dirty="0">
                <a:solidFill>
                  <a:schemeClr val="bg1"/>
                </a:solidFill>
                <a:latin typeface="Times New Roman" panose="02020603050405020304" pitchFamily="18" charset="0"/>
                <a:cs typeface="Times New Roman" panose="02020603050405020304" pitchFamily="18" charset="0"/>
                <a:sym typeface="Wingdings" pitchFamily="2" charset="2"/>
              </a:rPr>
              <a:t>ai collegi </a:t>
            </a:r>
            <a:r>
              <a:rPr lang="it-IT" b="1" dirty="0">
                <a:solidFill>
                  <a:schemeClr val="bg1"/>
                </a:solidFill>
                <a:latin typeface="Times New Roman" panose="02020603050405020304" pitchFamily="18" charset="0"/>
                <a:cs typeface="Times New Roman" panose="02020603050405020304" pitchFamily="18" charset="0"/>
                <a:sym typeface="Wingdings" pitchFamily="2" charset="2"/>
              </a:rPr>
              <a:t>già costituiti </a:t>
            </a:r>
            <a:r>
              <a:rPr lang="it-IT" dirty="0">
                <a:solidFill>
                  <a:schemeClr val="bg1"/>
                </a:solidFill>
                <a:latin typeface="Times New Roman" panose="02020603050405020304" pitchFamily="18" charset="0"/>
                <a:cs typeface="Times New Roman" panose="02020603050405020304" pitchFamily="18" charset="0"/>
                <a:sym typeface="Wingdings" pitchFamily="2" charset="2"/>
              </a:rPr>
              <a:t>ed operanti alla medesima data, </a:t>
            </a:r>
            <a:r>
              <a:rPr lang="it-IT" b="1" dirty="0">
                <a:solidFill>
                  <a:schemeClr val="bg1"/>
                </a:solidFill>
                <a:latin typeface="Times New Roman" panose="02020603050405020304" pitchFamily="18" charset="0"/>
                <a:cs typeface="Times New Roman" panose="02020603050405020304" pitchFamily="18" charset="0"/>
                <a:sym typeface="Wingdings" pitchFamily="2" charset="2"/>
              </a:rPr>
              <a:t>ad eccezione di quelli relativi ai contratti di servizi e forniture già costituiti alla data di entrata in vigore della presente disposizione</a:t>
            </a:r>
            <a:r>
              <a:rPr lang="it-IT" dirty="0">
                <a:solidFill>
                  <a:schemeClr val="bg1"/>
                </a:solidFill>
                <a:latin typeface="Times New Roman" panose="02020603050405020304" pitchFamily="18" charset="0"/>
                <a:cs typeface="Times New Roman" panose="02020603050405020304" pitchFamily="18" charset="0"/>
                <a:sym typeface="Wingdings" pitchFamily="2" charset="2"/>
              </a:rPr>
              <a:t>.</a:t>
            </a:r>
          </a:p>
          <a:p>
            <a:pPr algn="just"/>
            <a:endParaRPr lang="it-IT" dirty="0">
              <a:solidFill>
                <a:schemeClr val="bg1"/>
              </a:solidFill>
              <a:latin typeface="Times New Roman" panose="02020603050405020304" pitchFamily="18" charset="0"/>
              <a:cs typeface="Times New Roman" panose="02020603050405020304" pitchFamily="18" charset="0"/>
              <a:sym typeface="Wingdings" pitchFamily="2" charset="2"/>
            </a:endParaRPr>
          </a:p>
          <a:p>
            <a:pPr marL="342900" indent="-342900" algn="just">
              <a:buFontTx/>
              <a:buChar char="-"/>
            </a:pPr>
            <a:r>
              <a:rPr lang="it-IT" b="1" dirty="0">
                <a:solidFill>
                  <a:schemeClr val="bg1"/>
                </a:solidFill>
                <a:latin typeface="Times New Roman" panose="02020603050405020304" pitchFamily="18" charset="0"/>
                <a:cs typeface="Times New Roman" panose="02020603050405020304" pitchFamily="18" charset="0"/>
                <a:sym typeface="Wingdings" pitchFamily="2" charset="2"/>
              </a:rPr>
              <a:t>obbligo di acquisizione del parere </a:t>
            </a:r>
            <a:r>
              <a:rPr lang="it-IT" dirty="0">
                <a:solidFill>
                  <a:schemeClr val="bg1"/>
                </a:solidFill>
                <a:latin typeface="Times New Roman" panose="02020603050405020304" pitchFamily="18" charset="0"/>
                <a:cs typeface="Times New Roman" panose="02020603050405020304" pitchFamily="18" charset="0"/>
                <a:sym typeface="Wingdings" pitchFamily="2" charset="2"/>
              </a:rPr>
              <a:t>del Collegio nei casi di iscrizione di riserve, di proposte di variante e in relazione ad ogni altra disputa o controversia che insorga durante l’esecuzione di un contratto di lavori “sopra-soglia”, nonché in caso di risoluzione contrattuale (art. 216, co 1);</a:t>
            </a:r>
          </a:p>
          <a:p>
            <a:pPr algn="just"/>
            <a:endParaRPr lang="it-IT" dirty="0">
              <a:solidFill>
                <a:schemeClr val="bg1"/>
              </a:solidFill>
              <a:latin typeface="Times New Roman" panose="02020603050405020304" pitchFamily="18" charset="0"/>
              <a:cs typeface="Times New Roman" panose="02020603050405020304" pitchFamily="18" charset="0"/>
              <a:sym typeface="Wingdings" pitchFamily="2" charset="2"/>
            </a:endParaRPr>
          </a:p>
          <a:p>
            <a:pPr marL="342900" indent="-342900" algn="just">
              <a:buFontTx/>
              <a:buChar char="-"/>
            </a:pPr>
            <a:r>
              <a:rPr lang="it-IT" dirty="0">
                <a:solidFill>
                  <a:schemeClr val="bg1"/>
                </a:solidFill>
                <a:latin typeface="Times New Roman" panose="02020603050405020304" pitchFamily="18" charset="0"/>
                <a:cs typeface="Times New Roman" panose="02020603050405020304" pitchFamily="18" charset="0"/>
                <a:sym typeface="Wingdings" pitchFamily="2" charset="2"/>
              </a:rPr>
              <a:t>il contratto si considera eseguito alla data della sottoscrizione dell’atto di collaudo o regolare esecuzione, salvo che non sussistano riserve o altre richieste in merito al collaudo medesimo; in quest’ultimo caso, il Collegio è sciolto con l’adozione della relativa pronuncia (art. 219);</a:t>
            </a:r>
          </a:p>
          <a:p>
            <a:pPr algn="just"/>
            <a:endParaRPr lang="it-IT" dirty="0">
              <a:solidFill>
                <a:schemeClr val="bg1"/>
              </a:solidFill>
              <a:latin typeface="Times New Roman" panose="02020603050405020304" pitchFamily="18" charset="0"/>
              <a:cs typeface="Times New Roman" panose="02020603050405020304" pitchFamily="18" charset="0"/>
              <a:sym typeface="Wingdings" pitchFamily="2" charset="2"/>
            </a:endParaRPr>
          </a:p>
          <a:p>
            <a:pPr marL="342900" indent="-342900" algn="just">
              <a:buFontTx/>
              <a:buChar char="-"/>
            </a:pPr>
            <a:r>
              <a:rPr lang="it-IT" dirty="0">
                <a:solidFill>
                  <a:schemeClr val="bg1"/>
                </a:solidFill>
                <a:latin typeface="Times New Roman" panose="02020603050405020304" pitchFamily="18" charset="0"/>
                <a:cs typeface="Times New Roman" panose="02020603050405020304" pitchFamily="18" charset="0"/>
                <a:sym typeface="Wingdings" pitchFamily="2" charset="2"/>
              </a:rPr>
              <a:t>in caso di appalti aggiudicati per lotti distinti, la </a:t>
            </a:r>
            <a:r>
              <a:rPr lang="it-IT" b="1" dirty="0">
                <a:solidFill>
                  <a:schemeClr val="bg1"/>
                </a:solidFill>
                <a:latin typeface="Times New Roman" panose="02020603050405020304" pitchFamily="18" charset="0"/>
                <a:cs typeface="Times New Roman" panose="02020603050405020304" pitchFamily="18" charset="0"/>
                <a:sym typeface="Wingdings" pitchFamily="2" charset="2"/>
              </a:rPr>
              <a:t>costituzione del CCT è obbligatoria </a:t>
            </a:r>
            <a:r>
              <a:rPr lang="it-IT" dirty="0">
                <a:solidFill>
                  <a:schemeClr val="bg1"/>
                </a:solidFill>
                <a:latin typeface="Times New Roman" panose="02020603050405020304" pitchFamily="18" charset="0"/>
                <a:cs typeface="Times New Roman" panose="02020603050405020304" pitchFamily="18" charset="0"/>
                <a:sym typeface="Wingdings" pitchFamily="2" charset="2"/>
              </a:rPr>
              <a:t>con riferimento ai </a:t>
            </a:r>
            <a:r>
              <a:rPr lang="it-IT" b="1" dirty="0">
                <a:solidFill>
                  <a:schemeClr val="bg1"/>
                </a:solidFill>
                <a:latin typeface="Times New Roman" panose="02020603050405020304" pitchFamily="18" charset="0"/>
                <a:cs typeface="Times New Roman" panose="02020603050405020304" pitchFamily="18" charset="0"/>
                <a:sym typeface="Wingdings" pitchFamily="2" charset="2"/>
              </a:rPr>
              <a:t>soli lotti di importo pari o superiore alle soglie di rilevanza europea</a:t>
            </a:r>
            <a:r>
              <a:rPr lang="it-IT" dirty="0">
                <a:solidFill>
                  <a:schemeClr val="bg1"/>
                </a:solidFill>
                <a:latin typeface="Times New Roman" panose="02020603050405020304" pitchFamily="18" charset="0"/>
                <a:cs typeface="Times New Roman" panose="02020603050405020304" pitchFamily="18" charset="0"/>
                <a:sym typeface="Wingdings" pitchFamily="2" charset="2"/>
              </a:rPr>
              <a:t>, senza riguardo al valore complessivo stimato della totalità di tali lotti (</a:t>
            </a:r>
            <a:r>
              <a:rPr lang="it-IT" dirty="0" err="1">
                <a:solidFill>
                  <a:schemeClr val="bg1"/>
                </a:solidFill>
                <a:latin typeface="Times New Roman" panose="02020603050405020304" pitchFamily="18" charset="0"/>
                <a:cs typeface="Times New Roman" panose="02020603050405020304" pitchFamily="18" charset="0"/>
                <a:sym typeface="Wingdings" pitchFamily="2" charset="2"/>
              </a:rPr>
              <a:t>All</a:t>
            </a:r>
            <a:r>
              <a:rPr lang="it-IT" dirty="0">
                <a:solidFill>
                  <a:schemeClr val="bg1"/>
                </a:solidFill>
                <a:latin typeface="Times New Roman" panose="02020603050405020304" pitchFamily="18" charset="0"/>
                <a:cs typeface="Times New Roman" panose="02020603050405020304" pitchFamily="18" charset="0"/>
                <a:sym typeface="Wingdings" pitchFamily="2" charset="2"/>
              </a:rPr>
              <a:t>. V.2, art. 7, co 3)</a:t>
            </a:r>
          </a:p>
          <a:p>
            <a:pPr marL="342900" indent="-342900" algn="just">
              <a:buFontTx/>
              <a:buChar char="-"/>
            </a:pPr>
            <a:endParaRPr lang="it-IT" dirty="0">
              <a:solidFill>
                <a:schemeClr val="bg1"/>
              </a:solidFill>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178710419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asellaDiTesto 4">
            <a:extLst>
              <a:ext uri="{FF2B5EF4-FFF2-40B4-BE49-F238E27FC236}">
                <a16:creationId xmlns:a16="http://schemas.microsoft.com/office/drawing/2014/main" id="{984C3CDA-6FF2-4FFA-96B8-4E4B0DE75B7B}"/>
              </a:ext>
            </a:extLst>
          </p:cNvPr>
          <p:cNvSpPr txBox="1"/>
          <p:nvPr/>
        </p:nvSpPr>
        <p:spPr>
          <a:xfrm>
            <a:off x="1084791" y="819065"/>
            <a:ext cx="9124949" cy="523220"/>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28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ART. 45 INCENTIVI TECNICI</a:t>
            </a:r>
          </a:p>
        </p:txBody>
      </p:sp>
      <p:sp>
        <p:nvSpPr>
          <p:cNvPr id="3" name="CasellaDiTesto 2">
            <a:extLst>
              <a:ext uri="{FF2B5EF4-FFF2-40B4-BE49-F238E27FC236}">
                <a16:creationId xmlns:a16="http://schemas.microsoft.com/office/drawing/2014/main" id="{F8D0DACC-5514-4EE5-A164-86510BCFEE50}"/>
              </a:ext>
            </a:extLst>
          </p:cNvPr>
          <p:cNvSpPr txBox="1"/>
          <p:nvPr/>
        </p:nvSpPr>
        <p:spPr>
          <a:xfrm>
            <a:off x="65001" y="1296118"/>
            <a:ext cx="11164528" cy="5016758"/>
          </a:xfrm>
          <a:prstGeom prst="rect">
            <a:avLst/>
          </a:prstGeom>
          <a:noFill/>
        </p:spPr>
        <p:txBody>
          <a:bodyPr wrap="square" rtlCol="0">
            <a:spAutoFit/>
          </a:bodyPr>
          <a:lstStyle/>
          <a:p>
            <a:pPr marL="342900" indent="-342900" algn="just">
              <a:buFontTx/>
              <a:buChar char="-"/>
            </a:pP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Incentivi tecnici a favore del personale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con qualifica dirigenziale</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previa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attestazione delle specifiche funzioni tecniche svolte </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a firma di un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diverso</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dirigente</a:t>
            </a:r>
          </a:p>
          <a:p>
            <a:pPr algn="just"/>
            <a:endParaRPr lang="it-IT" sz="2000" dirty="0">
              <a:solidFill>
                <a:schemeClr val="bg1"/>
              </a:solidFill>
              <a:latin typeface="Times New Roman" panose="02020603050405020304" pitchFamily="18" charset="0"/>
              <a:cs typeface="Times New Roman" panose="02020603050405020304" pitchFamily="18" charset="0"/>
              <a:sym typeface="Wingdings" pitchFamily="2" charset="2"/>
            </a:endParaRPr>
          </a:p>
          <a:p>
            <a:pPr marL="342900" indent="-342900" algn="just">
              <a:buFontTx/>
              <a:buChar char="-"/>
            </a:pP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Estensione </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dell’elenco delle attività incentivabili di cui all’ I.10</a:t>
            </a:r>
          </a:p>
          <a:p>
            <a:pPr algn="just"/>
            <a:endParaRPr lang="it-IT" sz="2000" dirty="0">
              <a:solidFill>
                <a:schemeClr val="bg1"/>
              </a:solidFill>
              <a:latin typeface="Times New Roman" panose="02020603050405020304" pitchFamily="18" charset="0"/>
              <a:cs typeface="Times New Roman" panose="02020603050405020304" pitchFamily="18" charset="0"/>
              <a:sym typeface="Wingdings" pitchFamily="2" charset="2"/>
            </a:endParaRPr>
          </a:p>
          <a:p>
            <a:pPr marL="342900" indent="-342900" algn="just">
              <a:buFontTx/>
              <a:buChar char="-"/>
            </a:pP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Riconoscimento incentivi tecnici in caso di lavori:</a:t>
            </a:r>
          </a:p>
          <a:p>
            <a:pPr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a. affidamento diretto, relativamente alle attività tecniche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effettivamente rese</a:t>
            </a:r>
          </a:p>
          <a:p>
            <a:pPr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b. concessioni,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sul valore della concessione </a:t>
            </a:r>
          </a:p>
          <a:p>
            <a:pPr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c. accordo quadro,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sul valore di ogni contratto attuativo</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con conseguenziale individuazione nel 	relativo quadro economico (Corte dei Conti, Veneto, 6.10.2024, n. 297) </a:t>
            </a:r>
          </a:p>
          <a:p>
            <a:pPr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d. partenariato, attività di cui all’I.10 a carico degli stanziamenti previsti per le singole procedure negli stati di previsione della spesa o nei bilanci delle stazioni appaltanti o enti concedenti</a:t>
            </a:r>
          </a:p>
          <a:p>
            <a:pPr algn="just"/>
            <a:endParaRPr lang="it-IT" sz="2000" dirty="0">
              <a:solidFill>
                <a:schemeClr val="bg1"/>
              </a:solidFill>
              <a:latin typeface="Times New Roman" panose="02020603050405020304" pitchFamily="18" charset="0"/>
              <a:cs typeface="Times New Roman" panose="02020603050405020304" pitchFamily="18" charset="0"/>
              <a:sym typeface="Wingdings" pitchFamily="2" charset="2"/>
            </a:endParaRPr>
          </a:p>
          <a:p>
            <a:pPr marL="342900" indent="-342900" algn="just">
              <a:buFontTx/>
              <a:buChar char="-"/>
            </a:pP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Riconoscimento incentivi tecnici in caso di servizi e forniture:</a:t>
            </a:r>
          </a:p>
          <a:p>
            <a:pPr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a</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 Nomina del DEC </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(che può essere nominato in caso di importo superiore ad € 500.000 o di appalti di 	particolare importanza – art. 32, comma 2 e 3 dell’</a:t>
            </a:r>
            <a:r>
              <a:rPr lang="it-IT" sz="2000" dirty="0" err="1">
                <a:solidFill>
                  <a:schemeClr val="bg1"/>
                </a:solidFill>
                <a:latin typeface="Times New Roman" panose="02020603050405020304" pitchFamily="18" charset="0"/>
                <a:cs typeface="Times New Roman" panose="02020603050405020304" pitchFamily="18" charset="0"/>
                <a:sym typeface="Wingdings" pitchFamily="2" charset="2"/>
              </a:rPr>
              <a:t>all</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II.14)</a:t>
            </a:r>
          </a:p>
        </p:txBody>
      </p:sp>
    </p:spTree>
    <p:extLst>
      <p:ext uri="{BB962C8B-B14F-4D97-AF65-F5344CB8AC3E}">
        <p14:creationId xmlns:p14="http://schemas.microsoft.com/office/powerpoint/2010/main" val="220405542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asellaDiTesto 4">
            <a:extLst>
              <a:ext uri="{FF2B5EF4-FFF2-40B4-BE49-F238E27FC236}">
                <a16:creationId xmlns:a16="http://schemas.microsoft.com/office/drawing/2014/main" id="{984C3CDA-6FF2-4FFA-96B8-4E4B0DE75B7B}"/>
              </a:ext>
            </a:extLst>
          </p:cNvPr>
          <p:cNvSpPr txBox="1"/>
          <p:nvPr/>
        </p:nvSpPr>
        <p:spPr>
          <a:xfrm>
            <a:off x="1084791" y="819065"/>
            <a:ext cx="9124949" cy="523220"/>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28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ART. 45 INCENTIVI TECNICI</a:t>
            </a:r>
          </a:p>
        </p:txBody>
      </p:sp>
      <p:sp>
        <p:nvSpPr>
          <p:cNvPr id="3" name="CasellaDiTesto 2">
            <a:extLst>
              <a:ext uri="{FF2B5EF4-FFF2-40B4-BE49-F238E27FC236}">
                <a16:creationId xmlns:a16="http://schemas.microsoft.com/office/drawing/2014/main" id="{F8D0DACC-5514-4EE5-A164-86510BCFEE50}"/>
              </a:ext>
            </a:extLst>
          </p:cNvPr>
          <p:cNvSpPr txBox="1"/>
          <p:nvPr/>
        </p:nvSpPr>
        <p:spPr>
          <a:xfrm>
            <a:off x="65001" y="1296118"/>
            <a:ext cx="11164528" cy="3170099"/>
          </a:xfrm>
          <a:prstGeom prst="rect">
            <a:avLst/>
          </a:prstGeom>
          <a:noFill/>
        </p:spPr>
        <p:txBody>
          <a:bodyPr wrap="square" rtlCol="0">
            <a:spAutoFit/>
          </a:bodyPr>
          <a:lstStyle/>
          <a:p>
            <a:pPr marL="342900" indent="-342900" algn="just">
              <a:buFontTx/>
              <a:buChar char="-"/>
            </a:pP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Adozione regolamento</a:t>
            </a:r>
          </a:p>
          <a:p>
            <a:pPr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a:t>
            </a:r>
          </a:p>
          <a:p>
            <a:pPr marL="342900" indent="-342900" algn="just">
              <a:buFontTx/>
              <a:buChar char="-"/>
            </a:pP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In misura non superiore al 2 per cento dell'importo dei lavori, dei servizi e delle forniture, posto a base delle procedure di affidamento. </a:t>
            </a:r>
          </a:p>
          <a:p>
            <a:pPr marL="357188"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L'80 per cento delle risorse di cui al comma 2, è ripartito, per ogni opera, lavoro, servizio e fornitura, tra il RUP e i soggetti che svolgono le funzioni tecniche indicate al comma 2, nonché tra i loro collaboratori. Gli importi sono comprensivi anche degli oneri previdenziali e assistenziali a carico dell'amministrazione. </a:t>
            </a:r>
          </a:p>
          <a:p>
            <a:pPr marL="357188"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Il 20 per cento, incrementato delle quote parti dell'incentivo corrispondenti a prestazioni non svolte o prive dell'attestazione del dirigente, oppure non corrisposto è destinato ai fini predefiniti dalla norma</a:t>
            </a:r>
          </a:p>
        </p:txBody>
      </p:sp>
    </p:spTree>
    <p:extLst>
      <p:ext uri="{BB962C8B-B14F-4D97-AF65-F5344CB8AC3E}">
        <p14:creationId xmlns:p14="http://schemas.microsoft.com/office/powerpoint/2010/main" val="18844585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4E1A15-8223-769C-632A-EC71D7F4BF6C}"/>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471C09B0-8862-CC91-27E6-7FB7AC37A14D}"/>
              </a:ext>
            </a:extLst>
          </p:cNvPr>
          <p:cNvSpPr txBox="1"/>
          <p:nvPr/>
        </p:nvSpPr>
        <p:spPr>
          <a:xfrm>
            <a:off x="1084791" y="819065"/>
            <a:ext cx="9124949" cy="523220"/>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2800" b="1" i="1" u="none" strike="noStrike" kern="1200" cap="none" spc="0" normalizeH="0" baseline="0" noProof="0" dirty="0">
                <a:ln>
                  <a:noFill/>
                </a:ln>
                <a:solidFill>
                  <a:prstClr val="black">
                    <a:lumMod val="95000"/>
                    <a:lumOff val="5000"/>
                  </a:prst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Equo compenso - art. 41 </a:t>
            </a:r>
            <a:r>
              <a:rPr kumimoji="0" lang="it-IT" sz="2800" b="1" i="1" u="none" strike="noStrike" kern="1200" cap="none" spc="0" normalizeH="0" baseline="0" noProof="0" dirty="0" err="1">
                <a:ln>
                  <a:noFill/>
                </a:ln>
                <a:solidFill>
                  <a:prstClr val="black">
                    <a:lumMod val="95000"/>
                    <a:lumOff val="5000"/>
                  </a:prst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rPr>
              <a:t>cdc</a:t>
            </a:r>
            <a:endParaRPr kumimoji="0" lang="it-IT" sz="2800" b="1" i="1" u="none" strike="noStrike" kern="1200" cap="none" spc="0" normalizeH="0" baseline="0" noProof="0" dirty="0">
              <a:ln>
                <a:noFill/>
              </a:ln>
              <a:solidFill>
                <a:prstClr val="black">
                  <a:lumMod val="95000"/>
                  <a:lumOff val="5000"/>
                </a:prstClr>
              </a:solidFill>
              <a:effectLst>
                <a:outerShdw blurRad="38100" dist="38100" dir="2700000" algn="tl">
                  <a:srgbClr val="000000">
                    <a:alpha val="43137"/>
                  </a:srgbClr>
                </a:outerShdw>
              </a:effectLst>
              <a:uLnTx/>
              <a:uFillTx/>
              <a:latin typeface="Calibri" panose="020F0502020204030204" pitchFamily="34" charset="0"/>
              <a:ea typeface="+mn-ea"/>
              <a:cs typeface="Calibri" panose="020F0502020204030204" pitchFamily="34" charset="0"/>
            </a:endParaRPr>
          </a:p>
        </p:txBody>
      </p:sp>
      <p:sp>
        <p:nvSpPr>
          <p:cNvPr id="3" name="CasellaDiTesto 2">
            <a:extLst>
              <a:ext uri="{FF2B5EF4-FFF2-40B4-BE49-F238E27FC236}">
                <a16:creationId xmlns:a16="http://schemas.microsoft.com/office/drawing/2014/main" id="{2B932617-8D20-2982-E125-81CF7B377EFD}"/>
              </a:ext>
            </a:extLst>
          </p:cNvPr>
          <p:cNvSpPr txBox="1"/>
          <p:nvPr/>
        </p:nvSpPr>
        <p:spPr>
          <a:xfrm>
            <a:off x="65001" y="1296118"/>
            <a:ext cx="11164528" cy="2554545"/>
          </a:xfrm>
          <a:prstGeom prst="rect">
            <a:avLst/>
          </a:prstGeom>
          <a:noFill/>
        </p:spPr>
        <p:txBody>
          <a:bodyPr wrap="square" rtlCol="0">
            <a:spAutoFit/>
          </a:bodyPr>
          <a:lstStyle/>
          <a:p>
            <a:pPr marL="177800" marR="0" lvl="0" indent="-177800" algn="ctr" defTabSz="4572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rPr>
              <a:t>	</a:t>
            </a:r>
            <a:r>
              <a:rPr kumimoji="0" lang="it-IT" sz="2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rPr>
              <a:t>Introduzione comma 15 </a:t>
            </a:r>
            <a:r>
              <a:rPr kumimoji="0" lang="it-IT" sz="2000" b="1" i="1"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rPr>
              <a:t>bis </a:t>
            </a:r>
            <a:r>
              <a:rPr kumimoji="0" lang="it-IT" sz="2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rPr>
              <a:t>all’art. 41:</a:t>
            </a:r>
          </a:p>
          <a:p>
            <a:pPr marL="177800" marR="0" lvl="0" indent="-177800" algn="ctr" defTabSz="457200" rtl="0" eaLnBrk="1" fontAlgn="auto" latinLnBrk="0" hangingPunct="1">
              <a:lnSpc>
                <a:spcPct val="100000"/>
              </a:lnSpc>
              <a:spcBef>
                <a:spcPts val="0"/>
              </a:spcBef>
              <a:spcAft>
                <a:spcPts val="0"/>
              </a:spcAft>
              <a:buClrTx/>
              <a:buSzTx/>
              <a:buFontTx/>
              <a:buNone/>
              <a:tabLst/>
              <a:defRPr/>
            </a:pPr>
            <a:r>
              <a:rPr kumimoji="0" lang="it-IT" sz="2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rPr>
              <a:t>Calcolo importo a base di gara per servizi tecnici e intellettuali:</a:t>
            </a:r>
          </a:p>
          <a:p>
            <a:pPr marL="177800" marR="0" lvl="0" indent="-177800" algn="just" defTabSz="457200" rtl="0" eaLnBrk="1" fontAlgn="auto" latinLnBrk="0" hangingPunct="1">
              <a:lnSpc>
                <a:spcPct val="100000"/>
              </a:lnSpc>
              <a:spcBef>
                <a:spcPts val="0"/>
              </a:spcBef>
              <a:spcAft>
                <a:spcPts val="0"/>
              </a:spcAft>
              <a:buClrTx/>
              <a:buSzTx/>
              <a:buFontTx/>
              <a:buNone/>
              <a:tabLst/>
              <a:defRPr/>
            </a:pPr>
            <a:endParaRPr kumimoji="0" lang="it-IT" sz="20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endParaRPr>
          </a:p>
          <a:p>
            <a:pPr marL="177800" marR="0" lvl="0" indent="-177800" algn="just" defTabSz="457200" rtl="0" eaLnBrk="1" fontAlgn="auto" latinLnBrk="0" hangingPunct="1">
              <a:lnSpc>
                <a:spcPct val="100000"/>
              </a:lnSpc>
              <a:spcBef>
                <a:spcPts val="0"/>
              </a:spcBef>
              <a:spcAft>
                <a:spcPts val="0"/>
              </a:spcAft>
              <a:buClrTx/>
              <a:buSzTx/>
              <a:buFontTx/>
              <a:buNone/>
              <a:tabLst/>
              <a:defRPr/>
            </a:pPr>
            <a:r>
              <a:rPr kumimoji="0" lang="it-IT" sz="20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sym typeface="Wingdings" pitchFamily="2" charset="2"/>
              </a:rPr>
              <a:t>Comma 15 bis: In attuazione degli articoli 1, comma 2, primo periodo, e 8, comma 2, secondo periodo, i corrispettivi determinati secondo le modalità dell'allegato I.13 sono utilizzati dalle stazioni appaltanti e dagli enti concedenti ai fini dell'individuazione dell'importo da porre a base di gara per gli affidamenti di cui all'articolo 108, comma 2, lettera b), comprensivo dei compensi, nonché delle spese e degli oneri accessori, fissi e variabili</a:t>
            </a:r>
          </a:p>
        </p:txBody>
      </p:sp>
    </p:spTree>
    <p:extLst>
      <p:ext uri="{BB962C8B-B14F-4D97-AF65-F5344CB8AC3E}">
        <p14:creationId xmlns:p14="http://schemas.microsoft.com/office/powerpoint/2010/main" val="32480880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D4231C-8097-8CA2-4347-A60E57824A38}"/>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1F6CABD3-087E-8B96-8059-9E9ED18E733C}"/>
              </a:ext>
            </a:extLst>
          </p:cNvPr>
          <p:cNvSpPr txBox="1"/>
          <p:nvPr/>
        </p:nvSpPr>
        <p:spPr>
          <a:xfrm>
            <a:off x="1084790" y="444596"/>
            <a:ext cx="9124949" cy="1200329"/>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Applicazione dei contratti collettivi nazionali Art. 11 </a:t>
            </a:r>
            <a:r>
              <a:rPr lang="it-IT" sz="36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endPar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3" name="CasellaDiTesto 2">
            <a:extLst>
              <a:ext uri="{FF2B5EF4-FFF2-40B4-BE49-F238E27FC236}">
                <a16:creationId xmlns:a16="http://schemas.microsoft.com/office/drawing/2014/main" id="{F2800403-2CE9-7CF4-6D8C-9FEC33BBD8ED}"/>
              </a:ext>
            </a:extLst>
          </p:cNvPr>
          <p:cNvSpPr txBox="1"/>
          <p:nvPr/>
        </p:nvSpPr>
        <p:spPr>
          <a:xfrm>
            <a:off x="65001" y="1296118"/>
            <a:ext cx="11164528" cy="4370427"/>
          </a:xfrm>
          <a:prstGeom prst="rect">
            <a:avLst/>
          </a:prstGeom>
          <a:noFill/>
        </p:spPr>
        <p:txBody>
          <a:bodyPr wrap="square" rtlCol="0">
            <a:spAutoFit/>
          </a:bodyPr>
          <a:lstStyle/>
          <a:p>
            <a:pPr marL="177800" indent="-177800" algn="ctr"/>
            <a:r>
              <a:rPr lang="it-IT" sz="1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a:t>
            </a:r>
            <a:endParaRPr lang="it-IT" sz="20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Comma 2:</a:t>
            </a:r>
            <a:r>
              <a:rPr lang="it-IT" sz="2000" i="1" dirty="0">
                <a:solidFill>
                  <a:schemeClr val="bg1"/>
                </a:solidFill>
                <a:latin typeface="Times New Roman" panose="02020603050405020304" pitchFamily="18" charset="0"/>
                <a:cs typeface="Times New Roman" panose="02020603050405020304" pitchFamily="18" charset="0"/>
                <a:sym typeface="Wingdings" pitchFamily="2" charset="2"/>
              </a:rPr>
              <a:t> «</a:t>
            </a:r>
            <a:r>
              <a:rPr lang="it-IT" sz="2000" i="1"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Nei documenti iniziali di gara e nella decisione di contrarre di cui all'articolo 17, comma 2</a:t>
            </a:r>
            <a:r>
              <a:rPr lang="it-IT" sz="2000" i="1" dirty="0">
                <a:solidFill>
                  <a:schemeClr val="bg1"/>
                </a:solidFill>
                <a:latin typeface="Times New Roman" panose="02020603050405020304" pitchFamily="18" charset="0"/>
                <a:cs typeface="Times New Roman" panose="02020603050405020304" pitchFamily="18" charset="0"/>
                <a:sym typeface="Wingdings" pitchFamily="2" charset="2"/>
              </a:rPr>
              <a:t> le stazioni appaltanti e gli enti concedenti indicano il contratto collettivo applicabile al personale dipendente impiegato nell'attività oggetto dell'appalto o della concessione svolta dall'impresa anche in maniera prevalente, </a:t>
            </a:r>
            <a:r>
              <a:rPr lang="it-IT" sz="2000" i="1"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in conformità al comma 1 e </a:t>
            </a:r>
            <a:r>
              <a:rPr lang="it-IT" sz="2000" i="1" u="sng"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all'allegato I.01</a:t>
            </a:r>
            <a:r>
              <a:rPr lang="it-IT" sz="2000" i="1" dirty="0">
                <a:solidFill>
                  <a:schemeClr val="bg1"/>
                </a:solidFill>
                <a:latin typeface="Times New Roman" panose="02020603050405020304" pitchFamily="18" charset="0"/>
                <a:cs typeface="Times New Roman" panose="02020603050405020304" pitchFamily="18" charset="0"/>
                <a:sym typeface="Wingdings" pitchFamily="2" charset="2"/>
              </a:rPr>
              <a:t>.» </a:t>
            </a:r>
          </a:p>
          <a:p>
            <a:pPr algn="just"/>
            <a:endParaRPr lang="it-IT" sz="2000" i="1"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r>
              <a:rPr lang="it-IT" sz="20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Comma 2 </a:t>
            </a:r>
            <a:r>
              <a:rPr lang="it-IT" sz="2000" i="1"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bis</a:t>
            </a:r>
            <a:r>
              <a:rPr lang="it-IT" sz="2000"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 </a:t>
            </a:r>
            <a:r>
              <a:rPr lang="it-IT" sz="2000" dirty="0">
                <a:solidFill>
                  <a:srgbClr val="2B2B2B"/>
                </a:solidFill>
                <a:highlight>
                  <a:srgbClr val="FFFF00"/>
                </a:highlight>
                <a:latin typeface="Times New Roman" panose="02020603050405020304" pitchFamily="18" charset="0"/>
                <a:cs typeface="Times New Roman" panose="02020603050405020304" pitchFamily="18" charset="0"/>
                <a:sym typeface="Wingdings" pitchFamily="2" charset="2"/>
              </a:rPr>
              <a:t>«</a:t>
            </a:r>
            <a:r>
              <a:rPr lang="it-IT" sz="2000" b="0" i="1" dirty="0">
                <a:solidFill>
                  <a:srgbClr val="2B2B2B"/>
                </a:solidFill>
                <a:effectLst/>
                <a:latin typeface="Times New Roman" panose="02020603050405020304" pitchFamily="18" charset="0"/>
                <a:cs typeface="Times New Roman" panose="02020603050405020304" pitchFamily="18" charset="0"/>
              </a:rPr>
              <a:t>In presenza di prestazioni scorporabili, secondarie, accessorie o sussidiarie, se le relative attività sono differenti da quelle prevalenti dell’appalto o della concessione e si riferiscono, </a:t>
            </a:r>
            <a:r>
              <a:rPr lang="it-IT" sz="2000" b="0" i="1" u="sng" dirty="0">
                <a:solidFill>
                  <a:srgbClr val="2B2B2B"/>
                </a:solidFill>
                <a:effectLst/>
                <a:latin typeface="Times New Roman" panose="02020603050405020304" pitchFamily="18" charset="0"/>
                <a:cs typeface="Times New Roman" panose="02020603050405020304" pitchFamily="18" charset="0"/>
              </a:rPr>
              <a:t>per una quota </a:t>
            </a:r>
            <a:r>
              <a:rPr lang="it-IT" sz="2000" b="1" i="1" u="sng" dirty="0">
                <a:solidFill>
                  <a:srgbClr val="2B2B2B"/>
                </a:solidFill>
                <a:effectLst/>
                <a:latin typeface="Times New Roman" panose="02020603050405020304" pitchFamily="18" charset="0"/>
                <a:cs typeface="Times New Roman" panose="02020603050405020304" pitchFamily="18" charset="0"/>
              </a:rPr>
              <a:t>pari o superiore al 30%,</a:t>
            </a:r>
            <a:r>
              <a:rPr lang="it-IT" sz="2000" b="0" i="1" u="sng" dirty="0">
                <a:solidFill>
                  <a:srgbClr val="2B2B2B"/>
                </a:solidFill>
                <a:effectLst/>
                <a:latin typeface="Times New Roman" panose="02020603050405020304" pitchFamily="18" charset="0"/>
                <a:cs typeface="Times New Roman" panose="02020603050405020304" pitchFamily="18" charset="0"/>
              </a:rPr>
              <a:t> alla stessa categoria omogenea di attività, le stazioni appaltanti e gli enti concedenti devono indicare nei documenti iniziali di gara e nella decisione di contrarre anche il CCNL applicabile al personale impiegato in tali prestazioni».</a:t>
            </a:r>
          </a:p>
          <a:p>
            <a:pPr algn="just"/>
            <a:endParaRPr lang="it-IT" sz="2000" i="1" u="sng" dirty="0">
              <a:solidFill>
                <a:srgbClr val="2B2B2B"/>
              </a:solidFill>
              <a:latin typeface="Times New Roman" panose="02020603050405020304" pitchFamily="18" charset="0"/>
              <a:cs typeface="Times New Roman" panose="02020603050405020304" pitchFamily="18" charset="0"/>
            </a:endParaRPr>
          </a:p>
          <a:p>
            <a:pPr algn="just"/>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Introduzione di un </a:t>
            </a:r>
            <a:r>
              <a:rPr lang="it-IT" sz="2000" b="1"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rPr>
              <a:t>nuovo allegato I.01</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 </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al fine di individuare i </a:t>
            </a:r>
            <a:r>
              <a:rPr lang="it-IT" sz="2000" b="1" dirty="0">
                <a:solidFill>
                  <a:schemeClr val="bg1"/>
                </a:solidFill>
                <a:latin typeface="Times New Roman" panose="02020603050405020304" pitchFamily="18" charset="0"/>
                <a:cs typeface="Times New Roman" panose="02020603050405020304" pitchFamily="18" charset="0"/>
                <a:sym typeface="Wingdings" pitchFamily="2" charset="2"/>
              </a:rPr>
              <a:t>criteri e le modalità per indentificare il CCNL</a:t>
            </a:r>
            <a:r>
              <a:rPr lang="it-IT" sz="2000" dirty="0">
                <a:solidFill>
                  <a:schemeClr val="bg1"/>
                </a:solidFill>
                <a:latin typeface="Times New Roman" panose="02020603050405020304" pitchFamily="18" charset="0"/>
                <a:cs typeface="Times New Roman" panose="02020603050405020304" pitchFamily="18" charset="0"/>
                <a:sym typeface="Wingdings" pitchFamily="2" charset="2"/>
              </a:rPr>
              <a:t> da inserire negli atti di gara e valutare la dichiarazione di equipollenza</a:t>
            </a:r>
            <a:endParaRPr lang="it-IT" sz="2000" i="1" u="sng" dirty="0">
              <a:solidFill>
                <a:schemeClr val="bg1"/>
              </a:solidFill>
              <a:highlight>
                <a:srgbClr val="FFFF00"/>
              </a:highlight>
              <a:latin typeface="Times New Roman" panose="02020603050405020304" pitchFamily="18" charset="0"/>
              <a:cs typeface="Times New Roman" panose="02020603050405020304" pitchFamily="18" charset="0"/>
              <a:sym typeface="Wingdings" pitchFamily="2" charset="2"/>
            </a:endParaRPr>
          </a:p>
        </p:txBody>
      </p:sp>
    </p:spTree>
    <p:extLst>
      <p:ext uri="{BB962C8B-B14F-4D97-AF65-F5344CB8AC3E}">
        <p14:creationId xmlns:p14="http://schemas.microsoft.com/office/powerpoint/2010/main" val="21296771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B489C3-29F4-90FD-9AF6-B292940965A0}"/>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9D394138-60CB-D183-07E0-735C83E05556}"/>
              </a:ext>
            </a:extLst>
          </p:cNvPr>
          <p:cNvSpPr txBox="1"/>
          <p:nvPr/>
        </p:nvSpPr>
        <p:spPr>
          <a:xfrm>
            <a:off x="1084790" y="444596"/>
            <a:ext cx="9124949" cy="1200329"/>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Applicazione dei contratti collettivi nazionali Art. 11 </a:t>
            </a:r>
            <a:r>
              <a:rPr lang="it-IT" sz="36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endPar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3" name="CasellaDiTesto 2">
            <a:extLst>
              <a:ext uri="{FF2B5EF4-FFF2-40B4-BE49-F238E27FC236}">
                <a16:creationId xmlns:a16="http://schemas.microsoft.com/office/drawing/2014/main" id="{33BE2352-1073-5238-CB26-A09BED6EF22C}"/>
              </a:ext>
            </a:extLst>
          </p:cNvPr>
          <p:cNvSpPr txBox="1"/>
          <p:nvPr/>
        </p:nvSpPr>
        <p:spPr>
          <a:xfrm>
            <a:off x="65001" y="1296118"/>
            <a:ext cx="11164528" cy="4616648"/>
          </a:xfrm>
          <a:prstGeom prst="rect">
            <a:avLst/>
          </a:prstGeom>
          <a:noFill/>
        </p:spPr>
        <p:txBody>
          <a:bodyPr wrap="square" rtlCol="0">
            <a:spAutoFit/>
          </a:bodyPr>
          <a:lstStyle/>
          <a:p>
            <a:pPr marL="177800" indent="-177800" algn="ctr"/>
            <a:endParaRPr lang="it-IT" sz="1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177800" indent="-177800" algn="ctr"/>
            <a:endParaRPr lang="it-IT"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177800" indent="-177800" algn="ctr"/>
            <a:r>
              <a:rPr lang="it-IT" sz="20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a:t>
            </a:r>
            <a:r>
              <a:rPr lang="it-IT" sz="24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CRITERI PER INDIVIDUARE IL CCNL APPLICABILE </a:t>
            </a:r>
          </a:p>
          <a:p>
            <a:pPr marL="177800" indent="-177800" algn="ctr"/>
            <a:r>
              <a:rPr lang="it-IT" sz="24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ART. 2 DELL’ALL. 1.01:</a:t>
            </a:r>
          </a:p>
          <a:p>
            <a:pPr marL="177800" indent="-177800" algn="ctr"/>
            <a:endParaRPr lang="it-IT"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342900" indent="-342900" algn="just">
              <a:buFontTx/>
              <a:buChar char="-"/>
            </a:pPr>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stretta connessione con le prestazioni oggetto d’appalto</a:t>
            </a:r>
          </a:p>
          <a:p>
            <a:pPr algn="just"/>
            <a:endParaRPr lang="it-IT" sz="2400" dirty="0">
              <a:solidFill>
                <a:schemeClr val="bg1"/>
              </a:solidFill>
              <a:latin typeface="Times New Roman" panose="02020603050405020304" pitchFamily="18" charset="0"/>
              <a:cs typeface="Times New Roman" panose="02020603050405020304" pitchFamily="18" charset="0"/>
              <a:sym typeface="Wingdings" pitchFamily="2" charset="2"/>
            </a:endParaRPr>
          </a:p>
          <a:p>
            <a:pPr marL="342900" indent="-342900" algn="just">
              <a:buFontTx/>
              <a:buChar char="-"/>
            </a:pPr>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maggiore rappresentatività</a:t>
            </a:r>
          </a:p>
          <a:p>
            <a:pPr algn="just"/>
            <a:endParaRPr lang="it-IT" sz="2400" dirty="0">
              <a:solidFill>
                <a:schemeClr val="bg1"/>
              </a:solidFill>
              <a:latin typeface="Times New Roman" panose="02020603050405020304" pitchFamily="18" charset="0"/>
              <a:cs typeface="Times New Roman" panose="02020603050405020304" pitchFamily="18" charset="0"/>
              <a:sym typeface="Wingdings" pitchFamily="2" charset="2"/>
            </a:endParaRPr>
          </a:p>
          <a:p>
            <a:pPr algn="just"/>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Fermo restando quanto previsto dall'articolo 11, comma 3, le stazioni appaltanti e gli enti concedenti </a:t>
            </a:r>
            <a:r>
              <a:rPr lang="it-IT" sz="2400" b="1" dirty="0">
                <a:solidFill>
                  <a:schemeClr val="bg1"/>
                </a:solidFill>
                <a:latin typeface="Times New Roman" panose="02020603050405020304" pitchFamily="18" charset="0"/>
                <a:cs typeface="Times New Roman" panose="02020603050405020304" pitchFamily="18" charset="0"/>
                <a:sym typeface="Wingdings" pitchFamily="2" charset="2"/>
              </a:rPr>
              <a:t>non possono imporre, a pena di esclusione, </a:t>
            </a:r>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nel bando di gara o nell'invito l'applicazione di </a:t>
            </a:r>
            <a:r>
              <a:rPr lang="it-IT" sz="2400" b="1" dirty="0">
                <a:solidFill>
                  <a:schemeClr val="bg1"/>
                </a:solidFill>
                <a:latin typeface="Times New Roman" panose="02020603050405020304" pitchFamily="18" charset="0"/>
                <a:cs typeface="Times New Roman" panose="02020603050405020304" pitchFamily="18" charset="0"/>
                <a:sym typeface="Wingdings" pitchFamily="2" charset="2"/>
              </a:rPr>
              <a:t>un determinato contratto collettivo quale requisito di partecipazione</a:t>
            </a:r>
            <a:r>
              <a:rPr lang="it-IT" sz="2400" dirty="0">
                <a:solidFill>
                  <a:schemeClr val="bg1"/>
                </a:solidFill>
                <a:latin typeface="Times New Roman" panose="02020603050405020304" pitchFamily="18" charset="0"/>
                <a:cs typeface="Times New Roman" panose="02020603050405020304" pitchFamily="18" charset="0"/>
                <a:sym typeface="Wingdings" pitchFamily="2" charset="2"/>
              </a:rPr>
              <a:t>.</a:t>
            </a:r>
          </a:p>
        </p:txBody>
      </p:sp>
    </p:spTree>
    <p:extLst>
      <p:ext uri="{BB962C8B-B14F-4D97-AF65-F5344CB8AC3E}">
        <p14:creationId xmlns:p14="http://schemas.microsoft.com/office/powerpoint/2010/main" val="6134004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3D93AA-DAA1-D996-4FB6-2FBDA120FC91}"/>
            </a:ext>
          </a:extLst>
        </p:cNvPr>
        <p:cNvGrpSpPr/>
        <p:nvPr/>
      </p:nvGrpSpPr>
      <p:grpSpPr>
        <a:xfrm>
          <a:off x="0" y="0"/>
          <a:ext cx="0" cy="0"/>
          <a:chOff x="0" y="0"/>
          <a:chExt cx="0" cy="0"/>
        </a:xfrm>
      </p:grpSpPr>
      <p:sp>
        <p:nvSpPr>
          <p:cNvPr id="11" name="CasellaDiTesto 4">
            <a:extLst>
              <a:ext uri="{FF2B5EF4-FFF2-40B4-BE49-F238E27FC236}">
                <a16:creationId xmlns:a16="http://schemas.microsoft.com/office/drawing/2014/main" id="{2689B18D-056B-B733-213F-E41748D5628F}"/>
              </a:ext>
            </a:extLst>
          </p:cNvPr>
          <p:cNvSpPr txBox="1"/>
          <p:nvPr/>
        </p:nvSpPr>
        <p:spPr>
          <a:xfrm>
            <a:off x="1084790" y="444596"/>
            <a:ext cx="9124949" cy="1200329"/>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Applicazione dei contratti collettivi nazionali Art. 11 </a:t>
            </a:r>
            <a:r>
              <a:rPr lang="it-IT" sz="3600" b="1" i="1" dirty="0" err="1">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cdc</a:t>
            </a:r>
            <a:endParaRPr lang="it-IT" sz="3600" b="1" i="1" dirty="0">
              <a:solidFill>
                <a:schemeClr val="bg1">
                  <a:lumMod val="95000"/>
                  <a:lumOff val="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3" name="CasellaDiTesto 2">
            <a:extLst>
              <a:ext uri="{FF2B5EF4-FFF2-40B4-BE49-F238E27FC236}">
                <a16:creationId xmlns:a16="http://schemas.microsoft.com/office/drawing/2014/main" id="{C0B88921-4DF4-1D92-DEFA-81E6169CC6A0}"/>
              </a:ext>
            </a:extLst>
          </p:cNvPr>
          <p:cNvSpPr txBox="1"/>
          <p:nvPr/>
        </p:nvSpPr>
        <p:spPr>
          <a:xfrm>
            <a:off x="65001" y="1296118"/>
            <a:ext cx="11164528" cy="5724644"/>
          </a:xfrm>
          <a:prstGeom prst="rect">
            <a:avLst/>
          </a:prstGeom>
          <a:noFill/>
        </p:spPr>
        <p:txBody>
          <a:bodyPr wrap="square" rtlCol="0">
            <a:spAutoFit/>
          </a:bodyPr>
          <a:lstStyle/>
          <a:p>
            <a:pPr marL="177800" indent="-177800" algn="ctr"/>
            <a:endParaRPr lang="it-IT" sz="1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177800" indent="-177800" algn="ctr"/>
            <a:endParaRPr lang="it-IT"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marL="177800" indent="-177800" algn="ctr"/>
            <a:r>
              <a:rPr lang="it-IT" sz="20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	</a:t>
            </a:r>
            <a:r>
              <a:rPr lang="it-IT" sz="24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CRITERI DI VALUTAZIONE DELLA </a:t>
            </a:r>
            <a:r>
              <a:rPr lang="it-IT" sz="2400" b="1" u="sng"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DICHIARAZIONE DI EQUIVALENZA </a:t>
            </a:r>
          </a:p>
          <a:p>
            <a:pPr marL="177800" indent="-177800" algn="ctr"/>
            <a:r>
              <a:rPr lang="it-IT" sz="24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rPr>
              <a:t>ART. 4 DELL’ALL. 1.01:</a:t>
            </a:r>
          </a:p>
          <a:p>
            <a:pPr marL="177800" indent="-177800" algn="ctr"/>
            <a:endParaRPr lang="it-IT"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Wingdings" pitchFamily="2" charset="2"/>
            </a:endParaRPr>
          </a:p>
          <a:p>
            <a:pPr algn="just"/>
            <a:r>
              <a:rPr lang="it-IT" sz="2400" dirty="0">
                <a:solidFill>
                  <a:srgbClr val="19191A"/>
                </a:solidFill>
                <a:effectLst>
                  <a:outerShdw blurRad="38100" dist="38100" dir="2700000" algn="tl">
                    <a:srgbClr val="000000">
                      <a:alpha val="43137"/>
                    </a:srgbClr>
                  </a:outerShdw>
                </a:effectLst>
                <a:latin typeface="Titillium Web" panose="00000500000000000000" pitchFamily="2" charset="0"/>
              </a:rPr>
              <a:t>A. Tutele economiche: </a:t>
            </a:r>
          </a:p>
          <a:p>
            <a:pPr algn="just"/>
            <a:r>
              <a:rPr lang="it-IT" sz="2400" dirty="0">
                <a:solidFill>
                  <a:srgbClr val="19191A"/>
                </a:solidFill>
                <a:effectLst/>
                <a:latin typeface="Titillium Web" panose="00000500000000000000" pitchFamily="2" charset="0"/>
              </a:rPr>
              <a:t>La valutazione di equivalenza economica dei contratti è effettuata in relazione alle </a:t>
            </a:r>
            <a:r>
              <a:rPr lang="it-IT" sz="2400" u="sng" dirty="0">
                <a:solidFill>
                  <a:srgbClr val="19191A"/>
                </a:solidFill>
                <a:effectLst/>
                <a:latin typeface="Titillium Web" panose="00000500000000000000" pitchFamily="2" charset="0"/>
              </a:rPr>
              <a:t>componenti fisse della retribuzione globale annua</a:t>
            </a:r>
            <a:r>
              <a:rPr lang="it-IT" sz="2400" dirty="0">
                <a:solidFill>
                  <a:srgbClr val="19191A"/>
                </a:solidFill>
                <a:effectLst/>
                <a:latin typeface="Titillium Web" panose="00000500000000000000" pitchFamily="2" charset="0"/>
              </a:rPr>
              <a:t>, costituite dalle seguenti voci:</a:t>
            </a:r>
          </a:p>
          <a:p>
            <a:pPr marL="342900" indent="-342900" algn="just">
              <a:buFontTx/>
              <a:buChar char="-"/>
            </a:pPr>
            <a:r>
              <a:rPr lang="it-IT" sz="2400" dirty="0">
                <a:solidFill>
                  <a:srgbClr val="19191A"/>
                </a:solidFill>
                <a:effectLst/>
                <a:latin typeface="Titillium Web" panose="00000500000000000000" pitchFamily="2" charset="0"/>
              </a:rPr>
              <a:t>a) retribuzione tabellare annuale;</a:t>
            </a:r>
          </a:p>
          <a:p>
            <a:pPr marL="342900" indent="-342900" algn="just">
              <a:buFontTx/>
              <a:buChar char="-"/>
            </a:pPr>
            <a:r>
              <a:rPr lang="it-IT" sz="2400" dirty="0">
                <a:solidFill>
                  <a:srgbClr val="19191A"/>
                </a:solidFill>
                <a:effectLst/>
                <a:latin typeface="Titillium Web" panose="00000500000000000000" pitchFamily="2" charset="0"/>
              </a:rPr>
              <a:t>b) indennità di contingenza;</a:t>
            </a:r>
          </a:p>
          <a:p>
            <a:pPr marL="342900" indent="-342900" algn="just">
              <a:buFontTx/>
              <a:buChar char="-"/>
            </a:pPr>
            <a:r>
              <a:rPr lang="it-IT" sz="2400" dirty="0">
                <a:solidFill>
                  <a:srgbClr val="19191A"/>
                </a:solidFill>
                <a:effectLst/>
                <a:latin typeface="Titillium Web" panose="00000500000000000000" pitchFamily="2" charset="0"/>
              </a:rPr>
              <a:t>c) elemento distinto della retribuzione (EDR);</a:t>
            </a:r>
          </a:p>
          <a:p>
            <a:pPr marL="342900" indent="-342900" algn="just">
              <a:buFontTx/>
              <a:buChar char="-"/>
            </a:pPr>
            <a:r>
              <a:rPr lang="it-IT" sz="2400" dirty="0">
                <a:solidFill>
                  <a:srgbClr val="19191A"/>
                </a:solidFill>
                <a:effectLst/>
                <a:latin typeface="Titillium Web" panose="00000500000000000000" pitchFamily="2" charset="0"/>
              </a:rPr>
              <a:t>d) eventuali mensilità aggiuntive</a:t>
            </a:r>
          </a:p>
          <a:p>
            <a:pPr marL="342900" indent="-342900" algn="just">
              <a:buFontTx/>
              <a:buChar char="-"/>
            </a:pPr>
            <a:r>
              <a:rPr lang="it-IT" sz="2400" dirty="0">
                <a:solidFill>
                  <a:srgbClr val="19191A"/>
                </a:solidFill>
                <a:effectLst/>
                <a:latin typeface="Titillium Web" panose="00000500000000000000" pitchFamily="2" charset="0"/>
              </a:rPr>
              <a:t>e) eventuali ulteriori indennità previste.</a:t>
            </a:r>
          </a:p>
          <a:p>
            <a:pPr algn="just"/>
            <a:r>
              <a:rPr lang="it-IT" sz="2400" dirty="0">
                <a:solidFill>
                  <a:srgbClr val="19191A"/>
                </a:solidFill>
                <a:effectLst>
                  <a:outerShdw blurRad="38100" dist="38100" dir="2700000" algn="tl">
                    <a:srgbClr val="000000">
                      <a:alpha val="43137"/>
                    </a:srgbClr>
                  </a:outerShdw>
                </a:effectLst>
                <a:latin typeface="Titillium Web" panose="00000500000000000000" pitchFamily="2" charset="0"/>
              </a:rPr>
              <a:t>B. Tutele normative: </a:t>
            </a:r>
            <a:r>
              <a:rPr lang="it-IT" sz="2400" dirty="0">
                <a:solidFill>
                  <a:srgbClr val="19191A"/>
                </a:solidFill>
                <a:latin typeface="Titillium Web" panose="00000500000000000000" pitchFamily="2" charset="0"/>
              </a:rPr>
              <a:t>La valutazione di equivalenza delle tutele normative è effettuata sulla base dei parametri afferenti il lavoro supplementare, lavoro a tempo parziale,  lavoro straordinario; festività soppresse, durata del periodo di prova ecc.</a:t>
            </a:r>
          </a:p>
        </p:txBody>
      </p:sp>
    </p:spTree>
    <p:extLst>
      <p:ext uri="{BB962C8B-B14F-4D97-AF65-F5344CB8AC3E}">
        <p14:creationId xmlns:p14="http://schemas.microsoft.com/office/powerpoint/2010/main" val="6918993"/>
      </p:ext>
    </p:extLst>
  </p:cSld>
  <p:clrMapOvr>
    <a:masterClrMapping/>
  </p:clrMapOvr>
</p:sld>
</file>

<file path=ppt/theme/theme1.xml><?xml version="1.0" encoding="utf-8"?>
<a:theme xmlns:a="http://schemas.openxmlformats.org/drawingml/2006/main" name="Profondità">
  <a:themeElements>
    <a:clrScheme name="Personalizzato 1">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00B0F0"/>
      </a:accent6>
      <a:hlink>
        <a:srgbClr val="EE7B08"/>
      </a:hlink>
      <a:folHlink>
        <a:srgbClr val="977B2D"/>
      </a:folHlink>
    </a:clrScheme>
    <a:fontScheme name="Profondità">
      <a:maj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rofondità">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18892</TotalTime>
  <Words>9880</Words>
  <Application>Microsoft Office PowerPoint</Application>
  <PresentationFormat>Widescreen</PresentationFormat>
  <Paragraphs>434</Paragraphs>
  <Slides>59</Slides>
  <Notes>0</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59</vt:i4>
      </vt:variant>
    </vt:vector>
  </HeadingPairs>
  <TitlesOfParts>
    <vt:vector size="66" baseType="lpstr">
      <vt:lpstr>Arial</vt:lpstr>
      <vt:lpstr>Calibri</vt:lpstr>
      <vt:lpstr>Corbel</vt:lpstr>
      <vt:lpstr>Lato</vt:lpstr>
      <vt:lpstr>Times New Roman</vt:lpstr>
      <vt:lpstr>Titillium Web</vt:lpstr>
      <vt:lpstr>Profondità</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Utente di Microsoft Office</dc:creator>
  <cp:lastModifiedBy>Rosa Giordano</cp:lastModifiedBy>
  <cp:revision>607</cp:revision>
  <cp:lastPrinted>2025-02-11T17:21:46Z</cp:lastPrinted>
  <dcterms:created xsi:type="dcterms:W3CDTF">2017-12-19T11:58:32Z</dcterms:created>
  <dcterms:modified xsi:type="dcterms:W3CDTF">2025-03-30T19:46:11Z</dcterms:modified>
</cp:coreProperties>
</file>